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1"/>
  </p:notesMasterIdLst>
  <p:sldIdLst>
    <p:sldId id="256" r:id="rId2"/>
    <p:sldId id="389" r:id="rId3"/>
    <p:sldId id="446" r:id="rId4"/>
    <p:sldId id="391" r:id="rId5"/>
    <p:sldId id="392" r:id="rId6"/>
    <p:sldId id="420" r:id="rId7"/>
    <p:sldId id="381" r:id="rId8"/>
    <p:sldId id="396" r:id="rId9"/>
    <p:sldId id="397" r:id="rId10"/>
    <p:sldId id="398" r:id="rId11"/>
    <p:sldId id="418" r:id="rId12"/>
    <p:sldId id="404" r:id="rId13"/>
    <p:sldId id="407" r:id="rId14"/>
    <p:sldId id="413" r:id="rId15"/>
    <p:sldId id="405" r:id="rId16"/>
    <p:sldId id="408" r:id="rId17"/>
    <p:sldId id="406" r:id="rId18"/>
    <p:sldId id="399" r:id="rId19"/>
    <p:sldId id="409" r:id="rId20"/>
    <p:sldId id="414" r:id="rId21"/>
    <p:sldId id="448" r:id="rId22"/>
    <p:sldId id="410" r:id="rId23"/>
    <p:sldId id="445" r:id="rId24"/>
    <p:sldId id="416" r:id="rId25"/>
    <p:sldId id="421" r:id="rId26"/>
    <p:sldId id="422" r:id="rId27"/>
    <p:sldId id="423" r:id="rId28"/>
    <p:sldId id="424" r:id="rId29"/>
    <p:sldId id="425" r:id="rId30"/>
    <p:sldId id="427" r:id="rId31"/>
    <p:sldId id="428" r:id="rId32"/>
    <p:sldId id="429" r:id="rId33"/>
    <p:sldId id="430" r:id="rId34"/>
    <p:sldId id="431" r:id="rId35"/>
    <p:sldId id="432" r:id="rId36"/>
    <p:sldId id="433" r:id="rId37"/>
    <p:sldId id="434" r:id="rId38"/>
    <p:sldId id="435" r:id="rId39"/>
    <p:sldId id="436" r:id="rId40"/>
    <p:sldId id="437" r:id="rId41"/>
    <p:sldId id="438" r:id="rId42"/>
    <p:sldId id="439" r:id="rId43"/>
    <p:sldId id="440" r:id="rId44"/>
    <p:sldId id="441" r:id="rId45"/>
    <p:sldId id="442" r:id="rId46"/>
    <p:sldId id="443" r:id="rId47"/>
    <p:sldId id="444" r:id="rId48"/>
    <p:sldId id="417" r:id="rId49"/>
    <p:sldId id="419" r:id="rId5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AF1CF8-083C-5708-9702-FBDD58DB93E9}" v="351" dt="2023-03-03T07:00:50.3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Huu Thinh (Phong VTTB-Khoa KSKTYC)" userId="S::thinh.nh@umc.edu.vn::4deb96b1-5a21-4bd0-970c-28db0bddb9cf" providerId="AD" clId="Web-{47AF1CF8-083C-5708-9702-FBDD58DB93E9}"/>
    <pc:docChg chg="addSld delSld modSld">
      <pc:chgData name="Nguyen Huu Thinh (Phong VTTB-Khoa KSKTYC)" userId="S::thinh.nh@umc.edu.vn::4deb96b1-5a21-4bd0-970c-28db0bddb9cf" providerId="AD" clId="Web-{47AF1CF8-083C-5708-9702-FBDD58DB93E9}" dt="2023-03-03T07:00:51.808" v="353"/>
      <pc:docMkLst>
        <pc:docMk/>
      </pc:docMkLst>
      <pc:sldChg chg="addSp delSp modSp new modNotes">
        <pc:chgData name="Nguyen Huu Thinh (Phong VTTB-Khoa KSKTYC)" userId="S::thinh.nh@umc.edu.vn::4deb96b1-5a21-4bd0-970c-28db0bddb9cf" providerId="AD" clId="Web-{47AF1CF8-083C-5708-9702-FBDD58DB93E9}" dt="2023-03-03T06:31:27.339" v="5"/>
        <pc:sldMkLst>
          <pc:docMk/>
          <pc:sldMk cId="2250125908" sldId="446"/>
        </pc:sldMkLst>
        <pc:spChg chg="del">
          <ac:chgData name="Nguyen Huu Thinh (Phong VTTB-Khoa KSKTYC)" userId="S::thinh.nh@umc.edu.vn::4deb96b1-5a21-4bd0-970c-28db0bddb9cf" providerId="AD" clId="Web-{47AF1CF8-083C-5708-9702-FBDD58DB93E9}" dt="2023-03-03T06:30:19.430" v="1"/>
          <ac:spMkLst>
            <pc:docMk/>
            <pc:sldMk cId="2250125908" sldId="446"/>
            <ac:spMk id="3" creationId="{66EC3E65-E1A2-2F96-FE21-E6D001BAEFA4}"/>
          </ac:spMkLst>
        </pc:spChg>
        <pc:picChg chg="add mod ord">
          <ac:chgData name="Nguyen Huu Thinh (Phong VTTB-Khoa KSKTYC)" userId="S::thinh.nh@umc.edu.vn::4deb96b1-5a21-4bd0-970c-28db0bddb9cf" providerId="AD" clId="Web-{47AF1CF8-083C-5708-9702-FBDD58DB93E9}" dt="2023-03-03T06:30:39.915" v="4" actId="1076"/>
          <ac:picMkLst>
            <pc:docMk/>
            <pc:sldMk cId="2250125908" sldId="446"/>
            <ac:picMk id="4" creationId="{9742F618-D2C5-936C-E60D-047B8E79BA4F}"/>
          </ac:picMkLst>
        </pc:picChg>
      </pc:sldChg>
      <pc:sldChg chg="modSp new del">
        <pc:chgData name="Nguyen Huu Thinh (Phong VTTB-Khoa KSKTYC)" userId="S::thinh.nh@umc.edu.vn::4deb96b1-5a21-4bd0-970c-28db0bddb9cf" providerId="AD" clId="Web-{47AF1CF8-083C-5708-9702-FBDD58DB93E9}" dt="2023-03-03T06:54:11.466" v="11"/>
        <pc:sldMkLst>
          <pc:docMk/>
          <pc:sldMk cId="2495726443" sldId="447"/>
        </pc:sldMkLst>
        <pc:spChg chg="mod">
          <ac:chgData name="Nguyen Huu Thinh (Phong VTTB-Khoa KSKTYC)" userId="S::thinh.nh@umc.edu.vn::4deb96b1-5a21-4bd0-970c-28db0bddb9cf" providerId="AD" clId="Web-{47AF1CF8-083C-5708-9702-FBDD58DB93E9}" dt="2023-03-03T06:54:02.575" v="9" actId="20577"/>
          <ac:spMkLst>
            <pc:docMk/>
            <pc:sldMk cId="2495726443" sldId="447"/>
            <ac:spMk id="2" creationId="{948CCF25-CA82-F3E0-6BDA-F3C4BE2446B0}"/>
          </ac:spMkLst>
        </pc:spChg>
      </pc:sldChg>
      <pc:sldChg chg="modSp new modNotes">
        <pc:chgData name="Nguyen Huu Thinh (Phong VTTB-Khoa KSKTYC)" userId="S::thinh.nh@umc.edu.vn::4deb96b1-5a21-4bd0-970c-28db0bddb9cf" providerId="AD" clId="Web-{47AF1CF8-083C-5708-9702-FBDD58DB93E9}" dt="2023-03-03T07:00:51.808" v="353"/>
        <pc:sldMkLst>
          <pc:docMk/>
          <pc:sldMk cId="1323107423" sldId="448"/>
        </pc:sldMkLst>
        <pc:spChg chg="mod">
          <ac:chgData name="Nguyen Huu Thinh (Phong VTTB-Khoa KSKTYC)" userId="S::thinh.nh@umc.edu.vn::4deb96b1-5a21-4bd0-970c-28db0bddb9cf" providerId="AD" clId="Web-{47AF1CF8-083C-5708-9702-FBDD58DB93E9}" dt="2023-03-03T06:54:57.718" v="61" actId="20577"/>
          <ac:spMkLst>
            <pc:docMk/>
            <pc:sldMk cId="1323107423" sldId="448"/>
            <ac:spMk id="2" creationId="{F52BB9D2-8A72-9304-AE6C-B2A2E2D9CA87}"/>
          </ac:spMkLst>
        </pc:spChg>
        <pc:spChg chg="mod">
          <ac:chgData name="Nguyen Huu Thinh (Phong VTTB-Khoa KSKTYC)" userId="S::thinh.nh@umc.edu.vn::4deb96b1-5a21-4bd0-970c-28db0bddb9cf" providerId="AD" clId="Web-{47AF1CF8-083C-5708-9702-FBDD58DB93E9}" dt="2023-03-03T07:00:50.340" v="352" actId="20577"/>
          <ac:spMkLst>
            <pc:docMk/>
            <pc:sldMk cId="1323107423" sldId="448"/>
            <ac:spMk id="3" creationId="{53A50CF3-D402-202B-D674-787E00316BB5}"/>
          </ac:spMkLst>
        </pc:spChg>
      </pc:sldChg>
    </pc:docChg>
  </pc:docChgLst>
  <pc:docChgLst>
    <pc:chgData name="Nguyen Huu Thinh (Phong VTTB-Khoa KSKTYC)" userId="4deb96b1-5a21-4bd0-970c-28db0bddb9cf" providerId="ADAL" clId="{12400404-A266-1F48-83E9-976187B444E1}"/>
    <pc:docChg chg="modSld">
      <pc:chgData name="Nguyen Huu Thinh (Phong VTTB-Khoa KSKTYC)" userId="4deb96b1-5a21-4bd0-970c-28db0bddb9cf" providerId="ADAL" clId="{12400404-A266-1F48-83E9-976187B444E1}" dt="2023-03-03T05:09:13.959" v="24" actId="1076"/>
      <pc:docMkLst>
        <pc:docMk/>
      </pc:docMkLst>
      <pc:sldChg chg="modSp mod">
        <pc:chgData name="Nguyen Huu Thinh (Phong VTTB-Khoa KSKTYC)" userId="4deb96b1-5a21-4bd0-970c-28db0bddb9cf" providerId="ADAL" clId="{12400404-A266-1F48-83E9-976187B444E1}" dt="2023-03-03T05:09:13.959" v="24" actId="1076"/>
        <pc:sldMkLst>
          <pc:docMk/>
          <pc:sldMk cId="466715638" sldId="417"/>
        </pc:sldMkLst>
        <pc:spChg chg="mod">
          <ac:chgData name="Nguyen Huu Thinh (Phong VTTB-Khoa KSKTYC)" userId="4deb96b1-5a21-4bd0-970c-28db0bddb9cf" providerId="ADAL" clId="{12400404-A266-1F48-83E9-976187B444E1}" dt="2023-03-03T05:09:13.959" v="24" actId="1076"/>
          <ac:spMkLst>
            <pc:docMk/>
            <pc:sldMk cId="466715638" sldId="417"/>
            <ac:spMk id="9"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D:\LU&#7852;N%20V&#258;N%20TH&#7840;C%20S&#7928;%20Y%20KHOA\New%20Microsoft%20Excel%20Workshee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LU&#7852;N%20V&#258;N%20TH&#7840;C%20S&#7928;%20Y%20KHOA\New%20Microsoft%20Excel%20Workshee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LU&#7852;N%20V&#258;N%20TH&#7840;C%20S&#7928;%20Y%20KHOA\New%20Microsoft%20Excel%20Workshee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LU&#7852;N%20V&#258;N%20TH&#7840;C%20S&#7928;%20Y%20KHOA\New%20Microsoft%20Excel%20Workshe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40"/>
    </mc:Choice>
    <mc:Fallback>
      <c:style val="40"/>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Sheet1!$C$95</c:f>
              <c:strCache>
                <c:ptCount val="1"/>
                <c:pt idx="0">
                  <c:v>Nhóm nuôi ăn sớm</c:v>
                </c:pt>
              </c:strCache>
            </c:strRef>
          </c:tx>
          <c:invertIfNegative val="0"/>
          <c:dLbls>
            <c:dLbl>
              <c:idx val="0"/>
              <c:layout>
                <c:manualLayout>
                  <c:x val="1.3964186150738E-2"/>
                  <c:y val="-1.8608393794578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89A-F740-B44C-B3F2EED1E3D0}"/>
                </c:ext>
              </c:extLst>
            </c:dLbl>
            <c:dLbl>
              <c:idx val="1"/>
              <c:layout>
                <c:manualLayout>
                  <c:x val="0"/>
                  <c:y val="-5.0925925925925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89A-F740-B44C-B3F2EED1E3D0}"/>
                </c:ext>
              </c:extLst>
            </c:dLbl>
            <c:dLbl>
              <c:idx val="2"/>
              <c:layout>
                <c:manualLayout>
                  <c:x val="0"/>
                  <c:y val="-1.8833295909813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9A-F740-B44C-B3F2EED1E3D0}"/>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Sheet1!$B$96:$B$98</c:f>
              <c:strCache>
                <c:ptCount val="3"/>
                <c:pt idx="0">
                  <c:v>Thông mũi dạ dày </c:v>
                </c:pt>
                <c:pt idx="1">
                  <c:v>Bắt đầu nuôi ăn</c:v>
                </c:pt>
                <c:pt idx="2">
                  <c:v>Trung tiện</c:v>
                </c:pt>
              </c:strCache>
            </c:strRef>
          </c:cat>
          <c:val>
            <c:numRef>
              <c:f>Sheet1!$C$96:$C$98</c:f>
              <c:numCache>
                <c:formatCode>0.0</c:formatCode>
                <c:ptCount val="3"/>
                <c:pt idx="0">
                  <c:v>12.5</c:v>
                </c:pt>
                <c:pt idx="1">
                  <c:v>18.3</c:v>
                </c:pt>
                <c:pt idx="2">
                  <c:v>37.6</c:v>
                </c:pt>
              </c:numCache>
            </c:numRef>
          </c:val>
          <c:extLst>
            <c:ext xmlns:c16="http://schemas.microsoft.com/office/drawing/2014/chart" uri="{C3380CC4-5D6E-409C-BE32-E72D297353CC}">
              <c16:uniqueId val="{00000003-789A-F740-B44C-B3F2EED1E3D0}"/>
            </c:ext>
          </c:extLst>
        </c:ser>
        <c:ser>
          <c:idx val="1"/>
          <c:order val="1"/>
          <c:tx>
            <c:strRef>
              <c:f>Sheet1!$D$95</c:f>
              <c:strCache>
                <c:ptCount val="1"/>
                <c:pt idx="0">
                  <c:v>Nhóm nuôi ăn truyền thống</c:v>
                </c:pt>
              </c:strCache>
            </c:strRef>
          </c:tx>
          <c:invertIfNegative val="0"/>
          <c:dLbls>
            <c:dLbl>
              <c:idx val="0"/>
              <c:layout>
                <c:manualLayout>
                  <c:x val="2.2222222222222199E-2"/>
                  <c:y val="-1.388888888888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89A-F740-B44C-B3F2EED1E3D0}"/>
                </c:ext>
              </c:extLst>
            </c:dLbl>
            <c:dLbl>
              <c:idx val="1"/>
              <c:layout>
                <c:manualLayout>
                  <c:x val="2.7837989931272001E-2"/>
                  <c:y val="-2.3193075758439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89A-F740-B44C-B3F2EED1E3D0}"/>
                </c:ext>
              </c:extLst>
            </c:dLbl>
            <c:dLbl>
              <c:idx val="2"/>
              <c:layout>
                <c:manualLayout>
                  <c:x val="2.2222188014242202E-2"/>
                  <c:y val="-3.24978141535990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89A-F740-B44C-B3F2EED1E3D0}"/>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Sheet1!$B$96:$B$98</c:f>
              <c:strCache>
                <c:ptCount val="3"/>
                <c:pt idx="0">
                  <c:v>Thông mũi dạ dày </c:v>
                </c:pt>
                <c:pt idx="1">
                  <c:v>Bắt đầu nuôi ăn</c:v>
                </c:pt>
                <c:pt idx="2">
                  <c:v>Trung tiện</c:v>
                </c:pt>
              </c:strCache>
            </c:strRef>
          </c:cat>
          <c:val>
            <c:numRef>
              <c:f>Sheet1!$D$96:$D$98</c:f>
              <c:numCache>
                <c:formatCode>0.0</c:formatCode>
                <c:ptCount val="3"/>
                <c:pt idx="0">
                  <c:v>16</c:v>
                </c:pt>
                <c:pt idx="1">
                  <c:v>60.8</c:v>
                </c:pt>
                <c:pt idx="2">
                  <c:v>59.5</c:v>
                </c:pt>
              </c:numCache>
            </c:numRef>
          </c:val>
          <c:extLst>
            <c:ext xmlns:c16="http://schemas.microsoft.com/office/drawing/2014/chart" uri="{C3380CC4-5D6E-409C-BE32-E72D297353CC}">
              <c16:uniqueId val="{00000007-789A-F740-B44C-B3F2EED1E3D0}"/>
            </c:ext>
          </c:extLst>
        </c:ser>
        <c:dLbls>
          <c:showLegendKey val="0"/>
          <c:showVal val="0"/>
          <c:showCatName val="0"/>
          <c:showSerName val="0"/>
          <c:showPercent val="0"/>
          <c:showBubbleSize val="0"/>
        </c:dLbls>
        <c:gapWidth val="150"/>
        <c:shape val="box"/>
        <c:axId val="-310150944"/>
        <c:axId val="-310149856"/>
        <c:axId val="0"/>
      </c:bar3DChart>
      <c:catAx>
        <c:axId val="-310150944"/>
        <c:scaling>
          <c:orientation val="minMax"/>
        </c:scaling>
        <c:delete val="0"/>
        <c:axPos val="b"/>
        <c:numFmt formatCode="General" sourceLinked="0"/>
        <c:majorTickMark val="out"/>
        <c:minorTickMark val="none"/>
        <c:tickLblPos val="nextTo"/>
        <c:crossAx val="-310149856"/>
        <c:crosses val="autoZero"/>
        <c:auto val="1"/>
        <c:lblAlgn val="ctr"/>
        <c:lblOffset val="100"/>
        <c:noMultiLvlLbl val="0"/>
      </c:catAx>
      <c:valAx>
        <c:axId val="-310149856"/>
        <c:scaling>
          <c:orientation val="minMax"/>
        </c:scaling>
        <c:delete val="0"/>
        <c:axPos val="l"/>
        <c:majorGridlines/>
        <c:numFmt formatCode="0.0" sourceLinked="1"/>
        <c:majorTickMark val="out"/>
        <c:minorTickMark val="none"/>
        <c:tickLblPos val="nextTo"/>
        <c:crossAx val="-31015094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40"/>
    </mc:Choice>
    <mc:Fallback>
      <c:style val="40"/>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Sheet1!$B$125</c:f>
              <c:strCache>
                <c:ptCount val="1"/>
                <c:pt idx="0">
                  <c:v>Nhóm nuôi ăn sớm</c:v>
                </c:pt>
              </c:strCache>
            </c:strRef>
          </c:tx>
          <c:invertIfNegative val="0"/>
          <c:dLbls>
            <c:dLbl>
              <c:idx val="0"/>
              <c:layout>
                <c:manualLayout>
                  <c:x val="2.7777777777777801E-3"/>
                  <c:y val="-1.851851851851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128-7645-8A48-F27FB02251B4}"/>
                </c:ext>
              </c:extLst>
            </c:dLbl>
            <c:dLbl>
              <c:idx val="1"/>
              <c:layout>
                <c:manualLayout>
                  <c:x val="5.5555555555555497E-3"/>
                  <c:y val="-1.388888888888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128-7645-8A48-F27FB02251B4}"/>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Sheet1!$C$124:$D$124</c:f>
              <c:strCache>
                <c:ptCount val="2"/>
                <c:pt idx="0">
                  <c:v>Chế độ ăn bình thường</c:v>
                </c:pt>
                <c:pt idx="1">
                  <c:v>Đi tiêu lần đầu</c:v>
                </c:pt>
              </c:strCache>
            </c:strRef>
          </c:cat>
          <c:val>
            <c:numRef>
              <c:f>Sheet1!$C$125:$D$125</c:f>
              <c:numCache>
                <c:formatCode>General</c:formatCode>
                <c:ptCount val="2"/>
                <c:pt idx="0">
                  <c:v>3.8</c:v>
                </c:pt>
                <c:pt idx="1">
                  <c:v>4.4000000000000004</c:v>
                </c:pt>
              </c:numCache>
            </c:numRef>
          </c:val>
          <c:extLst>
            <c:ext xmlns:c16="http://schemas.microsoft.com/office/drawing/2014/chart" uri="{C3380CC4-5D6E-409C-BE32-E72D297353CC}">
              <c16:uniqueId val="{00000002-A128-7645-8A48-F27FB02251B4}"/>
            </c:ext>
          </c:extLst>
        </c:ser>
        <c:ser>
          <c:idx val="1"/>
          <c:order val="1"/>
          <c:tx>
            <c:strRef>
              <c:f>Sheet1!$B$126</c:f>
              <c:strCache>
                <c:ptCount val="1"/>
                <c:pt idx="0">
                  <c:v>Nhóm nuôi ăn truyền thống</c:v>
                </c:pt>
              </c:strCache>
            </c:strRef>
          </c:tx>
          <c:invertIfNegative val="0"/>
          <c:dLbls>
            <c:dLbl>
              <c:idx val="0"/>
              <c:layout>
                <c:manualLayout>
                  <c:x val="2.2222265639076599E-2"/>
                  <c:y val="-1.82829806541454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128-7645-8A48-F27FB02251B4}"/>
                </c:ext>
              </c:extLst>
            </c:dLbl>
            <c:dLbl>
              <c:idx val="1"/>
              <c:layout>
                <c:manualLayout>
                  <c:x val="1.38888888888889E-2"/>
                  <c:y val="-1.851851851851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128-7645-8A48-F27FB02251B4}"/>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Sheet1!$C$124:$D$124</c:f>
              <c:strCache>
                <c:ptCount val="2"/>
                <c:pt idx="0">
                  <c:v>Chế độ ăn bình thường</c:v>
                </c:pt>
                <c:pt idx="1">
                  <c:v>Đi tiêu lần đầu</c:v>
                </c:pt>
              </c:strCache>
            </c:strRef>
          </c:cat>
          <c:val>
            <c:numRef>
              <c:f>Sheet1!$C$126:$D$126</c:f>
              <c:numCache>
                <c:formatCode>General</c:formatCode>
                <c:ptCount val="2"/>
                <c:pt idx="0">
                  <c:v>5.7</c:v>
                </c:pt>
                <c:pt idx="1">
                  <c:v>5.8</c:v>
                </c:pt>
              </c:numCache>
            </c:numRef>
          </c:val>
          <c:extLst>
            <c:ext xmlns:c16="http://schemas.microsoft.com/office/drawing/2014/chart" uri="{C3380CC4-5D6E-409C-BE32-E72D297353CC}">
              <c16:uniqueId val="{00000005-A128-7645-8A48-F27FB02251B4}"/>
            </c:ext>
          </c:extLst>
        </c:ser>
        <c:dLbls>
          <c:showLegendKey val="0"/>
          <c:showVal val="0"/>
          <c:showCatName val="0"/>
          <c:showSerName val="0"/>
          <c:showPercent val="0"/>
          <c:showBubbleSize val="0"/>
        </c:dLbls>
        <c:gapWidth val="252"/>
        <c:shape val="box"/>
        <c:axId val="-298220864"/>
        <c:axId val="-298215968"/>
        <c:axId val="0"/>
      </c:bar3DChart>
      <c:catAx>
        <c:axId val="-298220864"/>
        <c:scaling>
          <c:orientation val="minMax"/>
        </c:scaling>
        <c:delete val="0"/>
        <c:axPos val="b"/>
        <c:numFmt formatCode="General" sourceLinked="0"/>
        <c:majorTickMark val="out"/>
        <c:minorTickMark val="none"/>
        <c:tickLblPos val="nextTo"/>
        <c:crossAx val="-298215968"/>
        <c:crosses val="autoZero"/>
        <c:auto val="1"/>
        <c:lblAlgn val="ctr"/>
        <c:lblOffset val="100"/>
        <c:noMultiLvlLbl val="0"/>
      </c:catAx>
      <c:valAx>
        <c:axId val="-298215968"/>
        <c:scaling>
          <c:orientation val="minMax"/>
        </c:scaling>
        <c:delete val="0"/>
        <c:axPos val="l"/>
        <c:majorGridlines/>
        <c:numFmt formatCode="General" sourceLinked="1"/>
        <c:majorTickMark val="out"/>
        <c:minorTickMark val="none"/>
        <c:tickLblPos val="nextTo"/>
        <c:crossAx val="-2982208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Sheet1!$C$95</c:f>
              <c:strCache>
                <c:ptCount val="1"/>
                <c:pt idx="0">
                  <c:v>Nhóm dung nạp</c:v>
                </c:pt>
              </c:strCache>
            </c:strRef>
          </c:tx>
          <c:invertIfNegative val="0"/>
          <c:dLbls>
            <c:dLbl>
              <c:idx val="0"/>
              <c:layout>
                <c:manualLayout>
                  <c:x val="1.3964186150738E-2"/>
                  <c:y val="-1.8608393794578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12-9542-BD3F-649DB6AF0190}"/>
                </c:ext>
              </c:extLst>
            </c:dLbl>
            <c:dLbl>
              <c:idx val="1"/>
              <c:layout>
                <c:manualLayout>
                  <c:x val="0"/>
                  <c:y val="-5.0925925925925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12-9542-BD3F-649DB6AF0190}"/>
                </c:ext>
              </c:extLst>
            </c:dLbl>
            <c:dLbl>
              <c:idx val="2"/>
              <c:layout>
                <c:manualLayout>
                  <c:x val="0"/>
                  <c:y val="-1.8833295909813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12-9542-BD3F-649DB6AF0190}"/>
                </c:ext>
              </c:extLst>
            </c:dLbl>
            <c:spPr>
              <a:noFill/>
              <a:ln>
                <a:noFill/>
              </a:ln>
              <a:effectLst/>
            </c:spPr>
            <c:txPr>
              <a:bodyPr/>
              <a:lstStyle/>
              <a:p>
                <a:pPr>
                  <a:defRPr sz="16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Sheet1!$B$96:$B$98</c:f>
              <c:strCache>
                <c:ptCount val="3"/>
                <c:pt idx="0">
                  <c:v>Thông mũi dạ dày </c:v>
                </c:pt>
                <c:pt idx="1">
                  <c:v>Bắt đầu nuôi ăn</c:v>
                </c:pt>
                <c:pt idx="2">
                  <c:v>Trung tiện</c:v>
                </c:pt>
              </c:strCache>
            </c:strRef>
          </c:cat>
          <c:val>
            <c:numRef>
              <c:f>Sheet1!$C$96:$C$98</c:f>
              <c:numCache>
                <c:formatCode>0.0</c:formatCode>
                <c:ptCount val="3"/>
                <c:pt idx="0">
                  <c:v>11.3</c:v>
                </c:pt>
                <c:pt idx="1">
                  <c:v>18.8</c:v>
                </c:pt>
                <c:pt idx="2">
                  <c:v>36.799999999999997</c:v>
                </c:pt>
              </c:numCache>
            </c:numRef>
          </c:val>
          <c:extLst>
            <c:ext xmlns:c16="http://schemas.microsoft.com/office/drawing/2014/chart" uri="{C3380CC4-5D6E-409C-BE32-E72D297353CC}">
              <c16:uniqueId val="{00000003-E812-9542-BD3F-649DB6AF0190}"/>
            </c:ext>
          </c:extLst>
        </c:ser>
        <c:ser>
          <c:idx val="1"/>
          <c:order val="1"/>
          <c:tx>
            <c:strRef>
              <c:f>Sheet1!$D$95</c:f>
              <c:strCache>
                <c:ptCount val="1"/>
                <c:pt idx="0">
                  <c:v>Nhóm không dung nạp</c:v>
                </c:pt>
              </c:strCache>
            </c:strRef>
          </c:tx>
          <c:invertIfNegative val="0"/>
          <c:dLbls>
            <c:dLbl>
              <c:idx val="0"/>
              <c:layout>
                <c:manualLayout>
                  <c:x val="2.2222222222222199E-2"/>
                  <c:y val="-1.388888888888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812-9542-BD3F-649DB6AF0190}"/>
                </c:ext>
              </c:extLst>
            </c:dLbl>
            <c:dLbl>
              <c:idx val="1"/>
              <c:layout>
                <c:manualLayout>
                  <c:x val="2.7837989931272001E-2"/>
                  <c:y val="-2.31930757584399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812-9542-BD3F-649DB6AF0190}"/>
                </c:ext>
              </c:extLst>
            </c:dLbl>
            <c:dLbl>
              <c:idx val="2"/>
              <c:layout>
                <c:manualLayout>
                  <c:x val="2.2222188014242202E-2"/>
                  <c:y val="-3.24978141535990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812-9542-BD3F-649DB6AF0190}"/>
                </c:ext>
              </c:extLst>
            </c:dLbl>
            <c:spPr>
              <a:noFill/>
              <a:ln>
                <a:noFill/>
              </a:ln>
              <a:effectLst/>
            </c:spPr>
            <c:txPr>
              <a:bodyPr/>
              <a:lstStyle/>
              <a:p>
                <a:pPr>
                  <a:defRPr sz="16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Sheet1!$B$96:$B$98</c:f>
              <c:strCache>
                <c:ptCount val="3"/>
                <c:pt idx="0">
                  <c:v>Thông mũi dạ dày </c:v>
                </c:pt>
                <c:pt idx="1">
                  <c:v>Bắt đầu nuôi ăn</c:v>
                </c:pt>
                <c:pt idx="2">
                  <c:v>Trung tiện</c:v>
                </c:pt>
              </c:strCache>
            </c:strRef>
          </c:cat>
          <c:val>
            <c:numRef>
              <c:f>Sheet1!$D$96:$D$98</c:f>
              <c:numCache>
                <c:formatCode>0.0</c:formatCode>
                <c:ptCount val="3"/>
                <c:pt idx="0">
                  <c:v>6.2</c:v>
                </c:pt>
                <c:pt idx="1">
                  <c:v>16</c:v>
                </c:pt>
                <c:pt idx="2">
                  <c:v>40.799999999999997</c:v>
                </c:pt>
              </c:numCache>
            </c:numRef>
          </c:val>
          <c:extLst>
            <c:ext xmlns:c16="http://schemas.microsoft.com/office/drawing/2014/chart" uri="{C3380CC4-5D6E-409C-BE32-E72D297353CC}">
              <c16:uniqueId val="{00000007-E812-9542-BD3F-649DB6AF0190}"/>
            </c:ext>
          </c:extLst>
        </c:ser>
        <c:dLbls>
          <c:showLegendKey val="0"/>
          <c:showVal val="0"/>
          <c:showCatName val="0"/>
          <c:showSerName val="0"/>
          <c:showPercent val="0"/>
          <c:showBubbleSize val="0"/>
        </c:dLbls>
        <c:gapWidth val="150"/>
        <c:shape val="box"/>
        <c:axId val="-298215424"/>
        <c:axId val="-298214880"/>
        <c:axId val="0"/>
      </c:bar3DChart>
      <c:catAx>
        <c:axId val="-298215424"/>
        <c:scaling>
          <c:orientation val="minMax"/>
        </c:scaling>
        <c:delete val="0"/>
        <c:axPos val="b"/>
        <c:numFmt formatCode="General" sourceLinked="0"/>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298214880"/>
        <c:crosses val="autoZero"/>
        <c:auto val="1"/>
        <c:lblAlgn val="ctr"/>
        <c:lblOffset val="100"/>
        <c:noMultiLvlLbl val="0"/>
      </c:catAx>
      <c:valAx>
        <c:axId val="-298214880"/>
        <c:scaling>
          <c:orientation val="minMax"/>
        </c:scaling>
        <c:delete val="0"/>
        <c:axPos val="l"/>
        <c:majorGridlines/>
        <c:numFmt formatCode="0.0" sourceLinked="1"/>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298215424"/>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Sheet1!$B$125</c:f>
              <c:strCache>
                <c:ptCount val="1"/>
                <c:pt idx="0">
                  <c:v>Nhóm dung nạp</c:v>
                </c:pt>
              </c:strCache>
            </c:strRef>
          </c:tx>
          <c:invertIfNegative val="0"/>
          <c:dLbls>
            <c:dLbl>
              <c:idx val="0"/>
              <c:layout>
                <c:manualLayout>
                  <c:x val="2.7777777777777801E-3"/>
                  <c:y val="-1.851851851851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74F-F747-B62A-523E18A5BA41}"/>
                </c:ext>
              </c:extLst>
            </c:dLbl>
            <c:dLbl>
              <c:idx val="1"/>
              <c:layout>
                <c:manualLayout>
                  <c:x val="5.5555555555555497E-3"/>
                  <c:y val="-1.388888888888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74F-F747-B62A-523E18A5BA41}"/>
                </c:ext>
              </c:extLst>
            </c:dLbl>
            <c:spPr>
              <a:noFill/>
              <a:ln>
                <a:noFill/>
              </a:ln>
              <a:effectLst/>
            </c:spPr>
            <c:txPr>
              <a:bodyPr/>
              <a:lstStyle/>
              <a:p>
                <a:pPr>
                  <a:defRPr sz="16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Sheet1!$C$124:$D$124</c:f>
              <c:strCache>
                <c:ptCount val="2"/>
                <c:pt idx="0">
                  <c:v>Chế độ ăn bình thường</c:v>
                </c:pt>
                <c:pt idx="1">
                  <c:v>Đi tiêu lần đầu</c:v>
                </c:pt>
              </c:strCache>
            </c:strRef>
          </c:cat>
          <c:val>
            <c:numRef>
              <c:f>Sheet1!$C$125:$D$125</c:f>
              <c:numCache>
                <c:formatCode>General</c:formatCode>
                <c:ptCount val="2"/>
                <c:pt idx="0">
                  <c:v>3.5</c:v>
                </c:pt>
                <c:pt idx="1">
                  <c:v>4.3</c:v>
                </c:pt>
              </c:numCache>
            </c:numRef>
          </c:val>
          <c:extLst>
            <c:ext xmlns:c16="http://schemas.microsoft.com/office/drawing/2014/chart" uri="{C3380CC4-5D6E-409C-BE32-E72D297353CC}">
              <c16:uniqueId val="{00000002-A74F-F747-B62A-523E18A5BA41}"/>
            </c:ext>
          </c:extLst>
        </c:ser>
        <c:ser>
          <c:idx val="1"/>
          <c:order val="1"/>
          <c:tx>
            <c:strRef>
              <c:f>Sheet1!$B$126</c:f>
              <c:strCache>
                <c:ptCount val="1"/>
                <c:pt idx="0">
                  <c:v>Nhóm không dung nạp</c:v>
                </c:pt>
              </c:strCache>
            </c:strRef>
          </c:tx>
          <c:invertIfNegative val="0"/>
          <c:dLbls>
            <c:dLbl>
              <c:idx val="0"/>
              <c:layout>
                <c:manualLayout>
                  <c:x val="2.2222222222222199E-2"/>
                  <c:y val="-3.7037037037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74F-F747-B62A-523E18A5BA41}"/>
                </c:ext>
              </c:extLst>
            </c:dLbl>
            <c:dLbl>
              <c:idx val="1"/>
              <c:layout>
                <c:manualLayout>
                  <c:x val="1.38888888888889E-2"/>
                  <c:y val="-1.851851851851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74F-F747-B62A-523E18A5BA41}"/>
                </c:ext>
              </c:extLst>
            </c:dLbl>
            <c:spPr>
              <a:noFill/>
              <a:ln>
                <a:noFill/>
              </a:ln>
              <a:effectLst/>
            </c:spPr>
            <c:txPr>
              <a:bodyPr/>
              <a:lstStyle/>
              <a:p>
                <a:pPr>
                  <a:defRPr sz="16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Sheet1!$C$124:$D$124</c:f>
              <c:strCache>
                <c:ptCount val="2"/>
                <c:pt idx="0">
                  <c:v>Chế độ ăn bình thường</c:v>
                </c:pt>
                <c:pt idx="1">
                  <c:v>Đi tiêu lần đầu</c:v>
                </c:pt>
              </c:strCache>
            </c:strRef>
          </c:cat>
          <c:val>
            <c:numRef>
              <c:f>Sheet1!$C$126:$D$126</c:f>
              <c:numCache>
                <c:formatCode>General</c:formatCode>
                <c:ptCount val="2"/>
                <c:pt idx="0">
                  <c:v>5</c:v>
                </c:pt>
                <c:pt idx="1">
                  <c:v>5.2</c:v>
                </c:pt>
              </c:numCache>
            </c:numRef>
          </c:val>
          <c:extLst>
            <c:ext xmlns:c16="http://schemas.microsoft.com/office/drawing/2014/chart" uri="{C3380CC4-5D6E-409C-BE32-E72D297353CC}">
              <c16:uniqueId val="{00000005-A74F-F747-B62A-523E18A5BA41}"/>
            </c:ext>
          </c:extLst>
        </c:ser>
        <c:dLbls>
          <c:showLegendKey val="0"/>
          <c:showVal val="0"/>
          <c:showCatName val="0"/>
          <c:showSerName val="0"/>
          <c:showPercent val="0"/>
          <c:showBubbleSize val="0"/>
        </c:dLbls>
        <c:gapWidth val="150"/>
        <c:shape val="box"/>
        <c:axId val="-298217056"/>
        <c:axId val="-298221408"/>
        <c:axId val="0"/>
      </c:bar3DChart>
      <c:catAx>
        <c:axId val="-298217056"/>
        <c:scaling>
          <c:orientation val="minMax"/>
        </c:scaling>
        <c:delete val="0"/>
        <c:axPos val="b"/>
        <c:numFmt formatCode="General" sourceLinked="0"/>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298221408"/>
        <c:crosses val="autoZero"/>
        <c:auto val="1"/>
        <c:lblAlgn val="ctr"/>
        <c:lblOffset val="100"/>
        <c:noMultiLvlLbl val="0"/>
      </c:catAx>
      <c:valAx>
        <c:axId val="-298221408"/>
        <c:scaling>
          <c:orientation val="minMax"/>
        </c:scaling>
        <c:delete val="0"/>
        <c:axPos val="l"/>
        <c:majorGridlines/>
        <c:numFmt formatCode="General" sourceLinked="1"/>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298217056"/>
        <c:crosses val="autoZero"/>
        <c:crossBetween val="between"/>
      </c:valAx>
    </c:plotArea>
    <c:plotVisOnly val="1"/>
    <c:dispBlanksAs val="gap"/>
    <c:showDLblsOverMax val="0"/>
  </c:chart>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ata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4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12B412-6270-40F3-84D5-4B77E344591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D1759FAC-C3D7-454E-B4A0-F3E07AD18128}">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2400">
              <a:solidFill>
                <a:srgbClr val="002060"/>
              </a:solidFill>
              <a:latin typeface="Arial" panose="020B0604020202020204" pitchFamily="34" charset="0"/>
              <a:cs typeface="Arial" panose="020B0604020202020204" pitchFamily="34" charset="0"/>
            </a:rPr>
            <a:t>An </a:t>
          </a:r>
          <a:r>
            <a:rPr lang="en-US" sz="2400" err="1">
              <a:solidFill>
                <a:srgbClr val="002060"/>
              </a:solidFill>
              <a:latin typeface="Arial" panose="020B0604020202020204" pitchFamily="34" charset="0"/>
              <a:cs typeface="Arial" panose="020B0604020202020204" pitchFamily="34" charset="0"/>
            </a:rPr>
            <a:t>toàn</a:t>
          </a:r>
          <a:r>
            <a:rPr lang="en-US" sz="2400">
              <a:solidFill>
                <a:srgbClr val="002060"/>
              </a:solidFill>
              <a:latin typeface="Arial" panose="020B0604020202020204" pitchFamily="34" charset="0"/>
              <a:cs typeface="Arial" panose="020B0604020202020204" pitchFamily="34" charset="0"/>
            </a:rPr>
            <a:t> &amp; </a:t>
          </a:r>
          <a:r>
            <a:rPr lang="en-US" sz="2400" err="1">
              <a:solidFill>
                <a:srgbClr val="002060"/>
              </a:solidFill>
              <a:latin typeface="Arial" panose="020B0604020202020204" pitchFamily="34" charset="0"/>
              <a:cs typeface="Arial" panose="020B0604020202020204" pitchFamily="34" charset="0"/>
            </a:rPr>
            <a:t>sự</a:t>
          </a:r>
          <a:r>
            <a:rPr lang="en-US" sz="2400">
              <a:solidFill>
                <a:srgbClr val="002060"/>
              </a:solidFill>
              <a:latin typeface="Arial" panose="020B0604020202020204" pitchFamily="34" charset="0"/>
              <a:cs typeface="Arial" panose="020B0604020202020204" pitchFamily="34" charset="0"/>
            </a:rPr>
            <a:t> dung </a:t>
          </a:r>
          <a:r>
            <a:rPr lang="en-US" sz="2400" err="1">
              <a:solidFill>
                <a:srgbClr val="002060"/>
              </a:solidFill>
              <a:latin typeface="Arial" panose="020B0604020202020204" pitchFamily="34" charset="0"/>
              <a:cs typeface="Arial" panose="020B0604020202020204" pitchFamily="34" charset="0"/>
            </a:rPr>
            <a:t>nạp</a:t>
          </a:r>
          <a:endParaRPr lang="en-US" sz="2400"/>
        </a:p>
      </dgm:t>
    </dgm:pt>
    <dgm:pt modelId="{58B3D5C9-BEB5-4E48-873A-89E231A1BFEB}" type="parTrans" cxnId="{8C78F7A0-CBF1-40E7-AFF4-F4118090725F}">
      <dgm:prSet/>
      <dgm:spPr/>
      <dgm:t>
        <a:bodyPr/>
        <a:lstStyle/>
        <a:p>
          <a:endParaRPr lang="en-US"/>
        </a:p>
      </dgm:t>
    </dgm:pt>
    <dgm:pt modelId="{E0F5030D-3F95-4F3A-B150-F3A5C395BA74}" type="sibTrans" cxnId="{8C78F7A0-CBF1-40E7-AFF4-F4118090725F}">
      <dgm:prSet/>
      <dgm:spPr/>
      <dgm:t>
        <a:bodyPr/>
        <a:lstStyle/>
        <a:p>
          <a:endParaRPr lang="en-US"/>
        </a:p>
      </dgm:t>
    </dgm:pt>
    <dgm:pt modelId="{FF34100C-F3C2-4B8E-BBFC-093CB0059CEF}">
      <dgm:prSet phldrT="[Text]" custT="1">
        <dgm:style>
          <a:lnRef idx="2">
            <a:schemeClr val="accent2"/>
          </a:lnRef>
          <a:fillRef idx="1">
            <a:schemeClr val="lt1"/>
          </a:fillRef>
          <a:effectRef idx="0">
            <a:schemeClr val="accent2"/>
          </a:effectRef>
          <a:fontRef idx="minor">
            <a:schemeClr val="dk1"/>
          </a:fontRef>
        </dgm:style>
      </dgm:prSet>
      <dgm:spPr/>
      <dgm:t>
        <a:bodyPr/>
        <a:lstStyle/>
        <a:p>
          <a:r>
            <a:rPr lang="en-US" sz="2400" err="1">
              <a:solidFill>
                <a:srgbClr val="002060"/>
              </a:solidFill>
              <a:latin typeface="Arial" panose="020B0604020202020204" pitchFamily="34" charset="0"/>
              <a:cs typeface="Arial" panose="020B0604020202020204" pitchFamily="34" charset="0"/>
            </a:rPr>
            <a:t>Thời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điểm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lý</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tưởng</a:t>
          </a:r>
          <a:endParaRPr lang="en-US" sz="2400"/>
        </a:p>
      </dgm:t>
    </dgm:pt>
    <dgm:pt modelId="{0B0517A1-AC49-48F3-A171-F7E424616AD2}" type="parTrans" cxnId="{1FE9343A-3A32-4A8F-B4CB-EC430D052E78}">
      <dgm:prSet/>
      <dgm:spPr/>
      <dgm:t>
        <a:bodyPr/>
        <a:lstStyle/>
        <a:p>
          <a:endParaRPr lang="en-US"/>
        </a:p>
      </dgm:t>
    </dgm:pt>
    <dgm:pt modelId="{FA2B1396-8ED8-4E73-8B06-CE787E7A8F15}" type="sibTrans" cxnId="{1FE9343A-3A32-4A8F-B4CB-EC430D052E78}">
      <dgm:prSet/>
      <dgm:spPr/>
      <dgm:t>
        <a:bodyPr/>
        <a:lstStyle/>
        <a:p>
          <a:endParaRPr lang="en-US"/>
        </a:p>
      </dgm:t>
    </dgm:pt>
    <dgm:pt modelId="{83BC4C69-3EA1-40E5-B748-7FD8D23AA6F2}">
      <dgm:prSet phldrT="[Text]" custT="1">
        <dgm:style>
          <a:lnRef idx="2">
            <a:schemeClr val="dk1"/>
          </a:lnRef>
          <a:fillRef idx="1">
            <a:schemeClr val="lt1"/>
          </a:fillRef>
          <a:effectRef idx="0">
            <a:schemeClr val="dk1"/>
          </a:effectRef>
          <a:fontRef idx="minor">
            <a:schemeClr val="dk1"/>
          </a:fontRef>
        </dgm:style>
      </dgm:prSet>
      <dgm:spPr/>
      <dgm:t>
        <a:bodyPr/>
        <a:lstStyle/>
        <a:p>
          <a:r>
            <a:rPr lang="en-US" sz="2400" err="1">
              <a:solidFill>
                <a:srgbClr val="002060"/>
              </a:solidFill>
              <a:latin typeface="Arial" panose="020B0604020202020204" pitchFamily="34" charset="0"/>
              <a:cs typeface="Arial" panose="020B0604020202020204" pitchFamily="34" charset="0"/>
            </a:rPr>
            <a:t>Cách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nuôi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ăn</a:t>
          </a:r>
          <a:endParaRPr lang="en-US" sz="2400"/>
        </a:p>
      </dgm:t>
    </dgm:pt>
    <dgm:pt modelId="{EE5625A9-D498-498B-B6F2-A2127FC2A99E}" type="parTrans" cxnId="{E62D22B2-7275-4ACC-AEC0-4A3F470D3C14}">
      <dgm:prSet/>
      <dgm:spPr/>
      <dgm:t>
        <a:bodyPr/>
        <a:lstStyle/>
        <a:p>
          <a:endParaRPr lang="en-US"/>
        </a:p>
      </dgm:t>
    </dgm:pt>
    <dgm:pt modelId="{E14F5E57-1FB1-487F-8F50-CAD02BE57BBD}" type="sibTrans" cxnId="{E62D22B2-7275-4ACC-AEC0-4A3F470D3C14}">
      <dgm:prSet/>
      <dgm:spPr/>
      <dgm:t>
        <a:bodyPr/>
        <a:lstStyle/>
        <a:p>
          <a:endParaRPr lang="en-US"/>
        </a:p>
      </dgm:t>
    </dgm:pt>
    <dgm:pt modelId="{EE1B5975-A804-46E3-B848-E6D62ADF24AD}" type="pres">
      <dgm:prSet presAssocID="{3812B412-6270-40F3-84D5-4B77E344591B}" presName="linear" presStyleCnt="0">
        <dgm:presLayoutVars>
          <dgm:dir/>
          <dgm:resizeHandles val="exact"/>
        </dgm:presLayoutVars>
      </dgm:prSet>
      <dgm:spPr/>
    </dgm:pt>
    <dgm:pt modelId="{5CC7AB84-B587-4305-A732-04FEED81371E}" type="pres">
      <dgm:prSet presAssocID="{D1759FAC-C3D7-454E-B4A0-F3E07AD18128}" presName="comp" presStyleCnt="0"/>
      <dgm:spPr/>
    </dgm:pt>
    <dgm:pt modelId="{D529AD87-AD6E-40B6-8993-DB4FF5FAACC2}" type="pres">
      <dgm:prSet presAssocID="{D1759FAC-C3D7-454E-B4A0-F3E07AD18128}" presName="box" presStyleLbl="node1" presStyleIdx="0" presStyleCnt="3" custLinFactNeighborX="-6381" custLinFactNeighborY="-1232"/>
      <dgm:spPr/>
    </dgm:pt>
    <dgm:pt modelId="{2C397FD1-EC23-4308-A1B6-3F3895FC2433}" type="pres">
      <dgm:prSet presAssocID="{D1759FAC-C3D7-454E-B4A0-F3E07AD18128}"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pt>
    <dgm:pt modelId="{3CA40271-106F-4B14-BC94-499D47B5BB79}" type="pres">
      <dgm:prSet presAssocID="{D1759FAC-C3D7-454E-B4A0-F3E07AD18128}" presName="text" presStyleLbl="node1" presStyleIdx="0" presStyleCnt="3">
        <dgm:presLayoutVars>
          <dgm:bulletEnabled val="1"/>
        </dgm:presLayoutVars>
      </dgm:prSet>
      <dgm:spPr/>
    </dgm:pt>
    <dgm:pt modelId="{0134F213-4D1B-41CA-928F-9238A3A37CFE}" type="pres">
      <dgm:prSet presAssocID="{E0F5030D-3F95-4F3A-B150-F3A5C395BA74}" presName="spacer" presStyleCnt="0"/>
      <dgm:spPr/>
    </dgm:pt>
    <dgm:pt modelId="{21939B37-62C7-44B4-9CCE-3DFC76364550}" type="pres">
      <dgm:prSet presAssocID="{FF34100C-F3C2-4B8E-BBFC-093CB0059CEF}" presName="comp" presStyleCnt="0"/>
      <dgm:spPr/>
    </dgm:pt>
    <dgm:pt modelId="{36DA9A10-6F8D-46D5-9CE3-D0380114B890}" type="pres">
      <dgm:prSet presAssocID="{FF34100C-F3C2-4B8E-BBFC-093CB0059CEF}" presName="box" presStyleLbl="node1" presStyleIdx="1" presStyleCnt="3"/>
      <dgm:spPr/>
    </dgm:pt>
    <dgm:pt modelId="{0E97C034-4AD8-47BA-9B74-A25FB3EE3954}" type="pres">
      <dgm:prSet presAssocID="{FF34100C-F3C2-4B8E-BBFC-093CB0059CEF}"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4000" r="-14000"/>
          </a:stretch>
        </a:blipFill>
      </dgm:spPr>
    </dgm:pt>
    <dgm:pt modelId="{4E1BA29E-CC22-469E-B37D-03815A314148}" type="pres">
      <dgm:prSet presAssocID="{FF34100C-F3C2-4B8E-BBFC-093CB0059CEF}" presName="text" presStyleLbl="node1" presStyleIdx="1" presStyleCnt="3">
        <dgm:presLayoutVars>
          <dgm:bulletEnabled val="1"/>
        </dgm:presLayoutVars>
      </dgm:prSet>
      <dgm:spPr/>
    </dgm:pt>
    <dgm:pt modelId="{4C86AD0C-FB75-4493-85DF-741A7A60021F}" type="pres">
      <dgm:prSet presAssocID="{FA2B1396-8ED8-4E73-8B06-CE787E7A8F15}" presName="spacer" presStyleCnt="0"/>
      <dgm:spPr/>
    </dgm:pt>
    <dgm:pt modelId="{AD496115-6AFC-4F86-B642-4668BF58376B}" type="pres">
      <dgm:prSet presAssocID="{83BC4C69-3EA1-40E5-B748-7FD8D23AA6F2}" presName="comp" presStyleCnt="0"/>
      <dgm:spPr/>
    </dgm:pt>
    <dgm:pt modelId="{E6326007-7402-4AF5-9A14-DE8155A03F7F}" type="pres">
      <dgm:prSet presAssocID="{83BC4C69-3EA1-40E5-B748-7FD8D23AA6F2}" presName="box" presStyleLbl="node1" presStyleIdx="2" presStyleCnt="3"/>
      <dgm:spPr/>
    </dgm:pt>
    <dgm:pt modelId="{EC25378A-3634-4CB9-877A-67C8559AD649}" type="pres">
      <dgm:prSet presAssocID="{83BC4C69-3EA1-40E5-B748-7FD8D23AA6F2}"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dgm:spPr>
    </dgm:pt>
    <dgm:pt modelId="{27F4C6D8-0D77-4744-A153-65995657BBB8}" type="pres">
      <dgm:prSet presAssocID="{83BC4C69-3EA1-40E5-B748-7FD8D23AA6F2}" presName="text" presStyleLbl="node1" presStyleIdx="2" presStyleCnt="3">
        <dgm:presLayoutVars>
          <dgm:bulletEnabled val="1"/>
        </dgm:presLayoutVars>
      </dgm:prSet>
      <dgm:spPr/>
    </dgm:pt>
  </dgm:ptLst>
  <dgm:cxnLst>
    <dgm:cxn modelId="{20E60B28-E63A-B44B-883C-17F0D2C68F33}" type="presOf" srcId="{FF34100C-F3C2-4B8E-BBFC-093CB0059CEF}" destId="{36DA9A10-6F8D-46D5-9CE3-D0380114B890}" srcOrd="0" destOrd="0" presId="urn:microsoft.com/office/officeart/2005/8/layout/vList4"/>
    <dgm:cxn modelId="{1FE9343A-3A32-4A8F-B4CB-EC430D052E78}" srcId="{3812B412-6270-40F3-84D5-4B77E344591B}" destId="{FF34100C-F3C2-4B8E-BBFC-093CB0059CEF}" srcOrd="1" destOrd="0" parTransId="{0B0517A1-AC49-48F3-A171-F7E424616AD2}" sibTransId="{FA2B1396-8ED8-4E73-8B06-CE787E7A8F15}"/>
    <dgm:cxn modelId="{6BF52262-A026-E14B-9D82-CFF87E057732}" type="presOf" srcId="{D1759FAC-C3D7-454E-B4A0-F3E07AD18128}" destId="{D529AD87-AD6E-40B6-8993-DB4FF5FAACC2}" srcOrd="0" destOrd="0" presId="urn:microsoft.com/office/officeart/2005/8/layout/vList4"/>
    <dgm:cxn modelId="{B426E245-8221-F747-B3C4-FECB5580CCC8}" type="presOf" srcId="{83BC4C69-3EA1-40E5-B748-7FD8D23AA6F2}" destId="{27F4C6D8-0D77-4744-A153-65995657BBB8}" srcOrd="1" destOrd="0" presId="urn:microsoft.com/office/officeart/2005/8/layout/vList4"/>
    <dgm:cxn modelId="{FF7D096C-B250-1245-AFC3-AAD568CBC283}" type="presOf" srcId="{D1759FAC-C3D7-454E-B4A0-F3E07AD18128}" destId="{3CA40271-106F-4B14-BC94-499D47B5BB79}" srcOrd="1" destOrd="0" presId="urn:microsoft.com/office/officeart/2005/8/layout/vList4"/>
    <dgm:cxn modelId="{F3CA296C-5E5D-A74C-AA21-F52D9068BF33}" type="presOf" srcId="{83BC4C69-3EA1-40E5-B748-7FD8D23AA6F2}" destId="{E6326007-7402-4AF5-9A14-DE8155A03F7F}" srcOrd="0" destOrd="0" presId="urn:microsoft.com/office/officeart/2005/8/layout/vList4"/>
    <dgm:cxn modelId="{72FDE077-E954-B141-BE0E-D98FCAA25D35}" type="presOf" srcId="{3812B412-6270-40F3-84D5-4B77E344591B}" destId="{EE1B5975-A804-46E3-B848-E6D62ADF24AD}" srcOrd="0" destOrd="0" presId="urn:microsoft.com/office/officeart/2005/8/layout/vList4"/>
    <dgm:cxn modelId="{8C78F7A0-CBF1-40E7-AFF4-F4118090725F}" srcId="{3812B412-6270-40F3-84D5-4B77E344591B}" destId="{D1759FAC-C3D7-454E-B4A0-F3E07AD18128}" srcOrd="0" destOrd="0" parTransId="{58B3D5C9-BEB5-4E48-873A-89E231A1BFEB}" sibTransId="{E0F5030D-3F95-4F3A-B150-F3A5C395BA74}"/>
    <dgm:cxn modelId="{CBF2CBB0-A5D5-8643-A034-45541E3DA401}" type="presOf" srcId="{FF34100C-F3C2-4B8E-BBFC-093CB0059CEF}" destId="{4E1BA29E-CC22-469E-B37D-03815A314148}" srcOrd="1" destOrd="0" presId="urn:microsoft.com/office/officeart/2005/8/layout/vList4"/>
    <dgm:cxn modelId="{E62D22B2-7275-4ACC-AEC0-4A3F470D3C14}" srcId="{3812B412-6270-40F3-84D5-4B77E344591B}" destId="{83BC4C69-3EA1-40E5-B748-7FD8D23AA6F2}" srcOrd="2" destOrd="0" parTransId="{EE5625A9-D498-498B-B6F2-A2127FC2A99E}" sibTransId="{E14F5E57-1FB1-487F-8F50-CAD02BE57BBD}"/>
    <dgm:cxn modelId="{0779C852-A670-DE49-8099-14A84EB14C2C}" type="presParOf" srcId="{EE1B5975-A804-46E3-B848-E6D62ADF24AD}" destId="{5CC7AB84-B587-4305-A732-04FEED81371E}" srcOrd="0" destOrd="0" presId="urn:microsoft.com/office/officeart/2005/8/layout/vList4"/>
    <dgm:cxn modelId="{EDF494CE-7433-C44E-BADC-A84826538CCA}" type="presParOf" srcId="{5CC7AB84-B587-4305-A732-04FEED81371E}" destId="{D529AD87-AD6E-40B6-8993-DB4FF5FAACC2}" srcOrd="0" destOrd="0" presId="urn:microsoft.com/office/officeart/2005/8/layout/vList4"/>
    <dgm:cxn modelId="{A6A642B6-0139-6A4C-9FF6-177F414517E2}" type="presParOf" srcId="{5CC7AB84-B587-4305-A732-04FEED81371E}" destId="{2C397FD1-EC23-4308-A1B6-3F3895FC2433}" srcOrd="1" destOrd="0" presId="urn:microsoft.com/office/officeart/2005/8/layout/vList4"/>
    <dgm:cxn modelId="{07477F07-6CBC-5C4B-AC39-3A54E57BE422}" type="presParOf" srcId="{5CC7AB84-B587-4305-A732-04FEED81371E}" destId="{3CA40271-106F-4B14-BC94-499D47B5BB79}" srcOrd="2" destOrd="0" presId="urn:microsoft.com/office/officeart/2005/8/layout/vList4"/>
    <dgm:cxn modelId="{A183CD5D-3EA4-414F-8DEF-563B19E23295}" type="presParOf" srcId="{EE1B5975-A804-46E3-B848-E6D62ADF24AD}" destId="{0134F213-4D1B-41CA-928F-9238A3A37CFE}" srcOrd="1" destOrd="0" presId="urn:microsoft.com/office/officeart/2005/8/layout/vList4"/>
    <dgm:cxn modelId="{C38B5023-4526-A84F-B7DD-C3AE5E7AA025}" type="presParOf" srcId="{EE1B5975-A804-46E3-B848-E6D62ADF24AD}" destId="{21939B37-62C7-44B4-9CCE-3DFC76364550}" srcOrd="2" destOrd="0" presId="urn:microsoft.com/office/officeart/2005/8/layout/vList4"/>
    <dgm:cxn modelId="{A5DAFAFC-94A9-0149-84D4-2A26FE395D88}" type="presParOf" srcId="{21939B37-62C7-44B4-9CCE-3DFC76364550}" destId="{36DA9A10-6F8D-46D5-9CE3-D0380114B890}" srcOrd="0" destOrd="0" presId="urn:microsoft.com/office/officeart/2005/8/layout/vList4"/>
    <dgm:cxn modelId="{FBCA4919-294B-F647-9A7B-FF9D50C938E9}" type="presParOf" srcId="{21939B37-62C7-44B4-9CCE-3DFC76364550}" destId="{0E97C034-4AD8-47BA-9B74-A25FB3EE3954}" srcOrd="1" destOrd="0" presId="urn:microsoft.com/office/officeart/2005/8/layout/vList4"/>
    <dgm:cxn modelId="{77E2871C-B108-2E49-AA5B-A407DDD8A863}" type="presParOf" srcId="{21939B37-62C7-44B4-9CCE-3DFC76364550}" destId="{4E1BA29E-CC22-469E-B37D-03815A314148}" srcOrd="2" destOrd="0" presId="urn:microsoft.com/office/officeart/2005/8/layout/vList4"/>
    <dgm:cxn modelId="{F9B788E7-617C-E747-9B1F-BF9D3ACD5117}" type="presParOf" srcId="{EE1B5975-A804-46E3-B848-E6D62ADF24AD}" destId="{4C86AD0C-FB75-4493-85DF-741A7A60021F}" srcOrd="3" destOrd="0" presId="urn:microsoft.com/office/officeart/2005/8/layout/vList4"/>
    <dgm:cxn modelId="{C2762ABD-20E0-1741-8693-AEC943A03840}" type="presParOf" srcId="{EE1B5975-A804-46E3-B848-E6D62ADF24AD}" destId="{AD496115-6AFC-4F86-B642-4668BF58376B}" srcOrd="4" destOrd="0" presId="urn:microsoft.com/office/officeart/2005/8/layout/vList4"/>
    <dgm:cxn modelId="{866C34D0-1415-7F4B-A085-7DA9C41C93E2}" type="presParOf" srcId="{AD496115-6AFC-4F86-B642-4668BF58376B}" destId="{E6326007-7402-4AF5-9A14-DE8155A03F7F}" srcOrd="0" destOrd="0" presId="urn:microsoft.com/office/officeart/2005/8/layout/vList4"/>
    <dgm:cxn modelId="{5DD4ECAE-1F1A-4D4C-B8A8-18B68243C046}" type="presParOf" srcId="{AD496115-6AFC-4F86-B642-4668BF58376B}" destId="{EC25378A-3634-4CB9-877A-67C8559AD649}" srcOrd="1" destOrd="0" presId="urn:microsoft.com/office/officeart/2005/8/layout/vList4"/>
    <dgm:cxn modelId="{19ED372F-1AF5-3849-AD28-78E3BFA4EA42}" type="presParOf" srcId="{AD496115-6AFC-4F86-B642-4668BF58376B}" destId="{27F4C6D8-0D77-4744-A153-65995657BBB8}" srcOrd="2" destOrd="0" presId="urn:microsoft.com/office/officeart/2005/8/layout/vList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12B412-6270-40F3-84D5-4B77E344591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D1759FAC-C3D7-454E-B4A0-F3E07AD18128}">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3200">
              <a:solidFill>
                <a:srgbClr val="002060"/>
              </a:solidFill>
              <a:latin typeface="Arial" panose="020B0604020202020204" pitchFamily="34" charset="0"/>
              <a:cs typeface="Arial" panose="020B0604020202020204" pitchFamily="34" charset="0"/>
            </a:rPr>
            <a:t>An </a:t>
          </a:r>
          <a:r>
            <a:rPr lang="en-US" sz="3200" err="1">
              <a:solidFill>
                <a:srgbClr val="002060"/>
              </a:solidFill>
              <a:latin typeface="Arial" panose="020B0604020202020204" pitchFamily="34" charset="0"/>
              <a:cs typeface="Arial" panose="020B0604020202020204" pitchFamily="34" charset="0"/>
            </a:rPr>
            <a:t>toàn</a:t>
          </a:r>
          <a:r>
            <a:rPr lang="en-US" sz="3200">
              <a:solidFill>
                <a:srgbClr val="002060"/>
              </a:solidFill>
              <a:latin typeface="Arial" panose="020B0604020202020204" pitchFamily="34" charset="0"/>
              <a:cs typeface="Arial" panose="020B0604020202020204" pitchFamily="34" charset="0"/>
            </a:rPr>
            <a:t> &amp; </a:t>
          </a:r>
          <a:r>
            <a:rPr lang="en-US" sz="3200" err="1">
              <a:solidFill>
                <a:srgbClr val="002060"/>
              </a:solidFill>
              <a:latin typeface="Arial" panose="020B0604020202020204" pitchFamily="34" charset="0"/>
              <a:cs typeface="Arial" panose="020B0604020202020204" pitchFamily="34" charset="0"/>
            </a:rPr>
            <a:t>sự</a:t>
          </a:r>
          <a:r>
            <a:rPr lang="en-US" sz="3200">
              <a:solidFill>
                <a:srgbClr val="002060"/>
              </a:solidFill>
              <a:latin typeface="Arial" panose="020B0604020202020204" pitchFamily="34" charset="0"/>
              <a:cs typeface="Arial" panose="020B0604020202020204" pitchFamily="34" charset="0"/>
            </a:rPr>
            <a:t> dung </a:t>
          </a:r>
          <a:r>
            <a:rPr lang="en-US" sz="3200" err="1">
              <a:solidFill>
                <a:srgbClr val="002060"/>
              </a:solidFill>
              <a:latin typeface="Arial" panose="020B0604020202020204" pitchFamily="34" charset="0"/>
              <a:cs typeface="Arial" panose="020B0604020202020204" pitchFamily="34" charset="0"/>
            </a:rPr>
            <a:t>nạp</a:t>
          </a:r>
          <a:endParaRPr lang="en-US" sz="3200"/>
        </a:p>
      </dgm:t>
    </dgm:pt>
    <dgm:pt modelId="{58B3D5C9-BEB5-4E48-873A-89E231A1BFEB}" type="parTrans" cxnId="{8C78F7A0-CBF1-40E7-AFF4-F4118090725F}">
      <dgm:prSet/>
      <dgm:spPr/>
      <dgm:t>
        <a:bodyPr/>
        <a:lstStyle/>
        <a:p>
          <a:endParaRPr lang="en-US"/>
        </a:p>
      </dgm:t>
    </dgm:pt>
    <dgm:pt modelId="{E0F5030D-3F95-4F3A-B150-F3A5C395BA74}" type="sibTrans" cxnId="{8C78F7A0-CBF1-40E7-AFF4-F4118090725F}">
      <dgm:prSet/>
      <dgm:spPr/>
      <dgm:t>
        <a:bodyPr/>
        <a:lstStyle/>
        <a:p>
          <a:endParaRPr lang="en-US"/>
        </a:p>
      </dgm:t>
    </dgm:pt>
    <dgm:pt modelId="{FF34100C-F3C2-4B8E-BBFC-093CB0059CEF}">
      <dgm:prSet phldrT="[Text]" custT="1">
        <dgm:style>
          <a:lnRef idx="2">
            <a:schemeClr val="accent2"/>
          </a:lnRef>
          <a:fillRef idx="1">
            <a:schemeClr val="lt1"/>
          </a:fillRef>
          <a:effectRef idx="0">
            <a:schemeClr val="accent2"/>
          </a:effectRef>
          <a:fontRef idx="minor">
            <a:schemeClr val="dk1"/>
          </a:fontRef>
        </dgm:style>
      </dgm:prSet>
      <dgm:spPr/>
      <dgm:t>
        <a:bodyPr/>
        <a:lstStyle/>
        <a:p>
          <a:r>
            <a:rPr lang="en-US" sz="3200" err="1">
              <a:solidFill>
                <a:srgbClr val="002060"/>
              </a:solidFill>
              <a:latin typeface="Arial" panose="020B0604020202020204" pitchFamily="34" charset="0"/>
              <a:cs typeface="Arial" panose="020B0604020202020204" pitchFamily="34" charset="0"/>
            </a:rPr>
            <a:t>Thời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điểm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lý</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tưởng</a:t>
          </a:r>
          <a:endParaRPr lang="en-US" sz="3200"/>
        </a:p>
      </dgm:t>
    </dgm:pt>
    <dgm:pt modelId="{0B0517A1-AC49-48F3-A171-F7E424616AD2}" type="parTrans" cxnId="{1FE9343A-3A32-4A8F-B4CB-EC430D052E78}">
      <dgm:prSet/>
      <dgm:spPr/>
      <dgm:t>
        <a:bodyPr/>
        <a:lstStyle/>
        <a:p>
          <a:endParaRPr lang="en-US"/>
        </a:p>
      </dgm:t>
    </dgm:pt>
    <dgm:pt modelId="{FA2B1396-8ED8-4E73-8B06-CE787E7A8F15}" type="sibTrans" cxnId="{1FE9343A-3A32-4A8F-B4CB-EC430D052E78}">
      <dgm:prSet/>
      <dgm:spPr/>
      <dgm:t>
        <a:bodyPr/>
        <a:lstStyle/>
        <a:p>
          <a:endParaRPr lang="en-US"/>
        </a:p>
      </dgm:t>
    </dgm:pt>
    <dgm:pt modelId="{83BC4C69-3EA1-40E5-B748-7FD8D23AA6F2}">
      <dgm:prSet phldrT="[Text]" custT="1">
        <dgm:style>
          <a:lnRef idx="2">
            <a:schemeClr val="dk1"/>
          </a:lnRef>
          <a:fillRef idx="1">
            <a:schemeClr val="lt1"/>
          </a:fillRef>
          <a:effectRef idx="0">
            <a:schemeClr val="dk1"/>
          </a:effectRef>
          <a:fontRef idx="minor">
            <a:schemeClr val="dk1"/>
          </a:fontRef>
        </dgm:style>
      </dgm:prSet>
      <dgm:spPr/>
      <dgm:t>
        <a:bodyPr/>
        <a:lstStyle/>
        <a:p>
          <a:r>
            <a:rPr lang="en-US" sz="3200" err="1">
              <a:solidFill>
                <a:srgbClr val="002060"/>
              </a:solidFill>
              <a:latin typeface="Arial" panose="020B0604020202020204" pitchFamily="34" charset="0"/>
              <a:cs typeface="Arial" panose="020B0604020202020204" pitchFamily="34" charset="0"/>
            </a:rPr>
            <a:t>Cách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nuôi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ăn</a:t>
          </a:r>
          <a:endParaRPr lang="en-US" sz="3200"/>
        </a:p>
      </dgm:t>
    </dgm:pt>
    <dgm:pt modelId="{EE5625A9-D498-498B-B6F2-A2127FC2A99E}" type="parTrans" cxnId="{E62D22B2-7275-4ACC-AEC0-4A3F470D3C14}">
      <dgm:prSet/>
      <dgm:spPr/>
      <dgm:t>
        <a:bodyPr/>
        <a:lstStyle/>
        <a:p>
          <a:endParaRPr lang="en-US"/>
        </a:p>
      </dgm:t>
    </dgm:pt>
    <dgm:pt modelId="{E14F5E57-1FB1-487F-8F50-CAD02BE57BBD}" type="sibTrans" cxnId="{E62D22B2-7275-4ACC-AEC0-4A3F470D3C14}">
      <dgm:prSet/>
      <dgm:spPr/>
      <dgm:t>
        <a:bodyPr/>
        <a:lstStyle/>
        <a:p>
          <a:endParaRPr lang="en-US"/>
        </a:p>
      </dgm:t>
    </dgm:pt>
    <dgm:pt modelId="{EE1B5975-A804-46E3-B848-E6D62ADF24AD}" type="pres">
      <dgm:prSet presAssocID="{3812B412-6270-40F3-84D5-4B77E344591B}" presName="linear" presStyleCnt="0">
        <dgm:presLayoutVars>
          <dgm:dir/>
          <dgm:resizeHandles val="exact"/>
        </dgm:presLayoutVars>
      </dgm:prSet>
      <dgm:spPr/>
    </dgm:pt>
    <dgm:pt modelId="{5CC7AB84-B587-4305-A732-04FEED81371E}" type="pres">
      <dgm:prSet presAssocID="{D1759FAC-C3D7-454E-B4A0-F3E07AD18128}" presName="comp" presStyleCnt="0"/>
      <dgm:spPr/>
    </dgm:pt>
    <dgm:pt modelId="{D529AD87-AD6E-40B6-8993-DB4FF5FAACC2}" type="pres">
      <dgm:prSet presAssocID="{D1759FAC-C3D7-454E-B4A0-F3E07AD18128}" presName="box" presStyleLbl="node1" presStyleIdx="0" presStyleCnt="3"/>
      <dgm:spPr/>
    </dgm:pt>
    <dgm:pt modelId="{2C397FD1-EC23-4308-A1B6-3F3895FC2433}" type="pres">
      <dgm:prSet presAssocID="{D1759FAC-C3D7-454E-B4A0-F3E07AD18128}"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pt>
    <dgm:pt modelId="{3CA40271-106F-4B14-BC94-499D47B5BB79}" type="pres">
      <dgm:prSet presAssocID="{D1759FAC-C3D7-454E-B4A0-F3E07AD18128}" presName="text" presStyleLbl="node1" presStyleIdx="0" presStyleCnt="3">
        <dgm:presLayoutVars>
          <dgm:bulletEnabled val="1"/>
        </dgm:presLayoutVars>
      </dgm:prSet>
      <dgm:spPr/>
    </dgm:pt>
    <dgm:pt modelId="{0134F213-4D1B-41CA-928F-9238A3A37CFE}" type="pres">
      <dgm:prSet presAssocID="{E0F5030D-3F95-4F3A-B150-F3A5C395BA74}" presName="spacer" presStyleCnt="0"/>
      <dgm:spPr/>
    </dgm:pt>
    <dgm:pt modelId="{21939B37-62C7-44B4-9CCE-3DFC76364550}" type="pres">
      <dgm:prSet presAssocID="{FF34100C-F3C2-4B8E-BBFC-093CB0059CEF}" presName="comp" presStyleCnt="0"/>
      <dgm:spPr/>
    </dgm:pt>
    <dgm:pt modelId="{36DA9A10-6F8D-46D5-9CE3-D0380114B890}" type="pres">
      <dgm:prSet presAssocID="{FF34100C-F3C2-4B8E-BBFC-093CB0059CEF}" presName="box" presStyleLbl="node1" presStyleIdx="1" presStyleCnt="3"/>
      <dgm:spPr/>
    </dgm:pt>
    <dgm:pt modelId="{0E97C034-4AD8-47BA-9B74-A25FB3EE3954}" type="pres">
      <dgm:prSet presAssocID="{FF34100C-F3C2-4B8E-BBFC-093CB0059CEF}"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4000" r="-14000"/>
          </a:stretch>
        </a:blipFill>
      </dgm:spPr>
    </dgm:pt>
    <dgm:pt modelId="{4E1BA29E-CC22-469E-B37D-03815A314148}" type="pres">
      <dgm:prSet presAssocID="{FF34100C-F3C2-4B8E-BBFC-093CB0059CEF}" presName="text" presStyleLbl="node1" presStyleIdx="1" presStyleCnt="3">
        <dgm:presLayoutVars>
          <dgm:bulletEnabled val="1"/>
        </dgm:presLayoutVars>
      </dgm:prSet>
      <dgm:spPr/>
    </dgm:pt>
    <dgm:pt modelId="{4C86AD0C-FB75-4493-85DF-741A7A60021F}" type="pres">
      <dgm:prSet presAssocID="{FA2B1396-8ED8-4E73-8B06-CE787E7A8F15}" presName="spacer" presStyleCnt="0"/>
      <dgm:spPr/>
    </dgm:pt>
    <dgm:pt modelId="{AD496115-6AFC-4F86-B642-4668BF58376B}" type="pres">
      <dgm:prSet presAssocID="{83BC4C69-3EA1-40E5-B748-7FD8D23AA6F2}" presName="comp" presStyleCnt="0"/>
      <dgm:spPr/>
    </dgm:pt>
    <dgm:pt modelId="{E6326007-7402-4AF5-9A14-DE8155A03F7F}" type="pres">
      <dgm:prSet presAssocID="{83BC4C69-3EA1-40E5-B748-7FD8D23AA6F2}" presName="box" presStyleLbl="node1" presStyleIdx="2" presStyleCnt="3"/>
      <dgm:spPr/>
    </dgm:pt>
    <dgm:pt modelId="{EC25378A-3634-4CB9-877A-67C8559AD649}" type="pres">
      <dgm:prSet presAssocID="{83BC4C69-3EA1-40E5-B748-7FD8D23AA6F2}"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dgm:spPr>
    </dgm:pt>
    <dgm:pt modelId="{27F4C6D8-0D77-4744-A153-65995657BBB8}" type="pres">
      <dgm:prSet presAssocID="{83BC4C69-3EA1-40E5-B748-7FD8D23AA6F2}" presName="text" presStyleLbl="node1" presStyleIdx="2" presStyleCnt="3">
        <dgm:presLayoutVars>
          <dgm:bulletEnabled val="1"/>
        </dgm:presLayoutVars>
      </dgm:prSet>
      <dgm:spPr/>
    </dgm:pt>
  </dgm:ptLst>
  <dgm:cxnLst>
    <dgm:cxn modelId="{9003312D-5AC4-4BAF-B9CE-E9AAF352C499}" type="presOf" srcId="{83BC4C69-3EA1-40E5-B748-7FD8D23AA6F2}" destId="{E6326007-7402-4AF5-9A14-DE8155A03F7F}" srcOrd="0" destOrd="0" presId="urn:microsoft.com/office/officeart/2005/8/layout/vList4"/>
    <dgm:cxn modelId="{1FDC822F-0B5B-415A-AE15-2D459B39E5C2}" type="presOf" srcId="{FF34100C-F3C2-4B8E-BBFC-093CB0059CEF}" destId="{4E1BA29E-CC22-469E-B37D-03815A314148}" srcOrd="1" destOrd="0" presId="urn:microsoft.com/office/officeart/2005/8/layout/vList4"/>
    <dgm:cxn modelId="{875E3035-2FEF-40B1-9388-115AEA6A8AE5}" type="presOf" srcId="{83BC4C69-3EA1-40E5-B748-7FD8D23AA6F2}" destId="{27F4C6D8-0D77-4744-A153-65995657BBB8}" srcOrd="1" destOrd="0" presId="urn:microsoft.com/office/officeart/2005/8/layout/vList4"/>
    <dgm:cxn modelId="{8E57E739-3394-467B-B553-A487E2882A66}" type="presOf" srcId="{D1759FAC-C3D7-454E-B4A0-F3E07AD18128}" destId="{3CA40271-106F-4B14-BC94-499D47B5BB79}" srcOrd="1" destOrd="0" presId="urn:microsoft.com/office/officeart/2005/8/layout/vList4"/>
    <dgm:cxn modelId="{1FE9343A-3A32-4A8F-B4CB-EC430D052E78}" srcId="{3812B412-6270-40F3-84D5-4B77E344591B}" destId="{FF34100C-F3C2-4B8E-BBFC-093CB0059CEF}" srcOrd="1" destOrd="0" parTransId="{0B0517A1-AC49-48F3-A171-F7E424616AD2}" sibTransId="{FA2B1396-8ED8-4E73-8B06-CE787E7A8F15}"/>
    <dgm:cxn modelId="{9D5AF862-9C74-4DFB-8E27-C1183271C77D}" type="presOf" srcId="{FF34100C-F3C2-4B8E-BBFC-093CB0059CEF}" destId="{36DA9A10-6F8D-46D5-9CE3-D0380114B890}" srcOrd="0" destOrd="0" presId="urn:microsoft.com/office/officeart/2005/8/layout/vList4"/>
    <dgm:cxn modelId="{A04F6A9C-E60D-4FF3-8F8D-54B571D0CB8C}" type="presOf" srcId="{3812B412-6270-40F3-84D5-4B77E344591B}" destId="{EE1B5975-A804-46E3-B848-E6D62ADF24AD}" srcOrd="0" destOrd="0" presId="urn:microsoft.com/office/officeart/2005/8/layout/vList4"/>
    <dgm:cxn modelId="{8C78F7A0-CBF1-40E7-AFF4-F4118090725F}" srcId="{3812B412-6270-40F3-84D5-4B77E344591B}" destId="{D1759FAC-C3D7-454E-B4A0-F3E07AD18128}" srcOrd="0" destOrd="0" parTransId="{58B3D5C9-BEB5-4E48-873A-89E231A1BFEB}" sibTransId="{E0F5030D-3F95-4F3A-B150-F3A5C395BA74}"/>
    <dgm:cxn modelId="{69CDFFAD-1792-4FD7-9A3E-C4EA9115A5C1}" type="presOf" srcId="{D1759FAC-C3D7-454E-B4A0-F3E07AD18128}" destId="{D529AD87-AD6E-40B6-8993-DB4FF5FAACC2}" srcOrd="0" destOrd="0" presId="urn:microsoft.com/office/officeart/2005/8/layout/vList4"/>
    <dgm:cxn modelId="{E62D22B2-7275-4ACC-AEC0-4A3F470D3C14}" srcId="{3812B412-6270-40F3-84D5-4B77E344591B}" destId="{83BC4C69-3EA1-40E5-B748-7FD8D23AA6F2}" srcOrd="2" destOrd="0" parTransId="{EE5625A9-D498-498B-B6F2-A2127FC2A99E}" sibTransId="{E14F5E57-1FB1-487F-8F50-CAD02BE57BBD}"/>
    <dgm:cxn modelId="{25FB3AB9-C22F-4B27-8700-1AFC3AC84850}" type="presParOf" srcId="{EE1B5975-A804-46E3-B848-E6D62ADF24AD}" destId="{5CC7AB84-B587-4305-A732-04FEED81371E}" srcOrd="0" destOrd="0" presId="urn:microsoft.com/office/officeart/2005/8/layout/vList4"/>
    <dgm:cxn modelId="{B87771D0-95F8-4AD7-A4F4-44671FE88F75}" type="presParOf" srcId="{5CC7AB84-B587-4305-A732-04FEED81371E}" destId="{D529AD87-AD6E-40B6-8993-DB4FF5FAACC2}" srcOrd="0" destOrd="0" presId="urn:microsoft.com/office/officeart/2005/8/layout/vList4"/>
    <dgm:cxn modelId="{761EC12F-0E0A-4F56-8D5D-A480ECF47798}" type="presParOf" srcId="{5CC7AB84-B587-4305-A732-04FEED81371E}" destId="{2C397FD1-EC23-4308-A1B6-3F3895FC2433}" srcOrd="1" destOrd="0" presId="urn:microsoft.com/office/officeart/2005/8/layout/vList4"/>
    <dgm:cxn modelId="{116DA4F3-EDCE-4030-A02A-4A8C0DB34176}" type="presParOf" srcId="{5CC7AB84-B587-4305-A732-04FEED81371E}" destId="{3CA40271-106F-4B14-BC94-499D47B5BB79}" srcOrd="2" destOrd="0" presId="urn:microsoft.com/office/officeart/2005/8/layout/vList4"/>
    <dgm:cxn modelId="{83B9CFE7-7A6B-42D4-B1AF-83ED510BD876}" type="presParOf" srcId="{EE1B5975-A804-46E3-B848-E6D62ADF24AD}" destId="{0134F213-4D1B-41CA-928F-9238A3A37CFE}" srcOrd="1" destOrd="0" presId="urn:microsoft.com/office/officeart/2005/8/layout/vList4"/>
    <dgm:cxn modelId="{142713FE-0DF8-44CB-90A6-C5880FC6D5FB}" type="presParOf" srcId="{EE1B5975-A804-46E3-B848-E6D62ADF24AD}" destId="{21939B37-62C7-44B4-9CCE-3DFC76364550}" srcOrd="2" destOrd="0" presId="urn:microsoft.com/office/officeart/2005/8/layout/vList4"/>
    <dgm:cxn modelId="{C33B42EA-660A-422E-A2D4-FB7D0EE457DF}" type="presParOf" srcId="{21939B37-62C7-44B4-9CCE-3DFC76364550}" destId="{36DA9A10-6F8D-46D5-9CE3-D0380114B890}" srcOrd="0" destOrd="0" presId="urn:microsoft.com/office/officeart/2005/8/layout/vList4"/>
    <dgm:cxn modelId="{AAEF9FCA-D65C-4159-AFBB-C0DED2410070}" type="presParOf" srcId="{21939B37-62C7-44B4-9CCE-3DFC76364550}" destId="{0E97C034-4AD8-47BA-9B74-A25FB3EE3954}" srcOrd="1" destOrd="0" presId="urn:microsoft.com/office/officeart/2005/8/layout/vList4"/>
    <dgm:cxn modelId="{D4BC6D9A-66D2-4B7F-9702-9350492C118C}" type="presParOf" srcId="{21939B37-62C7-44B4-9CCE-3DFC76364550}" destId="{4E1BA29E-CC22-469E-B37D-03815A314148}" srcOrd="2" destOrd="0" presId="urn:microsoft.com/office/officeart/2005/8/layout/vList4"/>
    <dgm:cxn modelId="{CAC9E994-5C85-44A4-ACC0-745C84B17338}" type="presParOf" srcId="{EE1B5975-A804-46E3-B848-E6D62ADF24AD}" destId="{4C86AD0C-FB75-4493-85DF-741A7A60021F}" srcOrd="3" destOrd="0" presId="urn:microsoft.com/office/officeart/2005/8/layout/vList4"/>
    <dgm:cxn modelId="{AEC6A424-C826-4818-94A0-4062BF14B5BF}" type="presParOf" srcId="{EE1B5975-A804-46E3-B848-E6D62ADF24AD}" destId="{AD496115-6AFC-4F86-B642-4668BF58376B}" srcOrd="4" destOrd="0" presId="urn:microsoft.com/office/officeart/2005/8/layout/vList4"/>
    <dgm:cxn modelId="{09ED0DB5-B53A-45A2-9F39-3360201EBFB0}" type="presParOf" srcId="{AD496115-6AFC-4F86-B642-4668BF58376B}" destId="{E6326007-7402-4AF5-9A14-DE8155A03F7F}" srcOrd="0" destOrd="0" presId="urn:microsoft.com/office/officeart/2005/8/layout/vList4"/>
    <dgm:cxn modelId="{637322D4-4899-424A-8489-969717C47B68}" type="presParOf" srcId="{AD496115-6AFC-4F86-B642-4668BF58376B}" destId="{EC25378A-3634-4CB9-877A-67C8559AD649}" srcOrd="1" destOrd="0" presId="urn:microsoft.com/office/officeart/2005/8/layout/vList4"/>
    <dgm:cxn modelId="{0AC01DE8-7A95-4220-849F-72B438C4EF3D}" type="presParOf" srcId="{AD496115-6AFC-4F86-B642-4668BF58376B}" destId="{27F4C6D8-0D77-4744-A153-65995657BBB8}"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66B5829-B2C8-4C78-89BA-B9E45F7E9770}" type="doc">
      <dgm:prSet loTypeId="urn:microsoft.com/office/officeart/2005/8/layout/hList1" loCatId="list" qsTypeId="urn:microsoft.com/office/officeart/2005/8/quickstyle/simple3" qsCatId="simple" csTypeId="urn:microsoft.com/office/officeart/2005/8/colors/accent1_2" csCatId="accent1" phldr="1"/>
      <dgm:spPr/>
      <dgm:t>
        <a:bodyPr/>
        <a:lstStyle/>
        <a:p>
          <a:endParaRPr lang="en-US"/>
        </a:p>
      </dgm:t>
    </dgm:pt>
    <dgm:pt modelId="{AE5EA7A3-FBC1-4DAD-96E6-F2AAD94A8FE9}">
      <dgm:prSet phldrT="[Text]" custT="1"/>
      <dgm:spPr>
        <a:solidFill>
          <a:schemeClr val="accent1">
            <a:lumMod val="60000"/>
            <a:lumOff val="40000"/>
          </a:schemeClr>
        </a:solidFill>
      </dgm:spPr>
      <dgm:t>
        <a:bodyPr/>
        <a:lstStyle/>
        <a:p>
          <a:r>
            <a:rPr lang="en-US" sz="2800" b="1">
              <a:solidFill>
                <a:schemeClr val="tx1"/>
              </a:solidFill>
              <a:latin typeface="Arial" panose="020B0604020202020204" pitchFamily="34" charset="0"/>
              <a:cs typeface="Arial" panose="020B0604020202020204" pitchFamily="34" charset="0"/>
            </a:rPr>
            <a:t>AN TOÀN</a:t>
          </a:r>
        </a:p>
      </dgm:t>
    </dgm:pt>
    <dgm:pt modelId="{685D3397-4E51-47A3-85BF-7C22551CFF99}" type="parTrans" cxnId="{306A21B6-F1A7-4D61-AD6F-EFF0DCD6CC2A}">
      <dgm:prSet/>
      <dgm:spPr/>
      <dgm:t>
        <a:bodyPr/>
        <a:lstStyle/>
        <a:p>
          <a:endParaRPr lang="en-US"/>
        </a:p>
      </dgm:t>
    </dgm:pt>
    <dgm:pt modelId="{9440BEA8-0741-48F2-8F8F-C333A3F1E551}" type="sibTrans" cxnId="{306A21B6-F1A7-4D61-AD6F-EFF0DCD6CC2A}">
      <dgm:prSet/>
      <dgm:spPr/>
      <dgm:t>
        <a:bodyPr/>
        <a:lstStyle/>
        <a:p>
          <a:endParaRPr lang="en-US"/>
        </a:p>
      </dgm:t>
    </dgm:pt>
    <dgm:pt modelId="{DDCFC413-84BA-41F5-9866-E0F7D3818583}">
      <dgm:prSet phldrT="[Text]" custT="1"/>
      <dgm:spPr>
        <a:solidFill>
          <a:schemeClr val="accent1">
            <a:lumMod val="20000"/>
            <a:lumOff val="8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Không</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làm</a:t>
          </a:r>
          <a:r>
            <a:rPr lang="en-US" sz="2000">
              <a:solidFill>
                <a:schemeClr val="tx1"/>
              </a:solidFill>
              <a:latin typeface="Arial" panose="020B0604020202020204" pitchFamily="34" charset="0"/>
              <a:cs typeface="Arial" panose="020B0604020202020204" pitchFamily="34" charset="0"/>
            </a:rPr>
            <a:t> tăng tỉ lệ </a:t>
          </a:r>
          <a:r>
            <a:rPr lang="en-US" sz="2000" err="1">
              <a:solidFill>
                <a:schemeClr val="tx1"/>
              </a:solidFill>
              <a:latin typeface="Arial" panose="020B0604020202020204" pitchFamily="34" charset="0"/>
              <a:cs typeface="Arial" panose="020B0604020202020204" pitchFamily="34" charset="0"/>
            </a:rPr>
            <a:t>biến</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chứng</a:t>
          </a:r>
          <a:r>
            <a:rPr lang="en-US" sz="2000">
              <a:solidFill>
                <a:schemeClr val="tx1"/>
              </a:solidFill>
              <a:latin typeface="Arial" panose="020B0604020202020204" pitchFamily="34" charset="0"/>
              <a:cs typeface="Arial" panose="020B0604020202020204" pitchFamily="34" charset="0"/>
            </a:rPr>
            <a:t> </a:t>
          </a:r>
          <a:endParaRPr lang="en-US" sz="2000">
            <a:solidFill>
              <a:schemeClr val="tx1"/>
            </a:solidFill>
          </a:endParaRPr>
        </a:p>
      </dgm:t>
    </dgm:pt>
    <dgm:pt modelId="{C8447F9C-2730-49CD-9228-F68F3E4A2D92}" type="parTrans" cxnId="{A20EE53C-EE6E-4604-B724-9537D851BA3A}">
      <dgm:prSet/>
      <dgm:spPr/>
      <dgm:t>
        <a:bodyPr/>
        <a:lstStyle/>
        <a:p>
          <a:endParaRPr lang="en-US"/>
        </a:p>
      </dgm:t>
    </dgm:pt>
    <dgm:pt modelId="{BF55B2C5-FDBE-43F6-8A5D-761EAF943F81}" type="sibTrans" cxnId="{A20EE53C-EE6E-4604-B724-9537D851BA3A}">
      <dgm:prSet/>
      <dgm:spPr/>
      <dgm:t>
        <a:bodyPr/>
        <a:lstStyle/>
        <a:p>
          <a:endParaRPr lang="en-US"/>
        </a:p>
      </dgm:t>
    </dgm:pt>
    <dgm:pt modelId="{8C95EB7D-3D7B-4AD6-9939-DABEE13D73B8}">
      <dgm:prSet phldrT="[Text]" custT="1"/>
      <dgm:spPr>
        <a:solidFill>
          <a:schemeClr val="accent6">
            <a:lumMod val="60000"/>
            <a:lumOff val="40000"/>
          </a:schemeClr>
        </a:solidFill>
      </dgm:spPr>
      <dgm:t>
        <a:bodyPr/>
        <a:lstStyle/>
        <a:p>
          <a:r>
            <a:rPr lang="en-US" sz="2800" b="1">
              <a:latin typeface="Arial" panose="020B0604020202020204" pitchFamily="34" charset="0"/>
              <a:cs typeface="Arial" panose="020B0604020202020204" pitchFamily="34" charset="0"/>
            </a:rPr>
            <a:t>SỰ DUNG NẠP</a:t>
          </a:r>
        </a:p>
      </dgm:t>
    </dgm:pt>
    <dgm:pt modelId="{75AF0361-578A-45E7-AB86-2FC992B92773}" type="parTrans" cxnId="{A9C0C892-84B8-40E2-8BCF-D23EB69890CF}">
      <dgm:prSet/>
      <dgm:spPr/>
      <dgm:t>
        <a:bodyPr/>
        <a:lstStyle/>
        <a:p>
          <a:endParaRPr lang="en-US"/>
        </a:p>
      </dgm:t>
    </dgm:pt>
    <dgm:pt modelId="{01B78914-01EE-450B-97FC-2231C0452977}" type="sibTrans" cxnId="{A9C0C892-84B8-40E2-8BCF-D23EB69890CF}">
      <dgm:prSet/>
      <dgm:spPr/>
      <dgm:t>
        <a:bodyPr/>
        <a:lstStyle/>
        <a:p>
          <a:endParaRPr lang="en-US"/>
        </a:p>
      </dgm:t>
    </dgm:pt>
    <dgm:pt modelId="{EBA98BC1-4517-48A3-B375-1F5465F55862}">
      <dgm:prSet phldrT="[Text]" custT="1"/>
      <dgm:spPr>
        <a:solidFill>
          <a:schemeClr val="accent6">
            <a:lumMod val="40000"/>
            <a:lumOff val="60000"/>
            <a:alpha val="90000"/>
          </a:schemeClr>
        </a:solidFill>
      </dgm:spPr>
      <dgm:t>
        <a:bodyPr/>
        <a:lstStyle/>
        <a:p>
          <a:pPr>
            <a:lnSpc>
              <a:spcPct val="100000"/>
            </a:lnSpc>
            <a:spcAft>
              <a:spcPts val="0"/>
            </a:spcAft>
          </a:pPr>
          <a:r>
            <a:rPr lang="en-US" sz="2000">
              <a:solidFill>
                <a:schemeClr val="tx1"/>
              </a:solidFill>
              <a:latin typeface="Arial" panose="020B0604020202020204" pitchFamily="34" charset="0"/>
              <a:cs typeface="Arial" panose="020B0604020202020204" pitchFamily="34" charset="0"/>
            </a:rPr>
            <a:t>80% dung </a:t>
          </a:r>
          <a:r>
            <a:rPr lang="en-US" sz="2000" err="1">
              <a:solidFill>
                <a:schemeClr val="tx1"/>
              </a:solidFill>
              <a:latin typeface="Arial" panose="020B0604020202020204" pitchFamily="34" charset="0"/>
              <a:cs typeface="Arial" panose="020B0604020202020204" pitchFamily="34" charset="0"/>
            </a:rPr>
            <a:t>nạp</a:t>
          </a:r>
          <a:endParaRPr lang="en-US" sz="2000">
            <a:solidFill>
              <a:schemeClr val="tx1"/>
            </a:solidFill>
            <a:latin typeface="Arial" panose="020B0604020202020204" pitchFamily="34" charset="0"/>
            <a:cs typeface="Arial" panose="020B0604020202020204" pitchFamily="34" charset="0"/>
          </a:endParaRPr>
        </a:p>
      </dgm:t>
    </dgm:pt>
    <dgm:pt modelId="{62E8BC84-E938-447B-8515-7870EA37517D}" type="parTrans" cxnId="{B6D836C8-D93E-40AA-9CEF-763DB8ED3290}">
      <dgm:prSet/>
      <dgm:spPr/>
      <dgm:t>
        <a:bodyPr/>
        <a:lstStyle/>
        <a:p>
          <a:endParaRPr lang="en-US"/>
        </a:p>
      </dgm:t>
    </dgm:pt>
    <dgm:pt modelId="{CA471178-A9C1-44AB-8F3B-4FC8D975AB3B}" type="sibTrans" cxnId="{B6D836C8-D93E-40AA-9CEF-763DB8ED3290}">
      <dgm:prSet/>
      <dgm:spPr/>
      <dgm:t>
        <a:bodyPr/>
        <a:lstStyle/>
        <a:p>
          <a:endParaRPr lang="en-US"/>
        </a:p>
      </dgm:t>
    </dgm:pt>
    <dgm:pt modelId="{C7CC4AA5-07A5-48DC-B613-54BEF3450073}">
      <dgm:prSet phldrT="[Text]" custT="1"/>
      <dgm:spPr>
        <a:solidFill>
          <a:schemeClr val="accent1">
            <a:lumMod val="20000"/>
            <a:lumOff val="8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Chức</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năng</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hồi</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phục</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tốt</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hơn</a:t>
          </a:r>
          <a:endParaRPr lang="en-US" sz="2000">
            <a:solidFill>
              <a:schemeClr val="tx1"/>
            </a:solidFill>
            <a:latin typeface="Arial" panose="020B0604020202020204" pitchFamily="34" charset="0"/>
            <a:cs typeface="Arial" panose="020B0604020202020204" pitchFamily="34" charset="0"/>
          </a:endParaRPr>
        </a:p>
      </dgm:t>
    </dgm:pt>
    <dgm:pt modelId="{49D42E80-836B-463E-81CB-72E5896E44A6}" type="parTrans" cxnId="{77075594-614C-4878-8B5E-94847A2931F1}">
      <dgm:prSet/>
      <dgm:spPr/>
      <dgm:t>
        <a:bodyPr/>
        <a:lstStyle/>
        <a:p>
          <a:endParaRPr lang="en-US"/>
        </a:p>
      </dgm:t>
    </dgm:pt>
    <dgm:pt modelId="{97F2E023-BA2C-49F6-99F7-928D7481486A}" type="sibTrans" cxnId="{77075594-614C-4878-8B5E-94847A2931F1}">
      <dgm:prSet/>
      <dgm:spPr/>
      <dgm:t>
        <a:bodyPr/>
        <a:lstStyle/>
        <a:p>
          <a:endParaRPr lang="en-US"/>
        </a:p>
      </dgm:t>
    </dgm:pt>
    <dgm:pt modelId="{0AE8DF80-7C09-446C-AEF0-7083487DBAEB}">
      <dgm:prSet phldrT="[Text]" custT="1"/>
      <dgm:spPr>
        <a:solidFill>
          <a:schemeClr val="accent1">
            <a:lumMod val="20000"/>
            <a:lumOff val="8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Phù</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hợp</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các</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nghiên</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cứu</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trước</a:t>
          </a:r>
          <a:endParaRPr lang="en-US" sz="2000">
            <a:solidFill>
              <a:schemeClr val="tx1"/>
            </a:solidFill>
            <a:latin typeface="Arial" panose="020B0604020202020204" pitchFamily="34" charset="0"/>
            <a:cs typeface="Arial" panose="020B0604020202020204" pitchFamily="34" charset="0"/>
          </a:endParaRPr>
        </a:p>
      </dgm:t>
    </dgm:pt>
    <dgm:pt modelId="{67951FEA-5CA5-4E41-A80F-72233C5856BD}" type="parTrans" cxnId="{56A31AEC-1D07-4574-899C-481BC0D7FEFF}">
      <dgm:prSet/>
      <dgm:spPr/>
      <dgm:t>
        <a:bodyPr/>
        <a:lstStyle/>
        <a:p>
          <a:endParaRPr lang="en-US"/>
        </a:p>
      </dgm:t>
    </dgm:pt>
    <dgm:pt modelId="{C10442F5-981C-4FB0-BF40-3EDE124CCBD9}" type="sibTrans" cxnId="{56A31AEC-1D07-4574-899C-481BC0D7FEFF}">
      <dgm:prSet/>
      <dgm:spPr/>
      <dgm:t>
        <a:bodyPr/>
        <a:lstStyle/>
        <a:p>
          <a:endParaRPr lang="en-US"/>
        </a:p>
      </dgm:t>
    </dgm:pt>
    <dgm:pt modelId="{5B5521DF-C14C-4965-83A1-C1E4E67AB02A}">
      <dgm:prSet phldrT="[Text]" custT="1"/>
      <dgm:spPr>
        <a:solidFill>
          <a:schemeClr val="accent6">
            <a:lumMod val="40000"/>
            <a:lumOff val="6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Bufo</a:t>
          </a:r>
          <a:r>
            <a:rPr lang="en-US" sz="2000">
              <a:solidFill>
                <a:schemeClr val="tx1"/>
              </a:solidFill>
              <a:latin typeface="Arial" panose="020B0604020202020204" pitchFamily="34" charset="0"/>
              <a:cs typeface="Arial" panose="020B0604020202020204" pitchFamily="34" charset="0"/>
            </a:rPr>
            <a:t>, Stewart, </a:t>
          </a:r>
          <a:r>
            <a:rPr lang="en-US" sz="2000">
              <a:solidFill>
                <a:srgbClr val="C00000"/>
              </a:solidFill>
              <a:latin typeface="Arial" panose="020B0604020202020204" pitchFamily="34" charset="0"/>
              <a:cs typeface="Arial" panose="020B0604020202020204" pitchFamily="34" charset="0"/>
            </a:rPr>
            <a:t>Mikhail</a:t>
          </a:r>
          <a:endParaRPr lang="en-US" sz="2000">
            <a:solidFill>
              <a:schemeClr val="tx1"/>
            </a:solidFill>
            <a:latin typeface="Arial" panose="020B0604020202020204" pitchFamily="34" charset="0"/>
            <a:cs typeface="Arial" panose="020B0604020202020204" pitchFamily="34" charset="0"/>
          </a:endParaRPr>
        </a:p>
      </dgm:t>
    </dgm:pt>
    <dgm:pt modelId="{C3D33451-B2E6-4532-926E-B7DEB8F112FE}" type="parTrans" cxnId="{E5B9BB0C-DE5F-4E24-8193-0E38072980F9}">
      <dgm:prSet/>
      <dgm:spPr/>
      <dgm:t>
        <a:bodyPr/>
        <a:lstStyle/>
        <a:p>
          <a:endParaRPr lang="en-US"/>
        </a:p>
      </dgm:t>
    </dgm:pt>
    <dgm:pt modelId="{0D2DB212-AF1B-4F2F-A7DE-A656B9A8B05B}" type="sibTrans" cxnId="{E5B9BB0C-DE5F-4E24-8193-0E38072980F9}">
      <dgm:prSet/>
      <dgm:spPr/>
      <dgm:t>
        <a:bodyPr/>
        <a:lstStyle/>
        <a:p>
          <a:endParaRPr lang="en-US"/>
        </a:p>
      </dgm:t>
    </dgm:pt>
    <dgm:pt modelId="{FBBADAA3-69C3-412C-8AEB-42A60F604D00}">
      <dgm:prSet phldrT="[Text]" custT="1"/>
      <dgm:spPr>
        <a:solidFill>
          <a:schemeClr val="accent6">
            <a:lumMod val="40000"/>
            <a:lumOff val="6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Nakeeb</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thời</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gian</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mổ</a:t>
          </a:r>
          <a:r>
            <a:rPr lang="en-US" sz="2000">
              <a:solidFill>
                <a:schemeClr val="tx1"/>
              </a:solidFill>
              <a:latin typeface="Arial" panose="020B0604020202020204" pitchFamily="34" charset="0"/>
              <a:cs typeface="Arial" panose="020B0604020202020204" pitchFamily="34" charset="0"/>
            </a:rPr>
            <a:t> + </a:t>
          </a:r>
          <a:r>
            <a:rPr lang="en-US" sz="2000" err="1">
              <a:solidFill>
                <a:schemeClr val="tx1"/>
              </a:solidFill>
              <a:latin typeface="Arial" panose="020B0604020202020204" pitchFamily="34" charset="0"/>
              <a:cs typeface="Arial" panose="020B0604020202020204" pitchFamily="34" charset="0"/>
            </a:rPr>
            <a:t>lượng</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máu</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mất</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trong</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mổ</a:t>
          </a:r>
          <a:endParaRPr lang="en-US" sz="2000">
            <a:solidFill>
              <a:schemeClr val="tx1"/>
            </a:solidFill>
            <a:latin typeface="Arial" panose="020B0604020202020204" pitchFamily="34" charset="0"/>
            <a:cs typeface="Arial" panose="020B0604020202020204" pitchFamily="34" charset="0"/>
          </a:endParaRPr>
        </a:p>
      </dgm:t>
    </dgm:pt>
    <dgm:pt modelId="{EF5DD1EB-1BC0-4357-B33D-00DF80F2D12E}" type="parTrans" cxnId="{93CC8B1B-E5AA-46CF-9C9D-D6D5F5662584}">
      <dgm:prSet/>
      <dgm:spPr/>
      <dgm:t>
        <a:bodyPr/>
        <a:lstStyle/>
        <a:p>
          <a:endParaRPr lang="en-US"/>
        </a:p>
      </dgm:t>
    </dgm:pt>
    <dgm:pt modelId="{25F278DE-7CE6-4E4A-AADF-62418656D7AE}" type="sibTrans" cxnId="{93CC8B1B-E5AA-46CF-9C9D-D6D5F5662584}">
      <dgm:prSet/>
      <dgm:spPr/>
      <dgm:t>
        <a:bodyPr/>
        <a:lstStyle/>
        <a:p>
          <a:endParaRPr lang="en-US"/>
        </a:p>
      </dgm:t>
    </dgm:pt>
    <dgm:pt modelId="{155D4656-C3ED-4B5A-8A15-14A2E6257C1B}">
      <dgm:prSet phldrT="[Text]" custT="1"/>
      <dgm:spPr>
        <a:solidFill>
          <a:schemeClr val="accent6">
            <a:lumMod val="40000"/>
            <a:lumOff val="60000"/>
            <a:alpha val="90000"/>
          </a:schemeClr>
        </a:solidFill>
      </dgm:spPr>
      <dgm:t>
        <a:bodyPr/>
        <a:lstStyle/>
        <a:p>
          <a:pPr>
            <a:lnSpc>
              <a:spcPct val="100000"/>
            </a:lnSpc>
            <a:spcAft>
              <a:spcPts val="0"/>
            </a:spcAft>
          </a:pPr>
          <a:r>
            <a:rPr lang="en-US" sz="2000">
              <a:solidFill>
                <a:schemeClr val="tx1"/>
              </a:solidFill>
              <a:latin typeface="Arial" panose="020B0604020202020204" pitchFamily="34" charset="0"/>
              <a:cs typeface="Arial" panose="020B0604020202020204" pitchFamily="34" charset="0"/>
            </a:rPr>
            <a:t>Stewart: </a:t>
          </a:r>
          <a:r>
            <a:rPr lang="en-US" sz="2000" err="1">
              <a:solidFill>
                <a:schemeClr val="tx1"/>
              </a:solidFill>
              <a:latin typeface="Arial" panose="020B0604020202020204" pitchFamily="34" charset="0"/>
              <a:cs typeface="Arial" panose="020B0604020202020204" pitchFamily="34" charset="0"/>
            </a:rPr>
            <a:t>vận</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động</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sớm</a:t>
          </a:r>
          <a:endParaRPr lang="en-US" sz="2000">
            <a:solidFill>
              <a:schemeClr val="tx1"/>
            </a:solidFill>
            <a:latin typeface="Arial" panose="020B0604020202020204" pitchFamily="34" charset="0"/>
            <a:cs typeface="Arial" panose="020B0604020202020204" pitchFamily="34" charset="0"/>
          </a:endParaRPr>
        </a:p>
      </dgm:t>
    </dgm:pt>
    <dgm:pt modelId="{F51B4447-755E-4E25-AF2D-A444759DB34E}" type="parTrans" cxnId="{F3D3565A-9022-4A2A-AA25-16A9F15730CD}">
      <dgm:prSet/>
      <dgm:spPr/>
      <dgm:t>
        <a:bodyPr/>
        <a:lstStyle/>
        <a:p>
          <a:endParaRPr lang="en-US"/>
        </a:p>
      </dgm:t>
    </dgm:pt>
    <dgm:pt modelId="{A430AD29-6885-48C4-8A37-0CCF4B5D4DAC}" type="sibTrans" cxnId="{F3D3565A-9022-4A2A-AA25-16A9F15730CD}">
      <dgm:prSet/>
      <dgm:spPr/>
      <dgm:t>
        <a:bodyPr/>
        <a:lstStyle/>
        <a:p>
          <a:endParaRPr lang="en-US"/>
        </a:p>
      </dgm:t>
    </dgm:pt>
    <dgm:pt modelId="{C63395C9-4963-4907-894A-9F0668F1D4BE}">
      <dgm:prSet phldrT="[Text]" custT="1"/>
      <dgm:spPr>
        <a:solidFill>
          <a:schemeClr val="accent1">
            <a:lumMod val="20000"/>
            <a:lumOff val="8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Osland</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giảm</a:t>
          </a:r>
          <a:r>
            <a:rPr lang="en-US" sz="2000">
              <a:solidFill>
                <a:schemeClr val="tx1"/>
              </a:solidFill>
              <a:latin typeface="Arial" panose="020B0604020202020204" pitchFamily="34" charset="0"/>
              <a:cs typeface="Arial" panose="020B0604020202020204" pitchFamily="34" charset="0"/>
            </a:rPr>
            <a:t> BC 45%</a:t>
          </a:r>
        </a:p>
      </dgm:t>
    </dgm:pt>
    <dgm:pt modelId="{10C27572-FD32-4123-8CED-623CB5B3E41E}" type="parTrans" cxnId="{BA7E1061-70E0-483E-8814-BE688ED9D65A}">
      <dgm:prSet/>
      <dgm:spPr/>
      <dgm:t>
        <a:bodyPr/>
        <a:lstStyle/>
        <a:p>
          <a:endParaRPr lang="en-US"/>
        </a:p>
      </dgm:t>
    </dgm:pt>
    <dgm:pt modelId="{93327DC2-28BB-456F-B042-A6A3CC5210BA}" type="sibTrans" cxnId="{BA7E1061-70E0-483E-8814-BE688ED9D65A}">
      <dgm:prSet/>
      <dgm:spPr/>
      <dgm:t>
        <a:bodyPr/>
        <a:lstStyle/>
        <a:p>
          <a:endParaRPr lang="en-US"/>
        </a:p>
      </dgm:t>
    </dgm:pt>
    <dgm:pt modelId="{E8BB6796-F0A5-4B9F-B0D9-FDB1B51A2248}">
      <dgm:prSet phldrT="[Text]" custT="1"/>
      <dgm:spPr>
        <a:solidFill>
          <a:schemeClr val="accent6">
            <a:lumMod val="40000"/>
            <a:lumOff val="60000"/>
            <a:alpha val="90000"/>
          </a:schemeClr>
        </a:solidFill>
      </dgm:spPr>
      <dgm:t>
        <a:bodyPr/>
        <a:lstStyle/>
        <a:p>
          <a:pPr>
            <a:lnSpc>
              <a:spcPct val="100000"/>
            </a:lnSpc>
            <a:spcAft>
              <a:spcPts val="0"/>
            </a:spcAft>
          </a:pPr>
          <a:r>
            <a:rPr lang="en-US" sz="2000" err="1">
              <a:solidFill>
                <a:schemeClr val="tx1"/>
              </a:solidFill>
              <a:latin typeface="Arial" panose="020B0604020202020204" pitchFamily="34" charset="0"/>
              <a:cs typeface="Arial" panose="020B0604020202020204" pitchFamily="34" charset="0"/>
            </a:rPr>
            <a:t>Difronzo</a:t>
          </a:r>
          <a:r>
            <a:rPr lang="en-US" sz="2000">
              <a:solidFill>
                <a:schemeClr val="tx1"/>
              </a:solidFill>
              <a:latin typeface="Arial" panose="020B0604020202020204" pitchFamily="34" charset="0"/>
              <a:cs typeface="Arial" panose="020B0604020202020204" pitchFamily="34" charset="0"/>
            </a:rPr>
            <a:t>: nam giới, </a:t>
          </a:r>
          <a:r>
            <a:rPr lang="en-US" sz="2000" err="1">
              <a:solidFill>
                <a:schemeClr val="tx1"/>
              </a:solidFill>
              <a:latin typeface="Arial" panose="020B0604020202020204" pitchFamily="34" charset="0"/>
              <a:cs typeface="Arial" panose="020B0604020202020204" pitchFamily="34" charset="0"/>
            </a:rPr>
            <a:t>cắt</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toàn</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bộ</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đại</a:t>
          </a:r>
          <a:r>
            <a:rPr lang="en-US" sz="2000">
              <a:solidFill>
                <a:schemeClr val="tx1"/>
              </a:solidFill>
              <a:latin typeface="Arial" panose="020B0604020202020204" pitchFamily="34" charset="0"/>
              <a:cs typeface="Arial" panose="020B0604020202020204" pitchFamily="34" charset="0"/>
            </a:rPr>
            <a:t> </a:t>
          </a:r>
          <a:r>
            <a:rPr lang="en-US" sz="2000" err="1">
              <a:solidFill>
                <a:schemeClr val="tx1"/>
              </a:solidFill>
              <a:latin typeface="Arial" panose="020B0604020202020204" pitchFamily="34" charset="0"/>
              <a:cs typeface="Arial" panose="020B0604020202020204" pitchFamily="34" charset="0"/>
            </a:rPr>
            <a:t>tràng</a:t>
          </a:r>
          <a:r>
            <a:rPr lang="en-US" sz="2000">
              <a:solidFill>
                <a:schemeClr val="tx1"/>
              </a:solidFill>
              <a:latin typeface="Arial" panose="020B0604020202020204" pitchFamily="34" charset="0"/>
              <a:cs typeface="Arial" panose="020B0604020202020204" pitchFamily="34" charset="0"/>
            </a:rPr>
            <a:t> </a:t>
          </a:r>
        </a:p>
      </dgm:t>
    </dgm:pt>
    <dgm:pt modelId="{0CDB8135-3EFD-4379-A6EC-5BB075ED2FAA}" type="parTrans" cxnId="{1981A440-ECF5-4E50-886D-1490C714F299}">
      <dgm:prSet/>
      <dgm:spPr/>
      <dgm:t>
        <a:bodyPr/>
        <a:lstStyle/>
        <a:p>
          <a:endParaRPr lang="en-US"/>
        </a:p>
      </dgm:t>
    </dgm:pt>
    <dgm:pt modelId="{1FD7BA62-0BE0-4D51-B4BB-24C82E534FCC}" type="sibTrans" cxnId="{1981A440-ECF5-4E50-886D-1490C714F299}">
      <dgm:prSet/>
      <dgm:spPr/>
      <dgm:t>
        <a:bodyPr/>
        <a:lstStyle/>
        <a:p>
          <a:endParaRPr lang="en-US"/>
        </a:p>
      </dgm:t>
    </dgm:pt>
    <dgm:pt modelId="{9547E125-5CAC-40DD-88EA-26DEB05213D2}" type="pres">
      <dgm:prSet presAssocID="{066B5829-B2C8-4C78-89BA-B9E45F7E9770}" presName="Name0" presStyleCnt="0">
        <dgm:presLayoutVars>
          <dgm:dir/>
          <dgm:animLvl val="lvl"/>
          <dgm:resizeHandles val="exact"/>
        </dgm:presLayoutVars>
      </dgm:prSet>
      <dgm:spPr/>
    </dgm:pt>
    <dgm:pt modelId="{D415A757-2B5B-4974-AAA5-CE0160929D56}" type="pres">
      <dgm:prSet presAssocID="{AE5EA7A3-FBC1-4DAD-96E6-F2AAD94A8FE9}" presName="composite" presStyleCnt="0"/>
      <dgm:spPr/>
    </dgm:pt>
    <dgm:pt modelId="{B171796B-63F1-4807-931D-A67122674ACE}" type="pres">
      <dgm:prSet presAssocID="{AE5EA7A3-FBC1-4DAD-96E6-F2AAD94A8FE9}" presName="parTx" presStyleLbl="alignNode1" presStyleIdx="0" presStyleCnt="2">
        <dgm:presLayoutVars>
          <dgm:chMax val="0"/>
          <dgm:chPref val="0"/>
          <dgm:bulletEnabled val="1"/>
        </dgm:presLayoutVars>
      </dgm:prSet>
      <dgm:spPr/>
    </dgm:pt>
    <dgm:pt modelId="{9DEA43F7-5BF2-4734-9948-15E91CCD0367}" type="pres">
      <dgm:prSet presAssocID="{AE5EA7A3-FBC1-4DAD-96E6-F2AAD94A8FE9}" presName="desTx" presStyleLbl="alignAccFollowNode1" presStyleIdx="0" presStyleCnt="2">
        <dgm:presLayoutVars>
          <dgm:bulletEnabled val="1"/>
        </dgm:presLayoutVars>
      </dgm:prSet>
      <dgm:spPr/>
    </dgm:pt>
    <dgm:pt modelId="{45426F46-1268-4F04-B9A3-2B349680443B}" type="pres">
      <dgm:prSet presAssocID="{9440BEA8-0741-48F2-8F8F-C333A3F1E551}" presName="space" presStyleCnt="0"/>
      <dgm:spPr/>
    </dgm:pt>
    <dgm:pt modelId="{7C79773B-D2F7-4119-A3BA-52EDB274C1AB}" type="pres">
      <dgm:prSet presAssocID="{8C95EB7D-3D7B-4AD6-9939-DABEE13D73B8}" presName="composite" presStyleCnt="0"/>
      <dgm:spPr/>
    </dgm:pt>
    <dgm:pt modelId="{F7EB6A67-1F6F-4A3C-B831-4F565758162A}" type="pres">
      <dgm:prSet presAssocID="{8C95EB7D-3D7B-4AD6-9939-DABEE13D73B8}" presName="parTx" presStyleLbl="alignNode1" presStyleIdx="1" presStyleCnt="2">
        <dgm:presLayoutVars>
          <dgm:chMax val="0"/>
          <dgm:chPref val="0"/>
          <dgm:bulletEnabled val="1"/>
        </dgm:presLayoutVars>
      </dgm:prSet>
      <dgm:spPr/>
    </dgm:pt>
    <dgm:pt modelId="{8ED99943-1839-475F-8F71-09164C378C41}" type="pres">
      <dgm:prSet presAssocID="{8C95EB7D-3D7B-4AD6-9939-DABEE13D73B8}" presName="desTx" presStyleLbl="alignAccFollowNode1" presStyleIdx="1" presStyleCnt="2">
        <dgm:presLayoutVars>
          <dgm:bulletEnabled val="1"/>
        </dgm:presLayoutVars>
      </dgm:prSet>
      <dgm:spPr/>
    </dgm:pt>
  </dgm:ptLst>
  <dgm:cxnLst>
    <dgm:cxn modelId="{2DD71308-7195-4037-90C6-90353DF33631}" type="presOf" srcId="{E8BB6796-F0A5-4B9F-B0D9-FDB1B51A2248}" destId="{8ED99943-1839-475F-8F71-09164C378C41}" srcOrd="0" destOrd="4" presId="urn:microsoft.com/office/officeart/2005/8/layout/hList1"/>
    <dgm:cxn modelId="{E5B9BB0C-DE5F-4E24-8193-0E38072980F9}" srcId="{8C95EB7D-3D7B-4AD6-9939-DABEE13D73B8}" destId="{5B5521DF-C14C-4965-83A1-C1E4E67AB02A}" srcOrd="1" destOrd="0" parTransId="{C3D33451-B2E6-4532-926E-B7DEB8F112FE}" sibTransId="{0D2DB212-AF1B-4F2F-A7DE-A656B9A8B05B}"/>
    <dgm:cxn modelId="{93CC8B1B-E5AA-46CF-9C9D-D6D5F5662584}" srcId="{8C95EB7D-3D7B-4AD6-9939-DABEE13D73B8}" destId="{FBBADAA3-69C3-412C-8AEB-42A60F604D00}" srcOrd="2" destOrd="0" parTransId="{EF5DD1EB-1BC0-4357-B33D-00DF80F2D12E}" sibTransId="{25F278DE-7CE6-4E4A-AADF-62418656D7AE}"/>
    <dgm:cxn modelId="{FF6BCD2F-B5F3-4F5C-A902-E58B05516358}" type="presOf" srcId="{FBBADAA3-69C3-412C-8AEB-42A60F604D00}" destId="{8ED99943-1839-475F-8F71-09164C378C41}" srcOrd="0" destOrd="2" presId="urn:microsoft.com/office/officeart/2005/8/layout/hList1"/>
    <dgm:cxn modelId="{F200F435-8DAF-47A7-9B12-D9EA88D2B863}" type="presOf" srcId="{AE5EA7A3-FBC1-4DAD-96E6-F2AAD94A8FE9}" destId="{B171796B-63F1-4807-931D-A67122674ACE}" srcOrd="0" destOrd="0" presId="urn:microsoft.com/office/officeart/2005/8/layout/hList1"/>
    <dgm:cxn modelId="{A20EE53C-EE6E-4604-B724-9537D851BA3A}" srcId="{AE5EA7A3-FBC1-4DAD-96E6-F2AAD94A8FE9}" destId="{DDCFC413-84BA-41F5-9866-E0F7D3818583}" srcOrd="0" destOrd="0" parTransId="{C8447F9C-2730-49CD-9228-F68F3E4A2D92}" sibTransId="{BF55B2C5-FDBE-43F6-8A5D-761EAF943F81}"/>
    <dgm:cxn modelId="{1981A440-ECF5-4E50-886D-1490C714F299}" srcId="{8C95EB7D-3D7B-4AD6-9939-DABEE13D73B8}" destId="{E8BB6796-F0A5-4B9F-B0D9-FDB1B51A2248}" srcOrd="4" destOrd="0" parTransId="{0CDB8135-3EFD-4379-A6EC-5BB075ED2FAA}" sibTransId="{1FD7BA62-0BE0-4D51-B4BB-24C82E534FCC}"/>
    <dgm:cxn modelId="{BA7E1061-70E0-483E-8814-BE688ED9D65A}" srcId="{AE5EA7A3-FBC1-4DAD-96E6-F2AAD94A8FE9}" destId="{C63395C9-4963-4907-894A-9F0668F1D4BE}" srcOrd="3" destOrd="0" parTransId="{10C27572-FD32-4123-8CED-623CB5B3E41E}" sibTransId="{93327DC2-28BB-456F-B042-A6A3CC5210BA}"/>
    <dgm:cxn modelId="{559C044B-9931-49B0-B0EE-F4C9B4BC5FCB}" type="presOf" srcId="{C63395C9-4963-4907-894A-9F0668F1D4BE}" destId="{9DEA43F7-5BF2-4734-9948-15E91CCD0367}" srcOrd="0" destOrd="3" presId="urn:microsoft.com/office/officeart/2005/8/layout/hList1"/>
    <dgm:cxn modelId="{C3458952-6838-4CCB-A965-0B125677E748}" type="presOf" srcId="{8C95EB7D-3D7B-4AD6-9939-DABEE13D73B8}" destId="{F7EB6A67-1F6F-4A3C-B831-4F565758162A}" srcOrd="0" destOrd="0" presId="urn:microsoft.com/office/officeart/2005/8/layout/hList1"/>
    <dgm:cxn modelId="{F3D3565A-9022-4A2A-AA25-16A9F15730CD}" srcId="{8C95EB7D-3D7B-4AD6-9939-DABEE13D73B8}" destId="{155D4656-C3ED-4B5A-8A15-14A2E6257C1B}" srcOrd="3" destOrd="0" parTransId="{F51B4447-755E-4E25-AF2D-A444759DB34E}" sibTransId="{A430AD29-6885-48C4-8A37-0CCF4B5D4DAC}"/>
    <dgm:cxn modelId="{3906637C-CAAF-443E-9B3D-8E176B4384A4}" type="presOf" srcId="{EBA98BC1-4517-48A3-B375-1F5465F55862}" destId="{8ED99943-1839-475F-8F71-09164C378C41}" srcOrd="0" destOrd="0" presId="urn:microsoft.com/office/officeart/2005/8/layout/hList1"/>
    <dgm:cxn modelId="{C1DB0A92-F7D6-49DE-85F0-8E7FC7F2FC04}" type="presOf" srcId="{C7CC4AA5-07A5-48DC-B613-54BEF3450073}" destId="{9DEA43F7-5BF2-4734-9948-15E91CCD0367}" srcOrd="0" destOrd="1" presId="urn:microsoft.com/office/officeart/2005/8/layout/hList1"/>
    <dgm:cxn modelId="{A9C0C892-84B8-40E2-8BCF-D23EB69890CF}" srcId="{066B5829-B2C8-4C78-89BA-B9E45F7E9770}" destId="{8C95EB7D-3D7B-4AD6-9939-DABEE13D73B8}" srcOrd="1" destOrd="0" parTransId="{75AF0361-578A-45E7-AB86-2FC992B92773}" sibTransId="{01B78914-01EE-450B-97FC-2231C0452977}"/>
    <dgm:cxn modelId="{77075594-614C-4878-8B5E-94847A2931F1}" srcId="{AE5EA7A3-FBC1-4DAD-96E6-F2AAD94A8FE9}" destId="{C7CC4AA5-07A5-48DC-B613-54BEF3450073}" srcOrd="1" destOrd="0" parTransId="{49D42E80-836B-463E-81CB-72E5896E44A6}" sibTransId="{97F2E023-BA2C-49F6-99F7-928D7481486A}"/>
    <dgm:cxn modelId="{33221698-6A7B-49FC-B216-8D190DEB3EAE}" type="presOf" srcId="{066B5829-B2C8-4C78-89BA-B9E45F7E9770}" destId="{9547E125-5CAC-40DD-88EA-26DEB05213D2}" srcOrd="0" destOrd="0" presId="urn:microsoft.com/office/officeart/2005/8/layout/hList1"/>
    <dgm:cxn modelId="{CBF1D39F-F830-4386-ADF9-6960C3FCF285}" type="presOf" srcId="{5B5521DF-C14C-4965-83A1-C1E4E67AB02A}" destId="{8ED99943-1839-475F-8F71-09164C378C41}" srcOrd="0" destOrd="1" presId="urn:microsoft.com/office/officeart/2005/8/layout/hList1"/>
    <dgm:cxn modelId="{306A21B6-F1A7-4D61-AD6F-EFF0DCD6CC2A}" srcId="{066B5829-B2C8-4C78-89BA-B9E45F7E9770}" destId="{AE5EA7A3-FBC1-4DAD-96E6-F2AAD94A8FE9}" srcOrd="0" destOrd="0" parTransId="{685D3397-4E51-47A3-85BF-7C22551CFF99}" sibTransId="{9440BEA8-0741-48F2-8F8F-C333A3F1E551}"/>
    <dgm:cxn modelId="{B6D836C8-D93E-40AA-9CEF-763DB8ED3290}" srcId="{8C95EB7D-3D7B-4AD6-9939-DABEE13D73B8}" destId="{EBA98BC1-4517-48A3-B375-1F5465F55862}" srcOrd="0" destOrd="0" parTransId="{62E8BC84-E938-447B-8515-7870EA37517D}" sibTransId="{CA471178-A9C1-44AB-8F3B-4FC8D975AB3B}"/>
    <dgm:cxn modelId="{C60A1FDD-A6AD-4DB3-BEC5-B288BA671408}" type="presOf" srcId="{DDCFC413-84BA-41F5-9866-E0F7D3818583}" destId="{9DEA43F7-5BF2-4734-9948-15E91CCD0367}" srcOrd="0" destOrd="0" presId="urn:microsoft.com/office/officeart/2005/8/layout/hList1"/>
    <dgm:cxn modelId="{85306CDE-B1FF-491B-BB06-9F3D5E531F51}" type="presOf" srcId="{0AE8DF80-7C09-446C-AEF0-7083487DBAEB}" destId="{9DEA43F7-5BF2-4734-9948-15E91CCD0367}" srcOrd="0" destOrd="2" presId="urn:microsoft.com/office/officeart/2005/8/layout/hList1"/>
    <dgm:cxn modelId="{56A31AEC-1D07-4574-899C-481BC0D7FEFF}" srcId="{AE5EA7A3-FBC1-4DAD-96E6-F2AAD94A8FE9}" destId="{0AE8DF80-7C09-446C-AEF0-7083487DBAEB}" srcOrd="2" destOrd="0" parTransId="{67951FEA-5CA5-4E41-A80F-72233C5856BD}" sibTransId="{C10442F5-981C-4FB0-BF40-3EDE124CCBD9}"/>
    <dgm:cxn modelId="{5595A5F1-1129-4699-936F-49B438199DBF}" type="presOf" srcId="{155D4656-C3ED-4B5A-8A15-14A2E6257C1B}" destId="{8ED99943-1839-475F-8F71-09164C378C41}" srcOrd="0" destOrd="3" presId="urn:microsoft.com/office/officeart/2005/8/layout/hList1"/>
    <dgm:cxn modelId="{CBAE4A7D-2296-456F-A085-E4333E4B6939}" type="presParOf" srcId="{9547E125-5CAC-40DD-88EA-26DEB05213D2}" destId="{D415A757-2B5B-4974-AAA5-CE0160929D56}" srcOrd="0" destOrd="0" presId="urn:microsoft.com/office/officeart/2005/8/layout/hList1"/>
    <dgm:cxn modelId="{102CEEEB-0957-498B-852C-0605AD15107B}" type="presParOf" srcId="{D415A757-2B5B-4974-AAA5-CE0160929D56}" destId="{B171796B-63F1-4807-931D-A67122674ACE}" srcOrd="0" destOrd="0" presId="urn:microsoft.com/office/officeart/2005/8/layout/hList1"/>
    <dgm:cxn modelId="{3738DE8B-764A-48FD-BB5F-766A21E6AF61}" type="presParOf" srcId="{D415A757-2B5B-4974-AAA5-CE0160929D56}" destId="{9DEA43F7-5BF2-4734-9948-15E91CCD0367}" srcOrd="1" destOrd="0" presId="urn:microsoft.com/office/officeart/2005/8/layout/hList1"/>
    <dgm:cxn modelId="{471C96E5-516D-4EB7-A582-9C52CA4EEC41}" type="presParOf" srcId="{9547E125-5CAC-40DD-88EA-26DEB05213D2}" destId="{45426F46-1268-4F04-B9A3-2B349680443B}" srcOrd="1" destOrd="0" presId="urn:microsoft.com/office/officeart/2005/8/layout/hList1"/>
    <dgm:cxn modelId="{7477D7B2-8928-45E0-B243-FD3D4D096379}" type="presParOf" srcId="{9547E125-5CAC-40DD-88EA-26DEB05213D2}" destId="{7C79773B-D2F7-4119-A3BA-52EDB274C1AB}" srcOrd="2" destOrd="0" presId="urn:microsoft.com/office/officeart/2005/8/layout/hList1"/>
    <dgm:cxn modelId="{5F4A2BB9-1C8F-4CA2-82BF-655E56866723}" type="presParOf" srcId="{7C79773B-D2F7-4119-A3BA-52EDB274C1AB}" destId="{F7EB6A67-1F6F-4A3C-B831-4F565758162A}" srcOrd="0" destOrd="0" presId="urn:microsoft.com/office/officeart/2005/8/layout/hList1"/>
    <dgm:cxn modelId="{88D6F6DA-B710-4EB8-8FFD-6113D76002A9}" type="presParOf" srcId="{7C79773B-D2F7-4119-A3BA-52EDB274C1AB}" destId="{8ED99943-1839-475F-8F71-09164C378C4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9AD87-AD6E-40B6-8993-DB4FF5FAACC2}">
      <dsp:nvSpPr>
        <dsp:cNvPr id="0" name=""/>
        <dsp:cNvSpPr/>
      </dsp:nvSpPr>
      <dsp:spPr>
        <a:xfrm>
          <a:off x="0" y="0"/>
          <a:ext cx="4771231" cy="872770"/>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latin typeface="Arial" panose="020B0604020202020204" pitchFamily="34" charset="0"/>
              <a:cs typeface="Arial" panose="020B0604020202020204" pitchFamily="34" charset="0"/>
            </a:rPr>
            <a:t>An </a:t>
          </a:r>
          <a:r>
            <a:rPr lang="en-US" sz="2400" kern="1200" err="1">
              <a:solidFill>
                <a:srgbClr val="002060"/>
              </a:solidFill>
              <a:latin typeface="Arial" panose="020B0604020202020204" pitchFamily="34" charset="0"/>
              <a:cs typeface="Arial" panose="020B0604020202020204" pitchFamily="34" charset="0"/>
            </a:rPr>
            <a:t>toàn</a:t>
          </a:r>
          <a:r>
            <a:rPr lang="en-US" sz="2400" kern="1200">
              <a:solidFill>
                <a:srgbClr val="002060"/>
              </a:solidFill>
              <a:latin typeface="Arial" panose="020B0604020202020204" pitchFamily="34" charset="0"/>
              <a:cs typeface="Arial" panose="020B0604020202020204" pitchFamily="34" charset="0"/>
            </a:rPr>
            <a:t> &amp; </a:t>
          </a:r>
          <a:r>
            <a:rPr lang="en-US" sz="2400" kern="1200" err="1">
              <a:solidFill>
                <a:srgbClr val="002060"/>
              </a:solidFill>
              <a:latin typeface="Arial" panose="020B0604020202020204" pitchFamily="34" charset="0"/>
              <a:cs typeface="Arial" panose="020B0604020202020204" pitchFamily="34" charset="0"/>
            </a:rPr>
            <a:t>sự</a:t>
          </a:r>
          <a:r>
            <a:rPr lang="en-US" sz="2400" kern="1200">
              <a:solidFill>
                <a:srgbClr val="002060"/>
              </a:solidFill>
              <a:latin typeface="Arial" panose="020B0604020202020204" pitchFamily="34" charset="0"/>
              <a:cs typeface="Arial" panose="020B0604020202020204" pitchFamily="34" charset="0"/>
            </a:rPr>
            <a:t> dung </a:t>
          </a:r>
          <a:r>
            <a:rPr lang="en-US" sz="2400" kern="1200" err="1">
              <a:solidFill>
                <a:srgbClr val="002060"/>
              </a:solidFill>
              <a:latin typeface="Arial" panose="020B0604020202020204" pitchFamily="34" charset="0"/>
              <a:cs typeface="Arial" panose="020B0604020202020204" pitchFamily="34" charset="0"/>
            </a:rPr>
            <a:t>nạp</a:t>
          </a:r>
          <a:endParaRPr lang="en-US" sz="2400" kern="1200"/>
        </a:p>
      </dsp:txBody>
      <dsp:txXfrm>
        <a:off x="1041523" y="0"/>
        <a:ext cx="3729707" cy="872770"/>
      </dsp:txXfrm>
    </dsp:sp>
    <dsp:sp modelId="{2C397FD1-EC23-4308-A1B6-3F3895FC2433}">
      <dsp:nvSpPr>
        <dsp:cNvPr id="0" name=""/>
        <dsp:cNvSpPr/>
      </dsp:nvSpPr>
      <dsp:spPr>
        <a:xfrm>
          <a:off x="87277" y="87277"/>
          <a:ext cx="954246" cy="698216"/>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DA9A10-6F8D-46D5-9CE3-D0380114B890}">
      <dsp:nvSpPr>
        <dsp:cNvPr id="0" name=""/>
        <dsp:cNvSpPr/>
      </dsp:nvSpPr>
      <dsp:spPr>
        <a:xfrm>
          <a:off x="0" y="960047"/>
          <a:ext cx="4771231" cy="872770"/>
        </a:xfrm>
        <a:prstGeom prst="roundRect">
          <a:avLst>
            <a:gd name="adj" fmla="val 1000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err="1">
              <a:solidFill>
                <a:srgbClr val="002060"/>
              </a:solidFill>
              <a:latin typeface="Arial" panose="020B0604020202020204" pitchFamily="34" charset="0"/>
              <a:cs typeface="Arial" panose="020B0604020202020204" pitchFamily="34" charset="0"/>
            </a:rPr>
            <a:t>Thời</a:t>
          </a:r>
          <a:r>
            <a:rPr lang="en-US" sz="2400" kern="1200">
              <a:solidFill>
                <a:srgbClr val="002060"/>
              </a:solidFill>
              <a:latin typeface="Arial" panose="020B0604020202020204" pitchFamily="34" charset="0"/>
              <a:cs typeface="Arial" panose="020B0604020202020204" pitchFamily="34" charset="0"/>
            </a:rPr>
            <a:t> </a:t>
          </a:r>
          <a:r>
            <a:rPr lang="en-US" sz="2400" kern="1200" err="1">
              <a:solidFill>
                <a:srgbClr val="002060"/>
              </a:solidFill>
              <a:latin typeface="Arial" panose="020B0604020202020204" pitchFamily="34" charset="0"/>
              <a:cs typeface="Arial" panose="020B0604020202020204" pitchFamily="34" charset="0"/>
            </a:rPr>
            <a:t>điểm</a:t>
          </a:r>
          <a:r>
            <a:rPr lang="en-US" sz="2400" kern="1200">
              <a:solidFill>
                <a:srgbClr val="002060"/>
              </a:solidFill>
              <a:latin typeface="Arial" panose="020B0604020202020204" pitchFamily="34" charset="0"/>
              <a:cs typeface="Arial" panose="020B0604020202020204" pitchFamily="34" charset="0"/>
            </a:rPr>
            <a:t> </a:t>
          </a:r>
          <a:r>
            <a:rPr lang="en-US" sz="2400" kern="1200" err="1">
              <a:solidFill>
                <a:srgbClr val="002060"/>
              </a:solidFill>
              <a:latin typeface="Arial" panose="020B0604020202020204" pitchFamily="34" charset="0"/>
              <a:cs typeface="Arial" panose="020B0604020202020204" pitchFamily="34" charset="0"/>
            </a:rPr>
            <a:t>lý</a:t>
          </a:r>
          <a:r>
            <a:rPr lang="en-US" sz="2400" kern="1200">
              <a:solidFill>
                <a:srgbClr val="002060"/>
              </a:solidFill>
              <a:latin typeface="Arial" panose="020B0604020202020204" pitchFamily="34" charset="0"/>
              <a:cs typeface="Arial" panose="020B0604020202020204" pitchFamily="34" charset="0"/>
            </a:rPr>
            <a:t> </a:t>
          </a:r>
          <a:r>
            <a:rPr lang="en-US" sz="2400" kern="1200" err="1">
              <a:solidFill>
                <a:srgbClr val="002060"/>
              </a:solidFill>
              <a:latin typeface="Arial" panose="020B0604020202020204" pitchFamily="34" charset="0"/>
              <a:cs typeface="Arial" panose="020B0604020202020204" pitchFamily="34" charset="0"/>
            </a:rPr>
            <a:t>tưởng</a:t>
          </a:r>
          <a:endParaRPr lang="en-US" sz="2400" kern="1200"/>
        </a:p>
      </dsp:txBody>
      <dsp:txXfrm>
        <a:off x="1041523" y="960047"/>
        <a:ext cx="3729707" cy="872770"/>
      </dsp:txXfrm>
    </dsp:sp>
    <dsp:sp modelId="{0E97C034-4AD8-47BA-9B74-A25FB3EE3954}">
      <dsp:nvSpPr>
        <dsp:cNvPr id="0" name=""/>
        <dsp:cNvSpPr/>
      </dsp:nvSpPr>
      <dsp:spPr>
        <a:xfrm>
          <a:off x="87277" y="1047324"/>
          <a:ext cx="954246" cy="698216"/>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4000" r="-1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326007-7402-4AF5-9A14-DE8155A03F7F}">
      <dsp:nvSpPr>
        <dsp:cNvPr id="0" name=""/>
        <dsp:cNvSpPr/>
      </dsp:nvSpPr>
      <dsp:spPr>
        <a:xfrm>
          <a:off x="0" y="1920095"/>
          <a:ext cx="4771231" cy="872770"/>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err="1">
              <a:solidFill>
                <a:srgbClr val="002060"/>
              </a:solidFill>
              <a:latin typeface="Arial" panose="020B0604020202020204" pitchFamily="34" charset="0"/>
              <a:cs typeface="Arial" panose="020B0604020202020204" pitchFamily="34" charset="0"/>
            </a:rPr>
            <a:t>Cách</a:t>
          </a:r>
          <a:r>
            <a:rPr lang="en-US" sz="2400" kern="1200">
              <a:solidFill>
                <a:srgbClr val="002060"/>
              </a:solidFill>
              <a:latin typeface="Arial" panose="020B0604020202020204" pitchFamily="34" charset="0"/>
              <a:cs typeface="Arial" panose="020B0604020202020204" pitchFamily="34" charset="0"/>
            </a:rPr>
            <a:t> </a:t>
          </a:r>
          <a:r>
            <a:rPr lang="en-US" sz="2400" kern="1200" err="1">
              <a:solidFill>
                <a:srgbClr val="002060"/>
              </a:solidFill>
              <a:latin typeface="Arial" panose="020B0604020202020204" pitchFamily="34" charset="0"/>
              <a:cs typeface="Arial" panose="020B0604020202020204" pitchFamily="34" charset="0"/>
            </a:rPr>
            <a:t>nuôi</a:t>
          </a:r>
          <a:r>
            <a:rPr lang="en-US" sz="2400" kern="1200">
              <a:solidFill>
                <a:srgbClr val="002060"/>
              </a:solidFill>
              <a:latin typeface="Arial" panose="020B0604020202020204" pitchFamily="34" charset="0"/>
              <a:cs typeface="Arial" panose="020B0604020202020204" pitchFamily="34" charset="0"/>
            </a:rPr>
            <a:t> </a:t>
          </a:r>
          <a:r>
            <a:rPr lang="en-US" sz="2400" kern="1200" err="1">
              <a:solidFill>
                <a:srgbClr val="002060"/>
              </a:solidFill>
              <a:latin typeface="Arial" panose="020B0604020202020204" pitchFamily="34" charset="0"/>
              <a:cs typeface="Arial" panose="020B0604020202020204" pitchFamily="34" charset="0"/>
            </a:rPr>
            <a:t>ăn</a:t>
          </a:r>
          <a:endParaRPr lang="en-US" sz="2400" kern="1200"/>
        </a:p>
      </dsp:txBody>
      <dsp:txXfrm>
        <a:off x="1041523" y="1920095"/>
        <a:ext cx="3729707" cy="872770"/>
      </dsp:txXfrm>
    </dsp:sp>
    <dsp:sp modelId="{EC25378A-3634-4CB9-877A-67C8559AD649}">
      <dsp:nvSpPr>
        <dsp:cNvPr id="0" name=""/>
        <dsp:cNvSpPr/>
      </dsp:nvSpPr>
      <dsp:spPr>
        <a:xfrm>
          <a:off x="87277" y="2007372"/>
          <a:ext cx="954246" cy="69821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9AD87-AD6E-40B6-8993-DB4FF5FAACC2}">
      <dsp:nvSpPr>
        <dsp:cNvPr id="0" name=""/>
        <dsp:cNvSpPr/>
      </dsp:nvSpPr>
      <dsp:spPr>
        <a:xfrm>
          <a:off x="0" y="0"/>
          <a:ext cx="5872162" cy="1010755"/>
        </a:xfrm>
        <a:prstGeom prst="roundRect">
          <a:avLst>
            <a:gd name="adj" fmla="val 10000"/>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a:solidFill>
                <a:srgbClr val="002060"/>
              </a:solidFill>
              <a:latin typeface="Arial" panose="020B0604020202020204" pitchFamily="34" charset="0"/>
              <a:cs typeface="Arial" panose="020B0604020202020204" pitchFamily="34" charset="0"/>
            </a:rPr>
            <a:t>An </a:t>
          </a:r>
          <a:r>
            <a:rPr lang="en-US" sz="3200" kern="1200" err="1">
              <a:solidFill>
                <a:srgbClr val="002060"/>
              </a:solidFill>
              <a:latin typeface="Arial" panose="020B0604020202020204" pitchFamily="34" charset="0"/>
              <a:cs typeface="Arial" panose="020B0604020202020204" pitchFamily="34" charset="0"/>
            </a:rPr>
            <a:t>toàn</a:t>
          </a:r>
          <a:r>
            <a:rPr lang="en-US" sz="3200" kern="1200">
              <a:solidFill>
                <a:srgbClr val="002060"/>
              </a:solidFill>
              <a:latin typeface="Arial" panose="020B0604020202020204" pitchFamily="34" charset="0"/>
              <a:cs typeface="Arial" panose="020B0604020202020204" pitchFamily="34" charset="0"/>
            </a:rPr>
            <a:t> &amp; </a:t>
          </a:r>
          <a:r>
            <a:rPr lang="en-US" sz="3200" kern="1200" err="1">
              <a:solidFill>
                <a:srgbClr val="002060"/>
              </a:solidFill>
              <a:latin typeface="Arial" panose="020B0604020202020204" pitchFamily="34" charset="0"/>
              <a:cs typeface="Arial" panose="020B0604020202020204" pitchFamily="34" charset="0"/>
            </a:rPr>
            <a:t>sự</a:t>
          </a:r>
          <a:r>
            <a:rPr lang="en-US" sz="3200" kern="1200">
              <a:solidFill>
                <a:srgbClr val="002060"/>
              </a:solidFill>
              <a:latin typeface="Arial" panose="020B0604020202020204" pitchFamily="34" charset="0"/>
              <a:cs typeface="Arial" panose="020B0604020202020204" pitchFamily="34" charset="0"/>
            </a:rPr>
            <a:t> dung </a:t>
          </a:r>
          <a:r>
            <a:rPr lang="en-US" sz="3200" kern="1200" err="1">
              <a:solidFill>
                <a:srgbClr val="002060"/>
              </a:solidFill>
              <a:latin typeface="Arial" panose="020B0604020202020204" pitchFamily="34" charset="0"/>
              <a:cs typeface="Arial" panose="020B0604020202020204" pitchFamily="34" charset="0"/>
            </a:rPr>
            <a:t>nạp</a:t>
          </a:r>
          <a:endParaRPr lang="en-US" sz="3200" kern="1200"/>
        </a:p>
      </dsp:txBody>
      <dsp:txXfrm>
        <a:off x="1275507" y="0"/>
        <a:ext cx="4596654" cy="1010755"/>
      </dsp:txXfrm>
    </dsp:sp>
    <dsp:sp modelId="{2C397FD1-EC23-4308-A1B6-3F3895FC2433}">
      <dsp:nvSpPr>
        <dsp:cNvPr id="0" name=""/>
        <dsp:cNvSpPr/>
      </dsp:nvSpPr>
      <dsp:spPr>
        <a:xfrm>
          <a:off x="101075" y="101075"/>
          <a:ext cx="1174432" cy="808604"/>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DA9A10-6F8D-46D5-9CE3-D0380114B890}">
      <dsp:nvSpPr>
        <dsp:cNvPr id="0" name=""/>
        <dsp:cNvSpPr/>
      </dsp:nvSpPr>
      <dsp:spPr>
        <a:xfrm>
          <a:off x="0" y="1111831"/>
          <a:ext cx="5872162" cy="1010755"/>
        </a:xfrm>
        <a:prstGeom prst="roundRect">
          <a:avLst>
            <a:gd name="adj" fmla="val 1000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err="1">
              <a:solidFill>
                <a:srgbClr val="002060"/>
              </a:solidFill>
              <a:latin typeface="Arial" panose="020B0604020202020204" pitchFamily="34" charset="0"/>
              <a:cs typeface="Arial" panose="020B0604020202020204" pitchFamily="34" charset="0"/>
            </a:rPr>
            <a:t>Thời</a:t>
          </a:r>
          <a:r>
            <a:rPr lang="en-US" sz="3200" kern="1200">
              <a:solidFill>
                <a:srgbClr val="002060"/>
              </a:solidFill>
              <a:latin typeface="Arial" panose="020B0604020202020204" pitchFamily="34" charset="0"/>
              <a:cs typeface="Arial" panose="020B0604020202020204" pitchFamily="34" charset="0"/>
            </a:rPr>
            <a:t> </a:t>
          </a:r>
          <a:r>
            <a:rPr lang="en-US" sz="3200" kern="1200" err="1">
              <a:solidFill>
                <a:srgbClr val="002060"/>
              </a:solidFill>
              <a:latin typeface="Arial" panose="020B0604020202020204" pitchFamily="34" charset="0"/>
              <a:cs typeface="Arial" panose="020B0604020202020204" pitchFamily="34" charset="0"/>
            </a:rPr>
            <a:t>điểm</a:t>
          </a:r>
          <a:r>
            <a:rPr lang="en-US" sz="3200" kern="1200">
              <a:solidFill>
                <a:srgbClr val="002060"/>
              </a:solidFill>
              <a:latin typeface="Arial" panose="020B0604020202020204" pitchFamily="34" charset="0"/>
              <a:cs typeface="Arial" panose="020B0604020202020204" pitchFamily="34" charset="0"/>
            </a:rPr>
            <a:t> </a:t>
          </a:r>
          <a:r>
            <a:rPr lang="en-US" sz="3200" kern="1200" err="1">
              <a:solidFill>
                <a:srgbClr val="002060"/>
              </a:solidFill>
              <a:latin typeface="Arial" panose="020B0604020202020204" pitchFamily="34" charset="0"/>
              <a:cs typeface="Arial" panose="020B0604020202020204" pitchFamily="34" charset="0"/>
            </a:rPr>
            <a:t>lý</a:t>
          </a:r>
          <a:r>
            <a:rPr lang="en-US" sz="3200" kern="1200">
              <a:solidFill>
                <a:srgbClr val="002060"/>
              </a:solidFill>
              <a:latin typeface="Arial" panose="020B0604020202020204" pitchFamily="34" charset="0"/>
              <a:cs typeface="Arial" panose="020B0604020202020204" pitchFamily="34" charset="0"/>
            </a:rPr>
            <a:t> </a:t>
          </a:r>
          <a:r>
            <a:rPr lang="en-US" sz="3200" kern="1200" err="1">
              <a:solidFill>
                <a:srgbClr val="002060"/>
              </a:solidFill>
              <a:latin typeface="Arial" panose="020B0604020202020204" pitchFamily="34" charset="0"/>
              <a:cs typeface="Arial" panose="020B0604020202020204" pitchFamily="34" charset="0"/>
            </a:rPr>
            <a:t>tưởng</a:t>
          </a:r>
          <a:endParaRPr lang="en-US" sz="3200" kern="1200"/>
        </a:p>
      </dsp:txBody>
      <dsp:txXfrm>
        <a:off x="1275507" y="1111831"/>
        <a:ext cx="4596654" cy="1010755"/>
      </dsp:txXfrm>
    </dsp:sp>
    <dsp:sp modelId="{0E97C034-4AD8-47BA-9B74-A25FB3EE3954}">
      <dsp:nvSpPr>
        <dsp:cNvPr id="0" name=""/>
        <dsp:cNvSpPr/>
      </dsp:nvSpPr>
      <dsp:spPr>
        <a:xfrm>
          <a:off x="101075" y="1212906"/>
          <a:ext cx="1174432" cy="80860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4000" r="-1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326007-7402-4AF5-9A14-DE8155A03F7F}">
      <dsp:nvSpPr>
        <dsp:cNvPr id="0" name=""/>
        <dsp:cNvSpPr/>
      </dsp:nvSpPr>
      <dsp:spPr>
        <a:xfrm>
          <a:off x="0" y="2223662"/>
          <a:ext cx="5872162" cy="1010755"/>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err="1">
              <a:solidFill>
                <a:srgbClr val="002060"/>
              </a:solidFill>
              <a:latin typeface="Arial" panose="020B0604020202020204" pitchFamily="34" charset="0"/>
              <a:cs typeface="Arial" panose="020B0604020202020204" pitchFamily="34" charset="0"/>
            </a:rPr>
            <a:t>Cách</a:t>
          </a:r>
          <a:r>
            <a:rPr lang="en-US" sz="3200" kern="1200">
              <a:solidFill>
                <a:srgbClr val="002060"/>
              </a:solidFill>
              <a:latin typeface="Arial" panose="020B0604020202020204" pitchFamily="34" charset="0"/>
              <a:cs typeface="Arial" panose="020B0604020202020204" pitchFamily="34" charset="0"/>
            </a:rPr>
            <a:t> </a:t>
          </a:r>
          <a:r>
            <a:rPr lang="en-US" sz="3200" kern="1200" err="1">
              <a:solidFill>
                <a:srgbClr val="002060"/>
              </a:solidFill>
              <a:latin typeface="Arial" panose="020B0604020202020204" pitchFamily="34" charset="0"/>
              <a:cs typeface="Arial" panose="020B0604020202020204" pitchFamily="34" charset="0"/>
            </a:rPr>
            <a:t>nuôi</a:t>
          </a:r>
          <a:r>
            <a:rPr lang="en-US" sz="3200" kern="1200">
              <a:solidFill>
                <a:srgbClr val="002060"/>
              </a:solidFill>
              <a:latin typeface="Arial" panose="020B0604020202020204" pitchFamily="34" charset="0"/>
              <a:cs typeface="Arial" panose="020B0604020202020204" pitchFamily="34" charset="0"/>
            </a:rPr>
            <a:t> </a:t>
          </a:r>
          <a:r>
            <a:rPr lang="en-US" sz="3200" kern="1200" err="1">
              <a:solidFill>
                <a:srgbClr val="002060"/>
              </a:solidFill>
              <a:latin typeface="Arial" panose="020B0604020202020204" pitchFamily="34" charset="0"/>
              <a:cs typeface="Arial" panose="020B0604020202020204" pitchFamily="34" charset="0"/>
            </a:rPr>
            <a:t>ăn</a:t>
          </a:r>
          <a:endParaRPr lang="en-US" sz="3200" kern="1200"/>
        </a:p>
      </dsp:txBody>
      <dsp:txXfrm>
        <a:off x="1275507" y="2223662"/>
        <a:ext cx="4596654" cy="1010755"/>
      </dsp:txXfrm>
    </dsp:sp>
    <dsp:sp modelId="{EC25378A-3634-4CB9-877A-67C8559AD649}">
      <dsp:nvSpPr>
        <dsp:cNvPr id="0" name=""/>
        <dsp:cNvSpPr/>
      </dsp:nvSpPr>
      <dsp:spPr>
        <a:xfrm>
          <a:off x="101075" y="2324737"/>
          <a:ext cx="1174432" cy="808604"/>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71796B-63F1-4807-931D-A67122674ACE}">
      <dsp:nvSpPr>
        <dsp:cNvPr id="0" name=""/>
        <dsp:cNvSpPr/>
      </dsp:nvSpPr>
      <dsp:spPr>
        <a:xfrm>
          <a:off x="33" y="12474"/>
          <a:ext cx="3216722" cy="777600"/>
        </a:xfrm>
        <a:prstGeom prst="rect">
          <a:avLst/>
        </a:prstGeom>
        <a:solidFill>
          <a:schemeClr val="accent1">
            <a:lumMod val="60000"/>
            <a:lumOff val="4000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Arial" panose="020B0604020202020204" pitchFamily="34" charset="0"/>
              <a:cs typeface="Arial" panose="020B0604020202020204" pitchFamily="34" charset="0"/>
            </a:rPr>
            <a:t>AN TOÀN</a:t>
          </a:r>
        </a:p>
      </dsp:txBody>
      <dsp:txXfrm>
        <a:off x="33" y="12474"/>
        <a:ext cx="3216722" cy="777600"/>
      </dsp:txXfrm>
    </dsp:sp>
    <dsp:sp modelId="{9DEA43F7-5BF2-4734-9948-15E91CCD0367}">
      <dsp:nvSpPr>
        <dsp:cNvPr id="0" name=""/>
        <dsp:cNvSpPr/>
      </dsp:nvSpPr>
      <dsp:spPr>
        <a:xfrm>
          <a:off x="33" y="790074"/>
          <a:ext cx="3216722" cy="2626450"/>
        </a:xfrm>
        <a:prstGeom prst="rect">
          <a:avLst/>
        </a:prstGeom>
        <a:solidFill>
          <a:schemeClr val="accent1">
            <a:lumMod val="20000"/>
            <a:lumOff val="80000"/>
            <a:alpha val="90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Không</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làm</a:t>
          </a:r>
          <a:r>
            <a:rPr lang="en-US" sz="2000" kern="1200">
              <a:solidFill>
                <a:schemeClr val="tx1"/>
              </a:solidFill>
              <a:latin typeface="Arial" panose="020B0604020202020204" pitchFamily="34" charset="0"/>
              <a:cs typeface="Arial" panose="020B0604020202020204" pitchFamily="34" charset="0"/>
            </a:rPr>
            <a:t> tăng tỉ lệ </a:t>
          </a:r>
          <a:r>
            <a:rPr lang="en-US" sz="2000" kern="1200" err="1">
              <a:solidFill>
                <a:schemeClr val="tx1"/>
              </a:solidFill>
              <a:latin typeface="Arial" panose="020B0604020202020204" pitchFamily="34" charset="0"/>
              <a:cs typeface="Arial" panose="020B0604020202020204" pitchFamily="34" charset="0"/>
            </a:rPr>
            <a:t>biến</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chứng</a:t>
          </a:r>
          <a:r>
            <a:rPr lang="en-US" sz="2000" kern="1200">
              <a:solidFill>
                <a:schemeClr val="tx1"/>
              </a:solidFill>
              <a:latin typeface="Arial" panose="020B0604020202020204" pitchFamily="34" charset="0"/>
              <a:cs typeface="Arial" panose="020B0604020202020204" pitchFamily="34" charset="0"/>
            </a:rPr>
            <a:t> </a:t>
          </a:r>
          <a:endParaRPr lang="en-US" sz="2000" kern="1200">
            <a:solidFill>
              <a:schemeClr val="tx1"/>
            </a:solidFill>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Chức</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năng</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hồi</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phục</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tốt</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hơn</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Phù</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hợp</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các</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nghiên</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cứu</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trước</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Osland</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giảm</a:t>
          </a:r>
          <a:r>
            <a:rPr lang="en-US" sz="2000" kern="1200">
              <a:solidFill>
                <a:schemeClr val="tx1"/>
              </a:solidFill>
              <a:latin typeface="Arial" panose="020B0604020202020204" pitchFamily="34" charset="0"/>
              <a:cs typeface="Arial" panose="020B0604020202020204" pitchFamily="34" charset="0"/>
            </a:rPr>
            <a:t> BC 45%</a:t>
          </a:r>
        </a:p>
      </dsp:txBody>
      <dsp:txXfrm>
        <a:off x="33" y="790074"/>
        <a:ext cx="3216722" cy="2626450"/>
      </dsp:txXfrm>
    </dsp:sp>
    <dsp:sp modelId="{F7EB6A67-1F6F-4A3C-B831-4F565758162A}">
      <dsp:nvSpPr>
        <dsp:cNvPr id="0" name=""/>
        <dsp:cNvSpPr/>
      </dsp:nvSpPr>
      <dsp:spPr>
        <a:xfrm>
          <a:off x="3667097" y="12474"/>
          <a:ext cx="3216722" cy="777600"/>
        </a:xfrm>
        <a:prstGeom prst="rect">
          <a:avLst/>
        </a:prstGeom>
        <a:solidFill>
          <a:schemeClr val="accent6">
            <a:lumMod val="60000"/>
            <a:lumOff val="4000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sz="2800" b="1" kern="1200">
              <a:latin typeface="Arial" panose="020B0604020202020204" pitchFamily="34" charset="0"/>
              <a:cs typeface="Arial" panose="020B0604020202020204" pitchFamily="34" charset="0"/>
            </a:rPr>
            <a:t>SỰ DUNG NẠP</a:t>
          </a:r>
        </a:p>
      </dsp:txBody>
      <dsp:txXfrm>
        <a:off x="3667097" y="12474"/>
        <a:ext cx="3216722" cy="777600"/>
      </dsp:txXfrm>
    </dsp:sp>
    <dsp:sp modelId="{8ED99943-1839-475F-8F71-09164C378C41}">
      <dsp:nvSpPr>
        <dsp:cNvPr id="0" name=""/>
        <dsp:cNvSpPr/>
      </dsp:nvSpPr>
      <dsp:spPr>
        <a:xfrm>
          <a:off x="3667097" y="790074"/>
          <a:ext cx="3216722" cy="2626450"/>
        </a:xfrm>
        <a:prstGeom prst="rect">
          <a:avLst/>
        </a:prstGeom>
        <a:solidFill>
          <a:schemeClr val="accent6">
            <a:lumMod val="40000"/>
            <a:lumOff val="60000"/>
            <a:alpha val="90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ts val="0"/>
            </a:spcAft>
            <a:buChar char="•"/>
          </a:pPr>
          <a:r>
            <a:rPr lang="en-US" sz="2000" kern="1200">
              <a:solidFill>
                <a:schemeClr val="tx1"/>
              </a:solidFill>
              <a:latin typeface="Arial" panose="020B0604020202020204" pitchFamily="34" charset="0"/>
              <a:cs typeface="Arial" panose="020B0604020202020204" pitchFamily="34" charset="0"/>
            </a:rPr>
            <a:t>80% dung </a:t>
          </a:r>
          <a:r>
            <a:rPr lang="en-US" sz="2000" kern="1200" err="1">
              <a:solidFill>
                <a:schemeClr val="tx1"/>
              </a:solidFill>
              <a:latin typeface="Arial" panose="020B0604020202020204" pitchFamily="34" charset="0"/>
              <a:cs typeface="Arial" panose="020B0604020202020204" pitchFamily="34" charset="0"/>
            </a:rPr>
            <a:t>nạp</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Bufo</a:t>
          </a:r>
          <a:r>
            <a:rPr lang="en-US" sz="2000" kern="1200">
              <a:solidFill>
                <a:schemeClr val="tx1"/>
              </a:solidFill>
              <a:latin typeface="Arial" panose="020B0604020202020204" pitchFamily="34" charset="0"/>
              <a:cs typeface="Arial" panose="020B0604020202020204" pitchFamily="34" charset="0"/>
            </a:rPr>
            <a:t>, Stewart, </a:t>
          </a:r>
          <a:r>
            <a:rPr lang="en-US" sz="2000" kern="1200">
              <a:solidFill>
                <a:srgbClr val="C00000"/>
              </a:solidFill>
              <a:latin typeface="Arial" panose="020B0604020202020204" pitchFamily="34" charset="0"/>
              <a:cs typeface="Arial" panose="020B0604020202020204" pitchFamily="34" charset="0"/>
            </a:rPr>
            <a:t>Mikhail</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Nakeeb</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thời</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gian</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mổ</a:t>
          </a:r>
          <a:r>
            <a:rPr lang="en-US" sz="2000" kern="1200">
              <a:solidFill>
                <a:schemeClr val="tx1"/>
              </a:solidFill>
              <a:latin typeface="Arial" panose="020B0604020202020204" pitchFamily="34" charset="0"/>
              <a:cs typeface="Arial" panose="020B0604020202020204" pitchFamily="34" charset="0"/>
            </a:rPr>
            <a:t> + </a:t>
          </a:r>
          <a:r>
            <a:rPr lang="en-US" sz="2000" kern="1200" err="1">
              <a:solidFill>
                <a:schemeClr val="tx1"/>
              </a:solidFill>
              <a:latin typeface="Arial" panose="020B0604020202020204" pitchFamily="34" charset="0"/>
              <a:cs typeface="Arial" panose="020B0604020202020204" pitchFamily="34" charset="0"/>
            </a:rPr>
            <a:t>lượng</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máu</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mất</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trong</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mổ</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a:solidFill>
                <a:schemeClr val="tx1"/>
              </a:solidFill>
              <a:latin typeface="Arial" panose="020B0604020202020204" pitchFamily="34" charset="0"/>
              <a:cs typeface="Arial" panose="020B0604020202020204" pitchFamily="34" charset="0"/>
            </a:rPr>
            <a:t>Stewart: </a:t>
          </a:r>
          <a:r>
            <a:rPr lang="en-US" sz="2000" kern="1200" err="1">
              <a:solidFill>
                <a:schemeClr val="tx1"/>
              </a:solidFill>
              <a:latin typeface="Arial" panose="020B0604020202020204" pitchFamily="34" charset="0"/>
              <a:cs typeface="Arial" panose="020B0604020202020204" pitchFamily="34" charset="0"/>
            </a:rPr>
            <a:t>vận</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động</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sớm</a:t>
          </a:r>
          <a:endParaRPr lang="en-US" sz="2000" kern="1200">
            <a:solidFill>
              <a:schemeClr val="tx1"/>
            </a:solidFill>
            <a:latin typeface="Arial" panose="020B0604020202020204" pitchFamily="34" charset="0"/>
            <a:cs typeface="Arial" panose="020B0604020202020204" pitchFamily="34" charset="0"/>
          </a:endParaRPr>
        </a:p>
        <a:p>
          <a:pPr marL="228600" lvl="1" indent="-228600" algn="l" defTabSz="889000">
            <a:lnSpc>
              <a:spcPct val="100000"/>
            </a:lnSpc>
            <a:spcBef>
              <a:spcPct val="0"/>
            </a:spcBef>
            <a:spcAft>
              <a:spcPts val="0"/>
            </a:spcAft>
            <a:buChar char="•"/>
          </a:pPr>
          <a:r>
            <a:rPr lang="en-US" sz="2000" kern="1200" err="1">
              <a:solidFill>
                <a:schemeClr val="tx1"/>
              </a:solidFill>
              <a:latin typeface="Arial" panose="020B0604020202020204" pitchFamily="34" charset="0"/>
              <a:cs typeface="Arial" panose="020B0604020202020204" pitchFamily="34" charset="0"/>
            </a:rPr>
            <a:t>Difronzo</a:t>
          </a:r>
          <a:r>
            <a:rPr lang="en-US" sz="2000" kern="1200">
              <a:solidFill>
                <a:schemeClr val="tx1"/>
              </a:solidFill>
              <a:latin typeface="Arial" panose="020B0604020202020204" pitchFamily="34" charset="0"/>
              <a:cs typeface="Arial" panose="020B0604020202020204" pitchFamily="34" charset="0"/>
            </a:rPr>
            <a:t>: nam giới, </a:t>
          </a:r>
          <a:r>
            <a:rPr lang="en-US" sz="2000" kern="1200" err="1">
              <a:solidFill>
                <a:schemeClr val="tx1"/>
              </a:solidFill>
              <a:latin typeface="Arial" panose="020B0604020202020204" pitchFamily="34" charset="0"/>
              <a:cs typeface="Arial" panose="020B0604020202020204" pitchFamily="34" charset="0"/>
            </a:rPr>
            <a:t>cắt</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toàn</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bộ</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đại</a:t>
          </a:r>
          <a:r>
            <a:rPr lang="en-US" sz="2000" kern="1200">
              <a:solidFill>
                <a:schemeClr val="tx1"/>
              </a:solidFill>
              <a:latin typeface="Arial" panose="020B0604020202020204" pitchFamily="34" charset="0"/>
              <a:cs typeface="Arial" panose="020B0604020202020204" pitchFamily="34" charset="0"/>
            </a:rPr>
            <a:t> </a:t>
          </a:r>
          <a:r>
            <a:rPr lang="en-US" sz="2000" kern="1200" err="1">
              <a:solidFill>
                <a:schemeClr val="tx1"/>
              </a:solidFill>
              <a:latin typeface="Arial" panose="020B0604020202020204" pitchFamily="34" charset="0"/>
              <a:cs typeface="Arial" panose="020B0604020202020204" pitchFamily="34" charset="0"/>
            </a:rPr>
            <a:t>tràng</a:t>
          </a:r>
          <a:r>
            <a:rPr lang="en-US" sz="2000" kern="1200">
              <a:solidFill>
                <a:schemeClr val="tx1"/>
              </a:solidFill>
              <a:latin typeface="Arial" panose="020B0604020202020204" pitchFamily="34" charset="0"/>
              <a:cs typeface="Arial" panose="020B0604020202020204" pitchFamily="34" charset="0"/>
            </a:rPr>
            <a:t> </a:t>
          </a:r>
        </a:p>
      </dsp:txBody>
      <dsp:txXfrm>
        <a:off x="3667097" y="790074"/>
        <a:ext cx="3216722" cy="2626450"/>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36DC66-6D25-498E-B0BB-E8F65A69E8C7}" type="datetimeFigureOut">
              <a:rPr lang="en-US" smtClean="0"/>
              <a:t>3/2/2023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171A3E-8E1F-4C9D-A0EA-1F369D9179F4}" type="slidenum">
              <a:rPr lang="en-US" smtClean="0"/>
              <a:t>‹#›</a:t>
            </a:fld>
            <a:endParaRPr lang="en-US"/>
          </a:p>
        </p:txBody>
      </p:sp>
    </p:spTree>
    <p:extLst>
      <p:ext uri="{BB962C8B-B14F-4D97-AF65-F5344CB8AC3E}">
        <p14:creationId xmlns:p14="http://schemas.microsoft.com/office/powerpoint/2010/main" val="4010340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171A3E-8E1F-4C9D-A0EA-1F369D9179F4}" type="slidenum">
              <a:rPr lang="en-US" smtClean="0"/>
              <a:t>1</a:t>
            </a:fld>
            <a:endParaRPr lang="en-US"/>
          </a:p>
        </p:txBody>
      </p:sp>
    </p:spTree>
    <p:extLst>
      <p:ext uri="{BB962C8B-B14F-4D97-AF65-F5344CB8AC3E}">
        <p14:creationId xmlns:p14="http://schemas.microsoft.com/office/powerpoint/2010/main" val="112431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r>
              <a:rPr lang="vi-VN"/>
              <a:t>Bác sĩ ngoại khoa có vai trò xuyên suốt quá trình điều trị (trước trong và sau mổ)</a:t>
            </a:r>
            <a:r>
              <a:rPr lang="vi-VN" baseline="0"/>
              <a:t> và quá trình sau khi bệnh nhân xuất viện (theo dõi + tái khám) </a:t>
            </a:r>
            <a:r>
              <a:rPr lang="vi-VN" baseline="0">
                <a:sym typeface="Wingdings"/>
              </a:rPr>
              <a:t> nhạc trưởng </a:t>
            </a:r>
          </a:p>
          <a:p>
            <a:pPr marL="228600" indent="-228600">
              <a:buFont typeface="+mj-lt"/>
              <a:buAutoNum type="arabicPeriod"/>
            </a:pPr>
            <a:r>
              <a:rPr lang="vi-VN" baseline="0">
                <a:sym typeface="Wingdings"/>
              </a:rPr>
              <a:t>Bệnh nhân nhập viện, Phẫu thuật là điều trị chính, bệnh chính là bệnh ngoại khoa.  </a:t>
            </a:r>
          </a:p>
          <a:p>
            <a:pPr marL="228600" indent="-228600">
              <a:buFont typeface="+mj-lt"/>
              <a:buAutoNum type="arabicPeriod"/>
            </a:pPr>
            <a:endParaRPr lang="vi-VN" baseline="0"/>
          </a:p>
          <a:p>
            <a:pPr marL="228600" indent="-228600">
              <a:buFont typeface="+mj-lt"/>
              <a:buAutoNum type="arabicPeriod"/>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10</a:t>
            </a:fld>
            <a:endParaRPr lang="vi-VN"/>
          </a:p>
        </p:txBody>
      </p:sp>
    </p:spTree>
    <p:extLst>
      <p:ext uri="{BB962C8B-B14F-4D97-AF65-F5344CB8AC3E}">
        <p14:creationId xmlns:p14="http://schemas.microsoft.com/office/powerpoint/2010/main" val="2108785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Đây là một ví dụ về chương trình ERAS, với vai trò của các chuyên gia và ta thấy được</a:t>
            </a:r>
            <a:r>
              <a:rPr lang="vi-VN" baseline="0"/>
              <a:t> PTV và BS gây mê có vai trò quan trọng nhất và xuyên suốt quá trình trị liệu của BN, và cả sau khi xuất viện</a:t>
            </a:r>
            <a:endParaRPr lang="en-US"/>
          </a:p>
        </p:txBody>
      </p:sp>
      <p:sp>
        <p:nvSpPr>
          <p:cNvPr id="4" name="Slide Number Placeholder 3"/>
          <p:cNvSpPr>
            <a:spLocks noGrp="1"/>
          </p:cNvSpPr>
          <p:nvPr>
            <p:ph type="sldNum" sz="quarter" idx="10"/>
          </p:nvPr>
        </p:nvSpPr>
        <p:spPr/>
        <p:txBody>
          <a:bodyPr/>
          <a:lstStyle/>
          <a:p>
            <a:fld id="{57171A3E-8E1F-4C9D-A0EA-1F369D9179F4}" type="slidenum">
              <a:rPr lang="en-US" smtClean="0"/>
              <a:t>11</a:t>
            </a:fld>
            <a:endParaRPr lang="en-US"/>
          </a:p>
        </p:txBody>
      </p:sp>
    </p:spTree>
    <p:extLst>
      <p:ext uri="{BB962C8B-B14F-4D97-AF65-F5344CB8AC3E}">
        <p14:creationId xmlns:p14="http://schemas.microsoft.com/office/powerpoint/2010/main" val="822890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r>
              <a:rPr lang="vi-VN"/>
              <a:t>Bác sĩ ngoại khoa có vai trò xuyên suốt quá trình điều trị (trước trong và sau mổ)</a:t>
            </a:r>
            <a:r>
              <a:rPr lang="vi-VN" baseline="0"/>
              <a:t> và quá trình sau khi bệnh nhân xuất viện (theo dõi + tái khám) </a:t>
            </a:r>
            <a:r>
              <a:rPr lang="vi-VN" baseline="0">
                <a:sym typeface="Wingdings"/>
              </a:rPr>
              <a:t> NHẠC TRƯỞNG điều phối</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vi-VN" sz="1200">
                <a:solidFill>
                  <a:srgbClr val="002060"/>
                </a:solidFill>
              </a:rPr>
              <a:t>Trong lĩnh vực đại trực tràng, tư vấn lỗ mở thông ra da (stoma) trước + sau mổ,</a:t>
            </a:r>
            <a:r>
              <a:rPr lang="vi-VN" sz="1200" baseline="0">
                <a:solidFill>
                  <a:srgbClr val="002060"/>
                </a:solidFill>
              </a:rPr>
              <a:t> giúp BN làm quen với ý niệm về HMNT, đặc biệt là khi BN sẽ mang HMNT vĩnh viễn (M</a:t>
            </a:r>
            <a:r>
              <a:rPr lang="en-US" sz="1200" baseline="0" err="1">
                <a:solidFill>
                  <a:srgbClr val="002060"/>
                </a:solidFill>
              </a:rPr>
              <a:t>i</a:t>
            </a:r>
            <a:r>
              <a:rPr lang="vi-VN" sz="1200" baseline="0">
                <a:solidFill>
                  <a:srgbClr val="002060"/>
                </a:solidFill>
              </a:rPr>
              <a:t>les hay khả năng khâu nối ruột thấp,...) giúp BN sớm hoà nhập và nâng cao chất lượng sống sau mổ</a:t>
            </a:r>
            <a:endParaRPr lang="vi-VN" sz="1200">
              <a:solidFill>
                <a:srgbClr val="002060"/>
              </a:solidFill>
            </a:endParaRPr>
          </a:p>
          <a:p>
            <a:pPr marL="228600" indent="-228600">
              <a:buFont typeface="+mj-lt"/>
              <a:buAutoNum type="arabicPeriod"/>
            </a:pPr>
            <a:endParaRPr lang="vi-VN" baseline="0"/>
          </a:p>
          <a:p>
            <a:pPr marL="228600" indent="-228600">
              <a:buFont typeface="+mj-lt"/>
              <a:buAutoNum type="arabicPeriod"/>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12</a:t>
            </a:fld>
            <a:endParaRPr lang="vi-VN"/>
          </a:p>
        </p:txBody>
      </p:sp>
    </p:spTree>
    <p:extLst>
      <p:ext uri="{BB962C8B-B14F-4D97-AF65-F5344CB8AC3E}">
        <p14:creationId xmlns:p14="http://schemas.microsoft.com/office/powerpoint/2010/main" val="1438638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13</a:t>
            </a:fld>
            <a:endParaRPr lang="vi-VN"/>
          </a:p>
        </p:txBody>
      </p:sp>
    </p:spTree>
    <p:extLst>
      <p:ext uri="{BB962C8B-B14F-4D97-AF65-F5344CB8AC3E}">
        <p14:creationId xmlns:p14="http://schemas.microsoft.com/office/powerpoint/2010/main" val="1107747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Khuyến cáo gần đây, bệnh nhân có thể ăn đặc 6 giờ trước mổ và uống nước đường trước khởi mê 2-3 giờ</a:t>
            </a:r>
          </a:p>
          <a:p>
            <a:r>
              <a:rPr lang="vi-VN"/>
              <a:t>Phẫu thuật đại tràng: không cần chuẩn bị ruột</a:t>
            </a:r>
          </a:p>
          <a:p>
            <a:r>
              <a:rPr lang="vi-VN"/>
              <a:t>Phẫu thuật trực tràng: còn tranh cãi</a:t>
            </a:r>
            <a:endParaRPr lang="en-US"/>
          </a:p>
        </p:txBody>
      </p:sp>
      <p:sp>
        <p:nvSpPr>
          <p:cNvPr id="4" name="Slide Number Placeholder 3"/>
          <p:cNvSpPr>
            <a:spLocks noGrp="1"/>
          </p:cNvSpPr>
          <p:nvPr>
            <p:ph type="sldNum" sz="quarter" idx="10"/>
          </p:nvPr>
        </p:nvSpPr>
        <p:spPr/>
        <p:txBody>
          <a:bodyPr/>
          <a:lstStyle/>
          <a:p>
            <a:fld id="{57171A3E-8E1F-4C9D-A0EA-1F369D9179F4}" type="slidenum">
              <a:rPr lang="en-US" smtClean="0"/>
              <a:t>14</a:t>
            </a:fld>
            <a:endParaRPr lang="en-US"/>
          </a:p>
        </p:txBody>
      </p:sp>
    </p:spTree>
    <p:extLst>
      <p:ext uri="{BB962C8B-B14F-4D97-AF65-F5344CB8AC3E}">
        <p14:creationId xmlns:p14="http://schemas.microsoft.com/office/powerpoint/2010/main" val="1722454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vi-VN"/>
              <a:t>Phối hợp ekip gây mê, dụng cụ thiết lập một phòng mổ tốt:</a:t>
            </a:r>
          </a:p>
          <a:p>
            <a:pPr marL="228600" indent="-228600">
              <a:buFont typeface="+mj-lt"/>
              <a:buAutoNum type="arabicPeriod"/>
            </a:pPr>
            <a:r>
              <a:rPr lang="vi-VN"/>
              <a:t>Nhiệt độ, độ ẩm phòng mổ thích hợp </a:t>
            </a:r>
            <a:r>
              <a:rPr lang="vi-VN">
                <a:sym typeface="Wingdings"/>
              </a:rPr>
              <a:t>+</a:t>
            </a:r>
            <a:r>
              <a:rPr lang="vi-VN" baseline="0">
                <a:sym typeface="Wingdings"/>
              </a:rPr>
              <a:t> ủ ấm bệnh nhân + dịch truyền, chế phẩm máu, tránh bộc lộ cơ thể bệnh nhân quá mức  tránh HẠ THÂN NHIỆT</a:t>
            </a:r>
          </a:p>
          <a:p>
            <a:pPr marL="228600" indent="-228600">
              <a:buFont typeface="+mj-lt"/>
              <a:buAutoNum type="arabicPeriod"/>
            </a:pPr>
            <a:r>
              <a:rPr lang="vi-VN"/>
              <a:t>Bàn mổ + tư thế bệnh nhân: thích hợp tuỳ theo PP mổ, nhưng cần cân bằng giữa việc tối ưu phẫu trường với sự an toàn của BN. Trong PT đại trực tràng:</a:t>
            </a:r>
            <a:r>
              <a:rPr lang="vi-VN" baseline="0"/>
              <a:t> tư thế đầu thấp nghiêng (phải hoặc trái) thường gặp </a:t>
            </a:r>
            <a:r>
              <a:rPr lang="vi-VN" baseline="0">
                <a:sym typeface="Wingdings"/>
              </a:rPr>
              <a:t> Kê tư thế chắc chắn (chú ý các BN lớn tuổi, vấn đề xương khớp,...), BN có vấn đề về tuần hoàn não, tăng áp lực nội sọ,...  Hạn chế nghiêng đầu thấp quá....</a:t>
            </a:r>
          </a:p>
          <a:p>
            <a:pPr marL="228600" indent="-228600">
              <a:buFont typeface="+mj-lt"/>
              <a:buAutoNum type="arabicPeriod"/>
            </a:pPr>
            <a:r>
              <a:rPr lang="vi-VN"/>
              <a:t>Kỹ thuật vô khuẩn + các nguyên tắc cơ bản trong ngoại khoa nói chung và nguyên tắc về mặt ung thư học cũng cần lưu ý</a:t>
            </a:r>
          </a:p>
          <a:p>
            <a:pPr marL="228600" indent="-228600">
              <a:buFont typeface="+mj-lt"/>
              <a:buAutoNum type="arabicPeriod"/>
            </a:pPr>
            <a:r>
              <a:rPr lang="vi-VN"/>
              <a:t>Phối hợp BS gây mê: lựa chọn kháng sinh dự phòng hay điều trị (phân loại vết mổ, thời gian mổ, lượng máu mất, chức</a:t>
            </a:r>
            <a:r>
              <a:rPr lang="vi-VN" baseline="0"/>
              <a:t> năng gan thận BN, tiền sử dị ứng, tuổi, chức năng tim phổi, khả năng chịu đựng khi có biến chứng xảy ra...)</a:t>
            </a:r>
            <a:endParaRPr lang="vi-VN"/>
          </a:p>
          <a:p>
            <a:pPr marL="0" indent="0">
              <a:buFont typeface="+mj-lt"/>
              <a:buNone/>
            </a:pPr>
            <a:endParaRPr lang="vi-VN"/>
          </a:p>
          <a:p>
            <a:pPr marL="0" indent="0">
              <a:buFont typeface="+mj-lt"/>
              <a:buNone/>
            </a:pPr>
            <a:r>
              <a:rPr lang="vi-VN"/>
              <a:t>Giảm sang chấn mô tối đa bằng các kỹ thuật xâm lấn tối thiểu, như:</a:t>
            </a:r>
          </a:p>
          <a:p>
            <a:pPr marL="228600" indent="-228600">
              <a:buFont typeface="+mj-lt"/>
              <a:buAutoNum type="arabicPeriod"/>
            </a:pPr>
            <a:r>
              <a:rPr lang="vi-VN"/>
              <a:t>PTNS là phương pháp nên được lựa chọn trước tiên</a:t>
            </a:r>
          </a:p>
          <a:p>
            <a:pPr marL="228600" indent="-228600">
              <a:buFont typeface="+mj-lt"/>
              <a:buAutoNum type="arabicPeriod"/>
            </a:pPr>
            <a:r>
              <a:rPr lang="vi-VN"/>
              <a:t>Lựa chọn đường mổ: (ví dụ trong mổ đại trực tràng khi lấy bệnh phẩm), vị trí + kích thước,</a:t>
            </a:r>
            <a:r>
              <a:rPr lang="vi-VN" baseline="0"/>
              <a:t> gây tê vết mổ trước rạch da</a:t>
            </a:r>
            <a:endParaRPr lang="vi-VN"/>
          </a:p>
          <a:p>
            <a:pPr marL="628650" lvl="1" indent="-171450">
              <a:buFont typeface="Wingdings" charset="2"/>
              <a:buChar char="Ø"/>
            </a:pPr>
            <a:r>
              <a:rPr lang="vi-VN"/>
              <a:t>Dọc giữa,</a:t>
            </a:r>
            <a:r>
              <a:rPr lang="vi-VN" baseline="0"/>
              <a:t> </a:t>
            </a:r>
            <a:r>
              <a:rPr lang="vi-VN"/>
              <a:t>Dọc bên</a:t>
            </a:r>
          </a:p>
          <a:p>
            <a:pPr marL="628650" lvl="1" indent="-171450">
              <a:buFont typeface="Wingdings" charset="2"/>
              <a:buChar char="Ø"/>
            </a:pPr>
            <a:r>
              <a:rPr lang="vi-VN"/>
              <a:t>Ngang, chếch: theo lỗ trocar,...</a:t>
            </a:r>
          </a:p>
          <a:p>
            <a:pPr marL="457200" lvl="1" indent="0">
              <a:buFont typeface="Wingdings" charset="2"/>
              <a:buNone/>
            </a:pPr>
            <a:r>
              <a:rPr lang="vi-VN">
                <a:sym typeface="Wingdings"/>
              </a:rPr>
              <a:t> Ví dụ trong phẫu thuật cắt ĐT bên trái, cắt trước,... </a:t>
            </a:r>
            <a:r>
              <a:rPr lang="en-US">
                <a:sym typeface="Wingdings"/>
              </a:rPr>
              <a:t>C</a:t>
            </a:r>
            <a:r>
              <a:rPr lang="vi-VN">
                <a:sym typeface="Wingdings"/>
              </a:rPr>
              <a:t>húng tôi chọn đường mổ ngang trên xương mu (P</a:t>
            </a:r>
            <a:r>
              <a:rPr lang="en-US" err="1">
                <a:sym typeface="Wingdings"/>
              </a:rPr>
              <a:t>fannenstiel</a:t>
            </a:r>
            <a:r>
              <a:rPr lang="vi-VN">
                <a:sym typeface="Wingdings"/>
              </a:rPr>
              <a:t>), với các ưu điểm (Ít đau, thẩm mỹ, về lâu dài ít thoát vị)</a:t>
            </a:r>
            <a:endParaRPr lang="vi-VN"/>
          </a:p>
          <a:p>
            <a:pPr marL="228600" indent="-228600">
              <a:buFont typeface="+mj-lt"/>
              <a:buAutoNum type="arabicPeriod"/>
            </a:pPr>
            <a:r>
              <a:rPr lang="vi-VN" sz="1200">
                <a:solidFill>
                  <a:srgbClr val="002060"/>
                </a:solidFill>
              </a:rPr>
              <a:t>Thao tác, kỹ thuật phẫu tích,... cần nhẹ nhàng, hạn chế cầm nắm ruột hay các cơ quan</a:t>
            </a:r>
            <a:r>
              <a:rPr lang="vi-VN" sz="1200" baseline="0">
                <a:solidFill>
                  <a:schemeClr val="tx1"/>
                </a:solidFill>
              </a:rPr>
              <a:t> </a:t>
            </a:r>
            <a:r>
              <a:rPr lang="vi-VN" sz="1200" baseline="0">
                <a:solidFill>
                  <a:schemeClr val="tx1"/>
                </a:solidFill>
                <a:sym typeface="Wingdings"/>
              </a:rPr>
              <a:t> </a:t>
            </a:r>
            <a:r>
              <a:rPr lang="vi-VN"/>
              <a:t>giúp phục hồi chức năng sau mổ sớm. Như thời điểm trung tiện, ăn sớm,...</a:t>
            </a:r>
          </a:p>
          <a:p>
            <a:pPr marL="228600" indent="-228600">
              <a:buFont typeface="+mj-lt"/>
              <a:buAutoNum type="arabicPeriod"/>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15</a:t>
            </a:fld>
            <a:endParaRPr lang="vi-VN"/>
          </a:p>
        </p:txBody>
      </p:sp>
    </p:spTree>
    <p:extLst>
      <p:ext uri="{BB962C8B-B14F-4D97-AF65-F5344CB8AC3E}">
        <p14:creationId xmlns:p14="http://schemas.microsoft.com/office/powerpoint/2010/main" val="61755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vi-VN"/>
              <a:t>Phối hợp ekip gây mê, dụng cụ thiết lập một phòng mổ tốt:</a:t>
            </a:r>
          </a:p>
          <a:p>
            <a:pPr marL="228600" indent="-228600">
              <a:buFont typeface="+mj-lt"/>
              <a:buAutoNum type="arabicPeriod"/>
            </a:pPr>
            <a:r>
              <a:rPr lang="vi-VN"/>
              <a:t>Nhiệt độ, độ ẩm phòng mổ thích hợp </a:t>
            </a:r>
            <a:r>
              <a:rPr lang="vi-VN">
                <a:sym typeface="Wingdings"/>
              </a:rPr>
              <a:t>+</a:t>
            </a:r>
            <a:r>
              <a:rPr lang="vi-VN" baseline="0">
                <a:sym typeface="Wingdings"/>
              </a:rPr>
              <a:t> ủ ấm bệnh nhân + dịch truyền, chế phẩm máu, tránh bộc lộ cơ thể bệnh nhân quá mức  tránh HẠ THÂN NHIỆT</a:t>
            </a:r>
          </a:p>
          <a:p>
            <a:pPr marL="228600" indent="-228600">
              <a:buFont typeface="+mj-lt"/>
              <a:buAutoNum type="arabicPeriod"/>
            </a:pPr>
            <a:r>
              <a:rPr lang="vi-VN"/>
              <a:t>Bàn mổ + tư thế bệnh nhân: thích hợp tuỳ theo PP mổ, nhưng cần cân bằng giữa việc tối ưu phẫu trường với sự an toàn của BN. Trong PT đại trực tràng:</a:t>
            </a:r>
            <a:r>
              <a:rPr lang="vi-VN" baseline="0"/>
              <a:t> tư thế đầu thấp nghiêng (phải hoặc trái) thường gặp </a:t>
            </a:r>
            <a:r>
              <a:rPr lang="vi-VN" baseline="0">
                <a:sym typeface="Wingdings"/>
              </a:rPr>
              <a:t> Kê tư thế chắc chắn (chú ý các BN lớn tuổi, vấn đề xương khớp,...), BN có vấn đề về tuần hoàn não, tăng áp lực nội sọ,...  Hạn chế nghiêng đầu thấp quá....</a:t>
            </a:r>
          </a:p>
          <a:p>
            <a:pPr marL="228600" indent="-228600">
              <a:buFont typeface="+mj-lt"/>
              <a:buAutoNum type="arabicPeriod"/>
            </a:pPr>
            <a:r>
              <a:rPr lang="vi-VN"/>
              <a:t>Kỹ thuật vô khuẩn + các nguyên tắc cơ bản trong ngoại khoa nói chung và nguyên tắc về mặt ung thư học cũng cần lưu ý</a:t>
            </a:r>
          </a:p>
          <a:p>
            <a:pPr marL="228600" indent="-228600">
              <a:buFont typeface="+mj-lt"/>
              <a:buAutoNum type="arabicPeriod"/>
            </a:pPr>
            <a:r>
              <a:rPr lang="vi-VN"/>
              <a:t>Phối hợp BS gây mê: lựa chọn kháng sinh dự phòng hay điều trị (phân loại vết mổ, thời gian mổ, lượng máu mất, chức</a:t>
            </a:r>
            <a:r>
              <a:rPr lang="vi-VN" baseline="0"/>
              <a:t> năng gan thận BN, tiền sử dị ứng, tuổi, chức năng tim phổi, khả năng chịu đựng khi có biến chứng xảy ra...)</a:t>
            </a:r>
            <a:endParaRPr lang="vi-VN"/>
          </a:p>
          <a:p>
            <a:pPr marL="0" indent="0">
              <a:buFont typeface="+mj-lt"/>
              <a:buNone/>
            </a:pPr>
            <a:endParaRPr lang="vi-VN"/>
          </a:p>
          <a:p>
            <a:pPr marL="0" indent="0">
              <a:buFont typeface="+mj-lt"/>
              <a:buNone/>
            </a:pPr>
            <a:r>
              <a:rPr lang="vi-VN"/>
              <a:t>Giảm sang chấn mô tối đa bằng các kỹ thuật xâm lấn tối thiểu, như:</a:t>
            </a:r>
          </a:p>
          <a:p>
            <a:pPr marL="228600" indent="-228600">
              <a:buFont typeface="+mj-lt"/>
              <a:buAutoNum type="arabicPeriod"/>
            </a:pPr>
            <a:r>
              <a:rPr lang="vi-VN"/>
              <a:t>PTNS là phương pháp nên được lựa chọn trước tiên</a:t>
            </a:r>
          </a:p>
          <a:p>
            <a:pPr marL="228600" indent="-228600">
              <a:buFont typeface="+mj-lt"/>
              <a:buAutoNum type="arabicPeriod"/>
            </a:pPr>
            <a:r>
              <a:rPr lang="vi-VN"/>
              <a:t>Lựa chọn đường mổ: (ví dụ trong mổ đại trực tràng khi lấy bệnh phẩm), vị trí + kích thước,</a:t>
            </a:r>
            <a:r>
              <a:rPr lang="vi-VN" baseline="0"/>
              <a:t> gây tê vết mổ trước rạch da</a:t>
            </a:r>
            <a:endParaRPr lang="vi-VN"/>
          </a:p>
          <a:p>
            <a:pPr marL="628650" lvl="1" indent="-171450">
              <a:buFont typeface="Wingdings" charset="2"/>
              <a:buChar char="Ø"/>
            </a:pPr>
            <a:r>
              <a:rPr lang="vi-VN"/>
              <a:t>Dọc giữa,</a:t>
            </a:r>
            <a:r>
              <a:rPr lang="vi-VN" baseline="0"/>
              <a:t> </a:t>
            </a:r>
            <a:r>
              <a:rPr lang="vi-VN"/>
              <a:t>Dọc bên</a:t>
            </a:r>
          </a:p>
          <a:p>
            <a:pPr marL="628650" lvl="1" indent="-171450">
              <a:buFont typeface="Wingdings" charset="2"/>
              <a:buChar char="Ø"/>
            </a:pPr>
            <a:r>
              <a:rPr lang="vi-VN"/>
              <a:t>Ngang, chếch: theo lỗ trocar,...</a:t>
            </a:r>
          </a:p>
          <a:p>
            <a:pPr marL="457200" lvl="1" indent="0">
              <a:buFont typeface="Wingdings" charset="2"/>
              <a:buNone/>
            </a:pPr>
            <a:r>
              <a:rPr lang="vi-VN">
                <a:sym typeface="Wingdings"/>
              </a:rPr>
              <a:t> Ví dụ trong phẫu thuật cắt ĐT bên trái, cắt trước,... </a:t>
            </a:r>
            <a:r>
              <a:rPr lang="en-US">
                <a:sym typeface="Wingdings"/>
              </a:rPr>
              <a:t>C</a:t>
            </a:r>
            <a:r>
              <a:rPr lang="vi-VN">
                <a:sym typeface="Wingdings"/>
              </a:rPr>
              <a:t>húng tôi chọn đường mổ ngang trên xương mu (P</a:t>
            </a:r>
            <a:r>
              <a:rPr lang="en-US" err="1">
                <a:sym typeface="Wingdings"/>
              </a:rPr>
              <a:t>fannenstiel</a:t>
            </a:r>
            <a:r>
              <a:rPr lang="vi-VN">
                <a:sym typeface="Wingdings"/>
              </a:rPr>
              <a:t>), với các ưu điểm (Ít đau, thẩm mỹ, về lâu dài ít thoát vị)</a:t>
            </a:r>
            <a:endParaRPr lang="vi-VN"/>
          </a:p>
          <a:p>
            <a:pPr marL="228600" indent="-228600">
              <a:buFont typeface="+mj-lt"/>
              <a:buAutoNum type="arabicPeriod"/>
            </a:pPr>
            <a:r>
              <a:rPr lang="vi-VN" sz="1200">
                <a:solidFill>
                  <a:srgbClr val="002060"/>
                </a:solidFill>
              </a:rPr>
              <a:t>Thao tác, kỹ thuật phẫu tích,... cần nhẹ nhàng, hạn chế cầm nắm ruột hay các cơ quan</a:t>
            </a:r>
            <a:r>
              <a:rPr lang="vi-VN" sz="1200" baseline="0">
                <a:solidFill>
                  <a:schemeClr val="tx1"/>
                </a:solidFill>
              </a:rPr>
              <a:t> </a:t>
            </a:r>
            <a:r>
              <a:rPr lang="vi-VN" sz="1200" baseline="0">
                <a:solidFill>
                  <a:schemeClr val="tx1"/>
                </a:solidFill>
                <a:sym typeface="Wingdings"/>
              </a:rPr>
              <a:t> </a:t>
            </a:r>
            <a:r>
              <a:rPr lang="vi-VN"/>
              <a:t>giúp phục hồi chức năng sau mổ sớm. Như thời điểm trung tiện, ăn sớm,...</a:t>
            </a:r>
          </a:p>
          <a:p>
            <a:pPr marL="228600" indent="-228600">
              <a:buFont typeface="+mj-lt"/>
              <a:buAutoNum type="arabicPeriod"/>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16</a:t>
            </a:fld>
            <a:endParaRPr lang="vi-VN"/>
          </a:p>
        </p:txBody>
      </p:sp>
    </p:spTree>
    <p:extLst>
      <p:ext uri="{BB962C8B-B14F-4D97-AF65-F5344CB8AC3E}">
        <p14:creationId xmlns:p14="http://schemas.microsoft.com/office/powerpoint/2010/main" val="802438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r>
              <a:rPr lang="vi-VN"/>
              <a:t>Tại BV ĐHYD, bệnh nhân sau PT đại trực tràng thường sẽ được chăm sóc tại</a:t>
            </a:r>
            <a:r>
              <a:rPr lang="vi-VN" baseline="0"/>
              <a:t> phòng hồi tỉnh bởi ekip gây mê trong 1- 1.5 ngày hậu phẫu đầu tiên.</a:t>
            </a:r>
            <a:r>
              <a:rPr lang="en-US" baseline="0"/>
              <a:t> </a:t>
            </a:r>
            <a:r>
              <a:rPr lang="vi-VN" baseline="0"/>
              <a:t>Và được chuyển lên lầu trại khi tình trạng ổn</a:t>
            </a:r>
          </a:p>
          <a:p>
            <a:pPr marL="228600" indent="-228600">
              <a:buFont typeface="+mj-lt"/>
              <a:buAutoNum type="arabicPeriod"/>
            </a:pPr>
            <a:r>
              <a:rPr lang="vi-VN" baseline="0"/>
              <a:t>Và việc theo dõi và điều trị sau đó được thực hiện bởi Bác sĩ ngoại khoa, phẫu thuật viên và các chuyên khoa (Tim mạch, Hô hấp, Thận, niệu,...) tuỳ theo bệnh đồng mắc hay các vấn đề phát sinh sau mổ.</a:t>
            </a:r>
          </a:p>
          <a:p>
            <a:pPr marL="228600" indent="-228600">
              <a:buFont typeface="+mj-lt"/>
              <a:buAutoNum type="arabicPeriod"/>
            </a:pPr>
            <a:r>
              <a:rPr lang="vi-VN" baseline="0"/>
              <a:t>Hiện tại, chúng tôi chỉ đặt thông mũi dạ dày trong một vài trường hợp (chướng hơi dạ dày trong bệnh cảnh tắc hay bán tắc ruột, hay do quá trình gây mê), và sẽ được rút ngay khi kết thúc cuộc mổ hay trong ngày HP đầu tiên. Trong một nghiên cứu chúng tôi thực hiện thì tỉ lệ đặt lại là 1.67% (1/60), cho thấy việc rút sớm thông mũi dạ dày an toàn</a:t>
            </a:r>
          </a:p>
          <a:p>
            <a:pPr marL="228600" indent="-228600">
              <a:buFont typeface="+mj-lt"/>
              <a:buAutoNum type="arabicPeriod"/>
            </a:pPr>
            <a:r>
              <a:rPr lang="vi-VN" baseline="0"/>
              <a:t>Hiện tại chúng tôi rất hạn chế trong PT vùng bụng nói chung và trong PT đại tràng nói riêng. Trong nhiều nghiên cứu, các tác giả ghi nhận chỉ có 5% trường hợp có dịch tiêu hoá qua ống dẫn lưu và đa số các trường hợp này thì dấu hiệu lâm sàng đã rõ ràng.</a:t>
            </a:r>
          </a:p>
          <a:p>
            <a:pPr marL="228600" indent="-228600">
              <a:buFont typeface="+mj-lt"/>
              <a:buAutoNum type="arabicPeriod"/>
            </a:pPr>
            <a:r>
              <a:rPr lang="vi-VN" baseline="0"/>
              <a:t>Thông tiểu: ngoại trừ chuyên khoa niệu thì hiện nay các PT bụng đều khuyến cáo không nên lưu thông tiểu kéo dài vì nguy cơ nhiễm trùng tiểu cũng như hạn chế sự vận động sớm sau mổ của BN. Trong PT đại trực tràng, chúng tôi rút thông tiểu ngay sau PT hoặc HP1, chỉ lưu đến ngày 2 những trường hợp cắt trước thấp hoặc những ca nạo hạch chậu</a:t>
            </a:r>
          </a:p>
        </p:txBody>
      </p:sp>
      <p:sp>
        <p:nvSpPr>
          <p:cNvPr id="4" name="Slide Number Placeholder 3"/>
          <p:cNvSpPr>
            <a:spLocks noGrp="1"/>
          </p:cNvSpPr>
          <p:nvPr>
            <p:ph type="sldNum" sz="quarter" idx="10"/>
          </p:nvPr>
        </p:nvSpPr>
        <p:spPr/>
        <p:txBody>
          <a:bodyPr/>
          <a:lstStyle/>
          <a:p>
            <a:fld id="{6DD49BBE-E791-49D8-8FE7-C5FF8C6ECBFD}" type="slidenum">
              <a:rPr lang="vi-VN" smtClean="0"/>
              <a:t>17</a:t>
            </a:fld>
            <a:endParaRPr lang="vi-VN"/>
          </a:p>
        </p:txBody>
      </p:sp>
    </p:spTree>
    <p:extLst>
      <p:ext uri="{BB962C8B-B14F-4D97-AF65-F5344CB8AC3E}">
        <p14:creationId xmlns:p14="http://schemas.microsoft.com/office/powerpoint/2010/main" val="86514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lvl="0" indent="-228600">
              <a:buFont typeface="+mj-lt"/>
              <a:buAutoNum type="arabicPeriod"/>
            </a:pPr>
            <a:r>
              <a:rPr lang="en-US" sz="1200" kern="1200">
                <a:solidFill>
                  <a:schemeClr val="tx1"/>
                </a:solidFill>
                <a:effectLst/>
                <a:latin typeface="+mn-lt"/>
                <a:ea typeface="+mn-ea"/>
                <a:cs typeface="+mn-cs"/>
              </a:rPr>
              <a:t>Theo </a:t>
            </a:r>
            <a:r>
              <a:rPr lang="en-US" sz="1200" kern="1200" err="1">
                <a:solidFill>
                  <a:schemeClr val="tx1"/>
                </a:solidFill>
                <a:effectLst/>
                <a:latin typeface="+mn-lt"/>
                <a:ea typeface="+mn-ea"/>
                <a:cs typeface="+mn-cs"/>
              </a:rPr>
              <a:t>truyền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thống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thì</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mũi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dạ</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dày</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được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đặt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thường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quy</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trong</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phẫu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thuật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tràng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được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lưu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kéo</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dài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nhiều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ngày</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cho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trung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tiện</a:t>
            </a:r>
            <a:r>
              <a:rPr lang="en-US" sz="1200" kern="1200">
                <a:solidFill>
                  <a:schemeClr val="tx1"/>
                </a:solidFill>
                <a:effectLst/>
                <a:latin typeface="+mn-lt"/>
                <a:ea typeface="+mn-ea"/>
                <a:cs typeface="+mn-cs"/>
              </a:rPr>
              <a:t>/</a:t>
            </a:r>
            <a:r>
              <a:rPr lang="en-US" sz="1200" kern="1200" err="1">
                <a:solidFill>
                  <a:schemeClr val="tx1"/>
                </a:solidFill>
                <a:effectLst/>
                <a:latin typeface="+mn-lt"/>
                <a:ea typeface="+mn-ea"/>
                <a:cs typeface="+mn-cs"/>
              </a:rPr>
              <a:t>đi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tiêu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thường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kéo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dài</a:t>
            </a:r>
            <a:r>
              <a:rPr lang="en-US" sz="1200" kern="1200">
                <a:solidFill>
                  <a:schemeClr val="tx1"/>
                </a:solidFill>
                <a:effectLst/>
                <a:latin typeface="+mn-lt"/>
                <a:ea typeface="+mn-ea"/>
                <a:cs typeface="+mn-cs"/>
              </a:rPr>
              <a:t> 3 – 5 </a:t>
            </a:r>
            <a:r>
              <a:rPr lang="en-US" sz="1200" kern="1200" err="1">
                <a:solidFill>
                  <a:schemeClr val="tx1"/>
                </a:solidFill>
                <a:effectLst/>
                <a:latin typeface="+mn-lt"/>
                <a:ea typeface="+mn-ea"/>
                <a:cs typeface="+mn-cs"/>
              </a:rPr>
              <a:t>ngày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sau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mổ</a:t>
            </a:r>
            <a:r>
              <a:rPr lang="en-US" sz="1200" kern="1200">
                <a:solidFill>
                  <a:schemeClr val="tx1"/>
                </a:solidFill>
                <a:effectLst/>
                <a:latin typeface="+mn-lt"/>
                <a:ea typeface="+mn-ea"/>
                <a:cs typeface="+mn-cs"/>
              </a:rPr>
              <a:t>.</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Cách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thực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hành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vẫn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rất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phổ</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p>
          <a:p>
            <a:pPr marL="228600" lvl="0" indent="-228600">
              <a:buFont typeface="+mj-lt"/>
              <a:buAutoNum type="arabicPeriod"/>
            </a:pPr>
            <a:r>
              <a:rPr lang="en-US" sz="1200" kern="1200" err="1">
                <a:solidFill>
                  <a:schemeClr val="tx1"/>
                </a:solidFill>
                <a:effectLst/>
                <a:latin typeface="+mn-lt"/>
                <a:ea typeface="+mn-ea"/>
                <a:cs typeface="+mn-cs"/>
              </a:rPr>
              <a:t>Đây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Han-</a:t>
            </a:r>
            <a:r>
              <a:rPr lang="en-US" sz="1200" kern="1200" err="1">
                <a:solidFill>
                  <a:schemeClr val="tx1"/>
                </a:solidFill>
                <a:effectLst/>
                <a:latin typeface="+mn-lt"/>
                <a:ea typeface="+mn-ea"/>
                <a:cs typeface="+mn-cs"/>
              </a:rPr>
              <a:t>Geurts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rút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sau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mổ</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trong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tất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phẫu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thuật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chương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trình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vùng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bụng</a:t>
            </a:r>
            <a:r>
              <a:rPr lang="en-US" sz="1200" kern="1200">
                <a:solidFill>
                  <a:schemeClr val="tx1"/>
                </a:solidFill>
                <a:effectLst/>
                <a:latin typeface="+mn-lt"/>
                <a:ea typeface="+mn-ea"/>
                <a:cs typeface="+mn-cs"/>
              </a:rPr>
              <a:t>. </a:t>
            </a:r>
          </a:p>
          <a:p>
            <a:pPr marL="228600" lvl="0" indent="-228600">
              <a:buFont typeface="+mj-lt"/>
              <a:buAutoNum type="arabicPeriod"/>
            </a:pPr>
            <a:r>
              <a:rPr lang="en-US" sz="1200" kern="1200" err="1">
                <a:solidFill>
                  <a:schemeClr val="tx1"/>
                </a:solidFill>
                <a:effectLst/>
                <a:latin typeface="+mn-lt"/>
                <a:ea typeface="+mn-ea"/>
                <a:cs typeface="+mn-cs"/>
              </a:rPr>
              <a:t>Đây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phân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tích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gộp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gồm</a:t>
            </a:r>
            <a:r>
              <a:rPr lang="en-US" sz="1200" kern="1200">
                <a:solidFill>
                  <a:schemeClr val="tx1"/>
                </a:solidFill>
                <a:effectLst/>
                <a:latin typeface="+mn-lt"/>
                <a:ea typeface="+mn-ea"/>
                <a:cs typeface="+mn-cs"/>
              </a:rPr>
              <a:t> 26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với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gần</a:t>
            </a:r>
            <a:r>
              <a:rPr lang="en-US" sz="1200" kern="1200">
                <a:solidFill>
                  <a:schemeClr val="tx1"/>
                </a:solidFill>
                <a:effectLst/>
                <a:latin typeface="+mn-lt"/>
                <a:ea typeface="+mn-ea"/>
                <a:cs typeface="+mn-cs"/>
              </a:rPr>
              <a:t> 4000 BN </a:t>
            </a:r>
            <a:r>
              <a:rPr lang="en-US" sz="1200" kern="1200" err="1">
                <a:solidFill>
                  <a:schemeClr val="tx1"/>
                </a:solidFill>
                <a:effectLst/>
                <a:latin typeface="+mn-lt"/>
                <a:ea typeface="+mn-ea"/>
                <a:cs typeface="+mn-cs"/>
              </a:rPr>
              <a:t>đã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minh </a:t>
            </a:r>
            <a:r>
              <a:rPr lang="en-US" sz="1200" kern="1200" err="1">
                <a:solidFill>
                  <a:schemeClr val="tx1"/>
                </a:solidFill>
                <a:effectLst/>
                <a:latin typeface="+mn-lt"/>
                <a:ea typeface="+mn-ea"/>
                <a:cs typeface="+mn-cs"/>
              </a:rPr>
              <a:t>việc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lưu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thường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cần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thiết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nguy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sốt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viêm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phổi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tổn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thương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niêm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hầu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giúp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giảm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xì</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miệng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nối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giảm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thời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gian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nằm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viện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trước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được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lợi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như</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viêm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phổi</a:t>
            </a:r>
            <a:r>
              <a:rPr lang="en-US" sz="1200" kern="1200">
                <a:solidFill>
                  <a:schemeClr val="tx1"/>
                </a:solidFill>
                <a:effectLst/>
                <a:latin typeface="+mn-lt"/>
                <a:ea typeface="+mn-ea"/>
                <a:cs typeface="+mn-cs"/>
              </a:rPr>
              <a:t> do </a:t>
            </a:r>
            <a:r>
              <a:rPr lang="en-US" sz="1200" kern="1200" err="1">
                <a:solidFill>
                  <a:schemeClr val="tx1"/>
                </a:solidFill>
                <a:effectLst/>
                <a:latin typeface="+mn-lt"/>
                <a:ea typeface="+mn-ea"/>
                <a:cs typeface="+mn-cs"/>
              </a:rPr>
              <a:t>hít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sặc</a:t>
            </a:r>
            <a:r>
              <a:rPr lang="en-US" sz="1200" kern="1200">
                <a:solidFill>
                  <a:schemeClr val="tx1"/>
                </a:solidFill>
                <a:effectLst/>
                <a:latin typeface="+mn-lt"/>
                <a:ea typeface="+mn-ea"/>
                <a:cs typeface="+mn-cs"/>
              </a:rPr>
              <a:t>.</a:t>
            </a:r>
            <a:r>
              <a:rPr lang="en-US" sz="1200" kern="1200" baseline="0">
                <a:solidFill>
                  <a:schemeClr val="tx1"/>
                </a:solidFill>
                <a:effectLst/>
                <a:latin typeface="+mn-lt"/>
                <a:ea typeface="+mn-ea"/>
                <a:cs typeface="+mn-cs"/>
              </a:rPr>
              <a:t> </a:t>
            </a:r>
          </a:p>
          <a:p>
            <a:pPr marL="0" lvl="0" indent="0">
              <a:buFont typeface="+mj-lt"/>
              <a:buNone/>
            </a:pP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Hơn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nữa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7% </a:t>
            </a:r>
            <a:r>
              <a:rPr lang="en-US" sz="1200" kern="1200" err="1">
                <a:solidFill>
                  <a:schemeClr val="tx1"/>
                </a:solidFill>
                <a:effectLst/>
                <a:latin typeface="+mn-lt"/>
                <a:ea typeface="+mn-ea"/>
                <a:cs typeface="+mn-cs"/>
              </a:rPr>
              <a:t>cần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trong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số</a:t>
            </a:r>
            <a:r>
              <a:rPr lang="en-US" sz="1200" kern="1200">
                <a:solidFill>
                  <a:schemeClr val="tx1"/>
                </a:solidFill>
                <a:effectLst/>
                <a:latin typeface="+mn-lt"/>
                <a:ea typeface="+mn-ea"/>
                <a:cs typeface="+mn-cs"/>
              </a:rPr>
              <a:t> 4000 </a:t>
            </a:r>
            <a:r>
              <a:rPr lang="en-US" sz="1200" kern="1200" err="1">
                <a:solidFill>
                  <a:schemeClr val="tx1"/>
                </a:solidFill>
                <a:effectLst/>
                <a:latin typeface="+mn-lt"/>
                <a:ea typeface="+mn-ea"/>
                <a:cs typeface="+mn-cs"/>
              </a:rPr>
              <a:t>bệnh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nhân</a:t>
            </a:r>
            <a:r>
              <a:rPr lang="en-US" sz="1200" kern="1200">
                <a:solidFill>
                  <a:schemeClr val="tx1"/>
                </a:solidFill>
                <a:effectLst/>
                <a:latin typeface="+mn-lt"/>
                <a:ea typeface="+mn-ea"/>
                <a:cs typeface="+mn-cs"/>
              </a:rPr>
              <a:t>.</a:t>
            </a:r>
          </a:p>
          <a:p>
            <a:pPr marL="228600" lvl="0" indent="-228600">
              <a:buFont typeface="+mj-lt"/>
              <a:buAutoNum type="arabicPeriod" startAt="4"/>
            </a:pPr>
            <a:r>
              <a:rPr lang="en-US" sz="1200" kern="1200" err="1">
                <a:solidFill>
                  <a:schemeClr val="tx1"/>
                </a:solidFill>
                <a:effectLst/>
                <a:latin typeface="+mn-lt"/>
                <a:ea typeface="+mn-ea"/>
                <a:cs typeface="+mn-cs"/>
              </a:rPr>
              <a:t>Tiếp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theo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2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ghi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nhận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lưu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thúc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đẩy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phục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hồi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ruột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giảm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nôn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buồn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nôn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đáng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kể</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chướng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a:t>
            </a:r>
          </a:p>
          <a:p>
            <a:pPr marL="228600" lvl="0" indent="-228600">
              <a:buFont typeface="+mj-lt"/>
              <a:buAutoNum type="arabicPeriod" startAt="4"/>
            </a:pPr>
            <a:r>
              <a:rPr lang="en-US" sz="1200" kern="1200" err="1">
                <a:solidFill>
                  <a:schemeClr val="tx1"/>
                </a:solidFill>
                <a:effectLst/>
                <a:latin typeface="+mn-lt"/>
                <a:ea typeface="+mn-ea"/>
                <a:cs typeface="+mn-cs"/>
              </a:rPr>
              <a:t>Đây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phân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tích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gộp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Nelson </a:t>
            </a:r>
            <a:r>
              <a:rPr lang="en-US" sz="1200" kern="1200" err="1">
                <a:solidFill>
                  <a:schemeClr val="tx1"/>
                </a:solidFill>
                <a:effectLst/>
                <a:latin typeface="+mn-lt"/>
                <a:ea typeface="+mn-ea"/>
                <a:cs typeface="+mn-cs"/>
              </a:rPr>
              <a:t>năm</a:t>
            </a:r>
            <a:r>
              <a:rPr lang="en-US" sz="1200" kern="1200">
                <a:solidFill>
                  <a:schemeClr val="tx1"/>
                </a:solidFill>
                <a:effectLst/>
                <a:latin typeface="+mn-lt"/>
                <a:ea typeface="+mn-ea"/>
                <a:cs typeface="+mn-cs"/>
              </a:rPr>
              <a:t> 2010, </a:t>
            </a:r>
            <a:r>
              <a:rPr lang="en-US" sz="1200" kern="1200" err="1">
                <a:solidFill>
                  <a:schemeClr val="tx1"/>
                </a:solidFill>
                <a:effectLst/>
                <a:latin typeface="+mn-lt"/>
                <a:ea typeface="+mn-ea"/>
                <a:cs typeface="+mn-cs"/>
              </a:rPr>
              <a:t>gồm</a:t>
            </a:r>
            <a:r>
              <a:rPr lang="en-US" sz="1200" kern="1200">
                <a:solidFill>
                  <a:schemeClr val="tx1"/>
                </a:solidFill>
                <a:effectLst/>
                <a:latin typeface="+mn-lt"/>
                <a:ea typeface="+mn-ea"/>
                <a:cs typeface="+mn-cs"/>
              </a:rPr>
              <a:t> 28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trong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7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quan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bệnh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lý</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trực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tràng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luận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rằng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hồi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phục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tiêu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hóa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ở</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nhóm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sớm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hơn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nhóm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lưu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mũi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biệt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sau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mổ</a:t>
            </a:r>
            <a:r>
              <a:rPr lang="en-US" sz="1200" kern="1200">
                <a:solidFill>
                  <a:schemeClr val="tx1"/>
                </a:solidFill>
                <a:effectLst/>
                <a:latin typeface="+mn-lt"/>
                <a:ea typeface="+mn-ea"/>
                <a:cs typeface="+mn-cs"/>
              </a:rPr>
              <a:t>.</a:t>
            </a:r>
          </a:p>
          <a:p>
            <a:pPr marL="0" lvl="0" indent="0">
              <a:buFont typeface="+mj-lt"/>
              <a:buNone/>
            </a:pP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baseline="0" err="1">
                <a:solidFill>
                  <a:schemeClr val="tx1"/>
                </a:solidFill>
                <a:effectLst/>
                <a:latin typeface="+mn-lt"/>
                <a:ea typeface="+mn-ea"/>
                <a:cs typeface="+mn-cs"/>
              </a:rPr>
              <a:t>Việc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rút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sớm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thông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mũi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dạ</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dày</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sẽ</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mang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lại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nhiều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lợi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ích</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như</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giảm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khó</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chịu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giảm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kích</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thích</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hỗ</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trợ</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việc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nuôi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ăn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sớm</a:t>
            </a:r>
            <a:r>
              <a:rPr lang="en-US" sz="1200" kern="1200" baseline="0">
                <a:solidFill>
                  <a:schemeClr val="tx1"/>
                </a:solidFill>
                <a:effectLst/>
                <a:latin typeface="+mn-lt"/>
                <a:ea typeface="+mn-ea"/>
                <a:cs typeface="+mn-cs"/>
              </a:rPr>
              <a:t> qua </a:t>
            </a:r>
            <a:r>
              <a:rPr lang="en-US" sz="1200" kern="1200" baseline="0" err="1">
                <a:solidFill>
                  <a:schemeClr val="tx1"/>
                </a:solidFill>
                <a:effectLst/>
                <a:latin typeface="+mn-lt"/>
                <a:ea typeface="+mn-ea"/>
                <a:cs typeface="+mn-cs"/>
              </a:rPr>
              <a:t>đường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miệng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Giảm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các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biến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chứng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về</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hô</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hấp</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như</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viêm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phổi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hít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sặc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viêm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đây</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thanh</a:t>
            </a:r>
            <a:r>
              <a:rPr lang="en-US" sz="1200" kern="1200" baseline="0">
                <a:solidFill>
                  <a:schemeClr val="tx1"/>
                </a:solidFill>
                <a:effectLst/>
                <a:latin typeface="+mn-lt"/>
                <a:ea typeface="+mn-ea"/>
                <a:cs typeface="+mn-cs"/>
              </a:rPr>
              <a:t>,…</a:t>
            </a:r>
          </a:p>
          <a:p>
            <a:pPr marL="228600" lvl="0" indent="-228600">
              <a:buFont typeface="+mj-lt"/>
              <a:buAutoNum type="arabicPeriod"/>
            </a:pPr>
            <a:r>
              <a:rPr lang="en-US" sz="1200" kern="1200" baseline="0" err="1">
                <a:solidFill>
                  <a:schemeClr val="tx1"/>
                </a:solidFill>
                <a:effectLst/>
                <a:latin typeface="+mn-lt"/>
                <a:ea typeface="+mn-ea"/>
                <a:cs typeface="+mn-cs"/>
              </a:rPr>
              <a:t>Mà</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không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làm</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tăng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biến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chứng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về</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miệng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nối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tiêu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hóa</a:t>
            </a:r>
            <a:endParaRPr lang="en-US" sz="1200" kern="1200" baseline="0">
              <a:solidFill>
                <a:schemeClr val="tx1"/>
              </a:solidFill>
              <a:effectLst/>
              <a:latin typeface="+mn-lt"/>
              <a:ea typeface="+mn-ea"/>
              <a:cs typeface="+mn-cs"/>
            </a:endParaRPr>
          </a:p>
          <a:p>
            <a:pPr marL="228600" lvl="0" indent="-228600">
              <a:buFont typeface="+mj-lt"/>
              <a:buAutoNum type="arabicPeriod"/>
            </a:pPr>
            <a:r>
              <a:rPr lang="en-US" sz="1200" kern="1200" baseline="0" err="1">
                <a:solidFill>
                  <a:schemeClr val="tx1"/>
                </a:solidFill>
                <a:effectLst/>
                <a:latin typeface="+mn-lt"/>
                <a:ea typeface="+mn-ea"/>
                <a:cs typeface="+mn-cs"/>
              </a:rPr>
              <a:t>Cuối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cùng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là</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tỉ</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lệ</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đặt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lại</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rất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thấp</a:t>
            </a:r>
            <a:endParaRPr lang="en-US" sz="1200" kern="1200" baseline="0">
              <a:solidFill>
                <a:schemeClr val="tx1"/>
              </a:solidFill>
              <a:effectLst/>
              <a:latin typeface="+mn-lt"/>
              <a:ea typeface="+mn-ea"/>
              <a:cs typeface="+mn-cs"/>
            </a:endParaRPr>
          </a:p>
          <a:p>
            <a:pPr marL="0" lvl="0" indent="0">
              <a:buFont typeface="+mj-lt"/>
              <a:buNone/>
            </a:pPr>
            <a:endParaRPr lang="en-US" sz="1200" kern="1200" baseline="0">
              <a:solidFill>
                <a:schemeClr val="tx1"/>
              </a:solidFill>
              <a:effectLst/>
              <a:latin typeface="+mn-lt"/>
              <a:ea typeface="+mn-ea"/>
              <a:cs typeface="+mn-cs"/>
            </a:endParaRPr>
          </a:p>
          <a:p>
            <a:pPr marL="0" lvl="0" indent="0">
              <a:buFont typeface="+mj-lt"/>
              <a:buNone/>
            </a:pPr>
            <a:r>
              <a:rPr lang="en-US" sz="1200" kern="1200" baseline="0" err="1">
                <a:solidFill>
                  <a:schemeClr val="tx1"/>
                </a:solidFill>
                <a:effectLst/>
                <a:latin typeface="+mn-lt"/>
                <a:ea typeface="+mn-ea"/>
                <a:cs typeface="+mn-cs"/>
              </a:rPr>
              <a:t>Trong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nghiên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cứu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này</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tất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cả</a:t>
            </a:r>
            <a:r>
              <a:rPr lang="en-US" sz="1200" kern="1200" baseline="0">
                <a:solidFill>
                  <a:schemeClr val="tx1"/>
                </a:solidFill>
                <a:effectLst/>
                <a:latin typeface="+mn-lt"/>
                <a:ea typeface="+mn-ea"/>
                <a:cs typeface="+mn-cs"/>
              </a:rPr>
              <a:t> BN </a:t>
            </a:r>
            <a:r>
              <a:rPr lang="en-US" sz="1200" kern="1200" baseline="0" err="1">
                <a:solidFill>
                  <a:schemeClr val="tx1"/>
                </a:solidFill>
                <a:effectLst/>
                <a:latin typeface="+mn-lt"/>
                <a:ea typeface="+mn-ea"/>
                <a:cs typeface="+mn-cs"/>
              </a:rPr>
              <a:t>đều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được</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rút</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trong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ngày</a:t>
            </a:r>
            <a:r>
              <a:rPr lang="en-US" sz="1200" kern="1200" baseline="0">
                <a:solidFill>
                  <a:schemeClr val="tx1"/>
                </a:solidFill>
                <a:effectLst/>
                <a:latin typeface="+mn-lt"/>
                <a:ea typeface="+mn-ea"/>
                <a:cs typeface="+mn-cs"/>
              </a:rPr>
              <a:t> HP </a:t>
            </a:r>
            <a:r>
              <a:rPr lang="en-US" sz="1200" kern="1200" baseline="0" err="1">
                <a:solidFill>
                  <a:schemeClr val="tx1"/>
                </a:solidFill>
                <a:effectLst/>
                <a:latin typeface="+mn-lt"/>
                <a:ea typeface="+mn-ea"/>
                <a:cs typeface="+mn-cs"/>
              </a:rPr>
              <a:t>đầu</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tiên</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trung</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bình</a:t>
            </a:r>
            <a:r>
              <a:rPr lang="en-US" sz="1200" kern="1200" baseline="0">
                <a:solidFill>
                  <a:schemeClr val="tx1"/>
                </a:solidFill>
                <a:effectLst/>
                <a:latin typeface="+mn-lt"/>
                <a:ea typeface="+mn-ea"/>
                <a:cs typeface="+mn-cs"/>
              </a:rPr>
              <a:t> </a:t>
            </a:r>
            <a:r>
              <a:rPr lang="en-US" sz="1200" kern="1200" baseline="0" err="1">
                <a:solidFill>
                  <a:schemeClr val="tx1"/>
                </a:solidFill>
                <a:effectLst/>
                <a:latin typeface="+mn-lt"/>
                <a:ea typeface="+mn-ea"/>
                <a:cs typeface="+mn-cs"/>
              </a:rPr>
              <a:t>trước</a:t>
            </a:r>
            <a:r>
              <a:rPr lang="en-US" sz="1200" kern="1200" baseline="0">
                <a:solidFill>
                  <a:schemeClr val="tx1"/>
                </a:solidFill>
                <a:effectLst/>
                <a:latin typeface="+mn-lt"/>
                <a:ea typeface="+mn-ea"/>
                <a:cs typeface="+mn-cs"/>
              </a:rPr>
              <a:t> 16 </a:t>
            </a:r>
            <a:r>
              <a:rPr lang="en-US" sz="1200" kern="1200" baseline="0" err="1">
                <a:solidFill>
                  <a:schemeClr val="tx1"/>
                </a:solidFill>
                <a:effectLst/>
                <a:latin typeface="+mn-lt"/>
                <a:ea typeface="+mn-ea"/>
                <a:cs typeface="+mn-cs"/>
              </a:rPr>
              <a:t>giờ</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Một</a:t>
            </a:r>
            <a:r>
              <a:rPr lang="en-US" sz="1200" kern="1200">
                <a:solidFill>
                  <a:schemeClr val="tx1"/>
                </a:solidFill>
                <a:effectLst/>
                <a:latin typeface="+mn-lt"/>
                <a:ea typeface="+mn-ea"/>
                <a:cs typeface="+mn-cs"/>
              </a:rPr>
              <a:t> BN </a:t>
            </a:r>
            <a:r>
              <a:rPr lang="en-US" sz="1200" kern="1200" err="1">
                <a:solidFill>
                  <a:schemeClr val="tx1"/>
                </a:solidFill>
                <a:effectLst/>
                <a:latin typeface="+mn-lt"/>
                <a:ea typeface="+mn-ea"/>
                <a:cs typeface="+mn-cs"/>
              </a:rPr>
              <a:t>nhóm</a:t>
            </a:r>
            <a:r>
              <a:rPr lang="en-US" sz="1200" kern="1200">
                <a:solidFill>
                  <a:schemeClr val="tx1"/>
                </a:solidFill>
                <a:effectLst/>
                <a:latin typeface="+mn-lt"/>
                <a:ea typeface="+mn-ea"/>
                <a:cs typeface="+mn-cs"/>
              </a:rPr>
              <a:t> I </a:t>
            </a:r>
            <a:r>
              <a:rPr lang="en-US" sz="1200" kern="1200" err="1">
                <a:solidFill>
                  <a:schemeClr val="tx1"/>
                </a:solidFill>
                <a:effectLst/>
                <a:latin typeface="+mn-lt"/>
                <a:ea typeface="+mn-ea"/>
                <a:cs typeface="+mn-cs"/>
              </a:rPr>
              <a:t>bị</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viêm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phổi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một</a:t>
            </a:r>
            <a:r>
              <a:rPr lang="en-US" sz="1200" kern="1200">
                <a:solidFill>
                  <a:schemeClr val="tx1"/>
                </a:solidFill>
                <a:effectLst/>
                <a:latin typeface="+mn-lt"/>
                <a:ea typeface="+mn-ea"/>
                <a:cs typeface="+mn-cs"/>
              </a:rPr>
              <a:t> BN </a:t>
            </a:r>
            <a:r>
              <a:rPr lang="en-US" sz="1200" kern="1200" err="1">
                <a:solidFill>
                  <a:schemeClr val="tx1"/>
                </a:solidFill>
                <a:effectLst/>
                <a:latin typeface="+mn-lt"/>
                <a:ea typeface="+mn-ea"/>
                <a:cs typeface="+mn-cs"/>
              </a:rPr>
              <a:t>ở</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nhóm</a:t>
            </a:r>
            <a:r>
              <a:rPr lang="en-US" sz="1200" kern="1200">
                <a:solidFill>
                  <a:schemeClr val="tx1"/>
                </a:solidFill>
                <a:effectLst/>
                <a:latin typeface="+mn-lt"/>
                <a:ea typeface="+mn-ea"/>
                <a:cs typeface="+mn-cs"/>
              </a:rPr>
              <a:t> II </a:t>
            </a:r>
            <a:r>
              <a:rPr lang="en-US" sz="1200" kern="1200" err="1">
                <a:solidFill>
                  <a:schemeClr val="tx1"/>
                </a:solidFill>
                <a:effectLst/>
                <a:latin typeface="+mn-lt"/>
                <a:ea typeface="+mn-ea"/>
                <a:cs typeface="+mn-cs"/>
              </a:rPr>
              <a:t>đặt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NG.</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TH </a:t>
            </a:r>
            <a:r>
              <a:rPr lang="en-US" sz="1200" kern="1200" err="1">
                <a:solidFill>
                  <a:schemeClr val="tx1"/>
                </a:solidFill>
                <a:effectLst/>
                <a:latin typeface="+mn-lt"/>
                <a:ea typeface="+mn-ea"/>
                <a:cs typeface="+mn-cs"/>
              </a:rPr>
              <a:t>nào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sặc</a:t>
            </a:r>
            <a:endParaRPr lang="en-US" sz="1200" kern="1200" baseline="0">
              <a:solidFill>
                <a:schemeClr val="tx1"/>
              </a:solidFill>
              <a:effectLst/>
              <a:latin typeface="+mn-lt"/>
              <a:ea typeface="+mn-ea"/>
              <a:cs typeface="+mn-cs"/>
            </a:endParaRPr>
          </a:p>
          <a:p>
            <a:pPr marL="0" lvl="0" indent="0">
              <a:buFont typeface="+mj-lt"/>
              <a:buNone/>
            </a:pPr>
            <a:endParaRPr lang="vi-VN" sz="1200" kern="1200">
              <a:solidFill>
                <a:schemeClr val="tx1"/>
              </a:solidFill>
              <a:effectLst/>
              <a:latin typeface="+mn-lt"/>
              <a:ea typeface="+mn-ea"/>
              <a:cs typeface="+mn-cs"/>
            </a:endParaRPr>
          </a:p>
          <a:p>
            <a:pPr marL="0" lvl="0" indent="0">
              <a:buFont typeface="+mj-lt"/>
              <a:buNone/>
            </a:pPr>
            <a:r>
              <a:rPr lang="vi-VN" sz="1200" kern="1200">
                <a:solidFill>
                  <a:schemeClr val="tx1"/>
                </a:solidFill>
                <a:effectLst/>
                <a:latin typeface="+mn-lt"/>
                <a:ea typeface="+mn-ea"/>
                <a:cs typeface="+mn-cs"/>
              </a:rPr>
              <a:t>Không chỉ trong PT đại tràng mà hiện nay trong PT tiêu hoá trên, khuyến cáo cũng không nên đặt thường quy cũng như nếu đặt thì rút sớm sau mổ. Luận văn nội trú Bs Đạt - nhóm Bs Võ Duy Long</a:t>
            </a:r>
          </a:p>
          <a:p>
            <a:pPr marL="228600" lvl="0" indent="-228600">
              <a:buFont typeface="+mj-lt"/>
              <a:buAutoNum type="arabicPeriod"/>
            </a:pPr>
            <a:endParaRPr lang="vi-VN" sz="1200" kern="1200">
              <a:solidFill>
                <a:schemeClr val="tx1"/>
              </a:solidFill>
              <a:effectLst/>
              <a:latin typeface="+mn-lt"/>
              <a:ea typeface="+mn-ea"/>
              <a:cs typeface="+mn-cs"/>
            </a:endParaRPr>
          </a:p>
          <a:p>
            <a:pPr marL="228600" lvl="0" indent="-228600">
              <a:buFont typeface="+mj-lt"/>
              <a:buAutoNum type="arabicPeriod"/>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18</a:t>
            </a:fld>
            <a:endParaRPr lang="vi-VN"/>
          </a:p>
        </p:txBody>
      </p:sp>
    </p:spTree>
    <p:extLst>
      <p:ext uri="{BB962C8B-B14F-4D97-AF65-F5344CB8AC3E}">
        <p14:creationId xmlns:p14="http://schemas.microsoft.com/office/powerpoint/2010/main" val="1703835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r>
              <a:rPr lang="vi-VN" baseline="0"/>
              <a:t>Vận động sớm + Nuôi ăn sớm và giảm đau tốt sau mổ là 3 yếu tố then chốt, có vài trò chủ đạo trong chương trình ERAS</a:t>
            </a:r>
          </a:p>
          <a:p>
            <a:pPr marL="228600" indent="-228600">
              <a:buFont typeface="+mj-lt"/>
              <a:buAutoNum type="arabicPeriod"/>
            </a:pPr>
            <a:r>
              <a:rPr lang="vi-VN" baseline="0"/>
              <a:t>Tuy nhiên, các khuyến cáo về vận động sớm chưa được cụ thể. Vận động tính theo thời gian ra khỏi giường bệnh (out of bed) hay theo khoảng cách</a:t>
            </a:r>
          </a:p>
          <a:p>
            <a:pPr marL="228600" indent="-228600">
              <a:buFont typeface="+mj-lt"/>
              <a:buAutoNum type="arabicPeriod"/>
            </a:pPr>
            <a:r>
              <a:rPr lang="vi-VN" baseline="0"/>
              <a:t>Các yếu tố này có sự hỗ trợ qua lại nhau: muốn BN vận động sớm cần phải giảm đau thật tốt, giải thích nguy cơ của việc nằm lâu và cần chuyên gia VLTL cũng như sự hỗ trợ của thân nhân. Vận động sớm giúp BN dung nạp với nuôi ăn sớm tốt hơn</a:t>
            </a:r>
          </a:p>
          <a:p>
            <a:pPr marL="228600" indent="-228600">
              <a:buFont typeface="+mj-lt"/>
              <a:buAutoNum type="arabicPeriod"/>
            </a:pPr>
            <a:endParaRPr lang="vi-VN" baseline="0"/>
          </a:p>
          <a:p>
            <a:pPr marL="228600" indent="-228600">
              <a:buFont typeface="+mj-lt"/>
              <a:buAutoNum type="arabicPeriod"/>
            </a:pPr>
            <a:endParaRPr lang="vi-VN" baseline="0"/>
          </a:p>
        </p:txBody>
      </p:sp>
      <p:sp>
        <p:nvSpPr>
          <p:cNvPr id="4" name="Slide Number Placeholder 3"/>
          <p:cNvSpPr>
            <a:spLocks noGrp="1"/>
          </p:cNvSpPr>
          <p:nvPr>
            <p:ph type="sldNum" sz="quarter" idx="10"/>
          </p:nvPr>
        </p:nvSpPr>
        <p:spPr/>
        <p:txBody>
          <a:bodyPr/>
          <a:lstStyle/>
          <a:p>
            <a:fld id="{6DD49BBE-E791-49D8-8FE7-C5FF8C6ECBFD}" type="slidenum">
              <a:rPr lang="vi-VN" smtClean="0"/>
              <a:t>19</a:t>
            </a:fld>
            <a:endParaRPr lang="vi-VN"/>
          </a:p>
        </p:txBody>
      </p:sp>
    </p:spTree>
    <p:extLst>
      <p:ext uri="{BB962C8B-B14F-4D97-AF65-F5344CB8AC3E}">
        <p14:creationId xmlns:p14="http://schemas.microsoft.com/office/powerpoint/2010/main" val="18400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lvl="0" indent="-228600">
              <a:buFont typeface="+mj-lt"/>
              <a:buAutoNum type="arabicPeriod"/>
            </a:pPr>
            <a:r>
              <a:rPr lang="en-US" sz="1200" kern="1200" err="1">
                <a:solidFill>
                  <a:schemeClr val="tx1"/>
                </a:solidFill>
                <a:effectLst/>
                <a:latin typeface="+mn-lt"/>
                <a:ea typeface="+mn-ea"/>
                <a:cs typeface="+mn-cs"/>
              </a:rPr>
              <a:t>Như</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chúng</a:t>
            </a:r>
            <a:r>
              <a:rPr lang="en-US" sz="1200" kern="1200">
                <a:solidFill>
                  <a:schemeClr val="tx1"/>
                </a:solidFill>
                <a:effectLst/>
                <a:latin typeface="+mn-lt"/>
                <a:ea typeface="+mn-ea"/>
                <a:cs typeface="+mn-cs"/>
              </a:rPr>
              <a:t> ta </a:t>
            </a:r>
            <a:r>
              <a:rPr lang="en-US" sz="1200" kern="1200" err="1">
                <a:solidFill>
                  <a:schemeClr val="tx1"/>
                </a:solidFill>
                <a:effectLst/>
                <a:latin typeface="+mn-lt"/>
                <a:ea typeface="+mn-ea"/>
                <a:cs typeface="+mn-cs"/>
              </a:rPr>
              <a:t>đã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phẫu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thuật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một</a:t>
            </a:r>
            <a:r>
              <a:rPr lang="en-US" sz="1200" kern="1200">
                <a:solidFill>
                  <a:schemeClr val="tx1"/>
                </a:solidFill>
                <a:effectLst/>
                <a:latin typeface="+mn-lt"/>
                <a:ea typeface="+mn-ea"/>
                <a:cs typeface="+mn-cs"/>
              </a:rPr>
              <a:t> stress </a:t>
            </a:r>
            <a:r>
              <a:rPr lang="en-US" sz="1200" kern="1200" err="1">
                <a:solidFill>
                  <a:schemeClr val="tx1"/>
                </a:solidFill>
                <a:effectLst/>
                <a:latin typeface="+mn-lt"/>
                <a:ea typeface="+mn-ea"/>
                <a:cs typeface="+mn-cs"/>
              </a:rPr>
              <a:t>đối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với</a:t>
            </a:r>
            <a:r>
              <a:rPr lang="en-US" sz="1200" kern="1200">
                <a:solidFill>
                  <a:schemeClr val="tx1"/>
                </a:solidFill>
                <a:effectLst/>
                <a:latin typeface="+mn-lt"/>
                <a:ea typeface="+mn-ea"/>
                <a:cs typeface="+mn-cs"/>
              </a:rPr>
              <a:t> BN.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thể</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chất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sinh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lý</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tâm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lý</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xã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hội</a:t>
            </a:r>
            <a:r>
              <a:rPr lang="en-US" sz="1200" kern="1200">
                <a:solidFill>
                  <a:schemeClr val="tx1"/>
                </a:solidFill>
                <a:effectLst/>
                <a:latin typeface="+mn-lt"/>
                <a:ea typeface="+mn-ea"/>
                <a:cs typeface="+mn-cs"/>
              </a:rPr>
              <a:t>.</a:t>
            </a:r>
          </a:p>
          <a:p>
            <a:pPr marL="228600" lvl="0" indent="-228600">
              <a:buFont typeface="+mj-lt"/>
              <a:buAutoNum type="arabicPeriod"/>
            </a:pPr>
            <a:r>
              <a:rPr lang="en-US" sz="1200" kern="1200" err="1">
                <a:solidFill>
                  <a:schemeClr val="tx1"/>
                </a:solidFill>
                <a:effectLst/>
                <a:latin typeface="+mn-lt"/>
                <a:ea typeface="+mn-ea"/>
                <a:cs typeface="+mn-cs"/>
              </a:rPr>
              <a:t>Thông</a:t>
            </a:r>
            <a:r>
              <a:rPr lang="en-US" sz="1200" kern="1200">
                <a:solidFill>
                  <a:schemeClr val="tx1"/>
                </a:solidFill>
                <a:effectLst/>
                <a:latin typeface="+mn-lt"/>
                <a:ea typeface="+mn-ea"/>
                <a:cs typeface="+mn-cs"/>
              </a:rPr>
              <a:t> qua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đáp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thống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thần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kinh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nội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tiết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qua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đáp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viêm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miễn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dịch</a:t>
            </a:r>
            <a:r>
              <a:rPr lang="en-US" sz="1200" kern="1200">
                <a:solidFill>
                  <a:schemeClr val="tx1"/>
                </a:solidFill>
                <a:effectLst/>
                <a:latin typeface="+mn-lt"/>
                <a:ea typeface="+mn-ea"/>
                <a:cs typeface="+mn-cs"/>
              </a:rPr>
              <a:t>.</a:t>
            </a:r>
          </a:p>
          <a:p>
            <a:pPr marL="228600" lvl="0" indent="-228600">
              <a:buFont typeface="+mj-lt"/>
              <a:buAutoNum type="arabicPeriod"/>
            </a:pPr>
            <a:r>
              <a:rPr lang="en-US" sz="1200" kern="1200" err="1">
                <a:solidFill>
                  <a:schemeClr val="tx1"/>
                </a:solidFill>
                <a:effectLst/>
                <a:latin typeface="+mn-lt"/>
                <a:ea typeface="+mn-ea"/>
                <a:cs typeface="+mn-cs"/>
              </a:rPr>
              <a:t>Hậu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tình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trạng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dị</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hóa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kháng</a:t>
            </a:r>
            <a:r>
              <a:rPr lang="en-US" sz="1200" kern="1200">
                <a:solidFill>
                  <a:schemeClr val="tx1"/>
                </a:solidFill>
                <a:effectLst/>
                <a:latin typeface="+mn-lt"/>
                <a:ea typeface="+mn-ea"/>
                <a:cs typeface="+mn-cs"/>
              </a:rPr>
              <a:t> insulin,</a:t>
            </a:r>
            <a:r>
              <a:rPr lang="en-US" sz="1200" kern="1200" baseline="0">
                <a:solidFill>
                  <a:schemeClr val="tx1"/>
                </a:solidFill>
                <a:effectLst/>
                <a:latin typeface="+mn-lt"/>
                <a:ea typeface="+mn-ea"/>
                <a:cs typeface="+mn-cs"/>
              </a:rPr>
              <a:t> </a:t>
            </a:r>
            <a:r>
              <a:rPr lang="en-US" sz="1200" kern="1200" err="1">
                <a:solidFill>
                  <a:schemeClr val="tx1"/>
                </a:solidFill>
                <a:effectLst/>
                <a:latin typeface="+mn-lt"/>
                <a:ea typeface="+mn-ea"/>
                <a:cs typeface="+mn-cs"/>
              </a:rPr>
              <a:t>cuối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cùng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suy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quan</a:t>
            </a:r>
            <a:r>
              <a:rPr lang="en-US" sz="1200" kern="1200" baseline="0">
                <a:solidFill>
                  <a:schemeClr val="tx1"/>
                </a:solidFill>
                <a:effectLst/>
                <a:latin typeface="+mn-lt"/>
                <a:ea typeface="+mn-ea"/>
                <a:cs typeface="+mn-cs"/>
              </a:rPr>
              <a:t> </a:t>
            </a:r>
          </a:p>
          <a:p>
            <a:pPr marL="228600" lvl="0" indent="-228600">
              <a:buFont typeface="+mj-lt"/>
              <a:buAutoNum type="arabicPeriod"/>
            </a:pPr>
            <a:r>
              <a:rPr lang="en-US" sz="1200" kern="1200" err="1">
                <a:solidFill>
                  <a:schemeClr val="tx1"/>
                </a:solidFill>
                <a:effectLst/>
                <a:latin typeface="+mn-lt"/>
                <a:ea typeface="+mn-ea"/>
                <a:cs typeface="+mn-cs"/>
              </a:rPr>
              <a:t>Đề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kháng</a:t>
            </a:r>
            <a:r>
              <a:rPr lang="en-US" sz="1200" kern="1200">
                <a:solidFill>
                  <a:schemeClr val="tx1"/>
                </a:solidFill>
                <a:effectLst/>
                <a:latin typeface="+mn-lt"/>
                <a:ea typeface="+mn-ea"/>
                <a:cs typeface="+mn-cs"/>
              </a:rPr>
              <a:t> insulin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đường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huyết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quan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chẽ</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sau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mổ</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đặc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biệt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nhiễm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trùng</a:t>
            </a:r>
            <a:r>
              <a:rPr lang="en-US" sz="1200" kern="1200">
                <a:solidFill>
                  <a:schemeClr val="tx1"/>
                </a:solidFill>
                <a:effectLst/>
                <a:latin typeface="+mn-lt"/>
                <a:ea typeface="+mn-ea"/>
                <a:cs typeface="+mn-cs"/>
              </a:rPr>
              <a:t>. </a:t>
            </a:r>
          </a:p>
          <a:p>
            <a:pPr marL="228600" lvl="0" indent="-228600">
              <a:buFont typeface="+mj-lt"/>
              <a:buAutoNum type="arabicPeriod"/>
            </a:pPr>
            <a:r>
              <a:rPr lang="en-US" sz="1200" kern="1200" err="1">
                <a:solidFill>
                  <a:schemeClr val="tx1"/>
                </a:solidFill>
                <a:effectLst/>
                <a:latin typeface="+mn-lt"/>
                <a:ea typeface="+mn-ea"/>
                <a:cs typeface="+mn-cs"/>
              </a:rPr>
              <a:t>Tình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trạng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dị</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hóa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kháng</a:t>
            </a:r>
            <a:r>
              <a:rPr lang="en-US" sz="1200" kern="1200">
                <a:solidFill>
                  <a:schemeClr val="tx1"/>
                </a:solidFill>
                <a:effectLst/>
                <a:latin typeface="+mn-lt"/>
                <a:ea typeface="+mn-ea"/>
                <a:cs typeface="+mn-cs"/>
              </a:rPr>
              <a:t> insulin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thể</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kéo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lâu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sau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mổ</a:t>
            </a:r>
            <a:r>
              <a:rPr lang="en-US" sz="1200" kern="1200">
                <a:solidFill>
                  <a:schemeClr val="tx1"/>
                </a:solidFill>
                <a:effectLst/>
                <a:latin typeface="+mn-lt"/>
                <a:ea typeface="+mn-ea"/>
                <a:cs typeface="+mn-cs"/>
              </a:rPr>
              <a:t> 4 – 6 </a:t>
            </a:r>
            <a:r>
              <a:rPr lang="en-US" sz="1200" kern="1200" err="1">
                <a:solidFill>
                  <a:schemeClr val="tx1"/>
                </a:solidFill>
                <a:effectLst/>
                <a:latin typeface="+mn-lt"/>
                <a:ea typeface="+mn-ea"/>
                <a:cs typeface="+mn-cs"/>
              </a:rPr>
              <a:t>tuần</a:t>
            </a:r>
            <a:r>
              <a:rPr lang="en-US" sz="1200" kern="1200">
                <a:solidFill>
                  <a:schemeClr val="tx1"/>
                </a:solidFill>
                <a:effectLst/>
                <a:latin typeface="+mn-lt"/>
                <a:ea typeface="+mn-ea"/>
                <a:cs typeface="+mn-cs"/>
              </a:rPr>
              <a:t> ở </a:t>
            </a:r>
            <a:r>
              <a:rPr lang="en-US" sz="1200" kern="1200" err="1">
                <a:solidFill>
                  <a:schemeClr val="tx1"/>
                </a:solidFill>
                <a:effectLst/>
                <a:latin typeface="+mn-lt"/>
                <a:ea typeface="+mn-ea"/>
                <a:cs typeface="+mn-cs"/>
              </a:rPr>
              <a:t>phẫu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thuật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không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biến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chứng</a:t>
            </a:r>
            <a:r>
              <a:rPr lang="en-US" sz="1200" kern="1200">
                <a:solidFill>
                  <a:schemeClr val="tx1"/>
                </a:solidFill>
                <a:effectLst/>
                <a:latin typeface="+mn-lt"/>
                <a:ea typeface="+mn-ea"/>
                <a:cs typeface="+mn-cs"/>
              </a:rPr>
              <a:t>.</a:t>
            </a:r>
          </a:p>
          <a:p>
            <a:pPr marL="228600" lvl="0" indent="-228600">
              <a:buFont typeface="+mj-lt"/>
              <a:buAutoNum type="arabicPeriod"/>
            </a:pPr>
            <a:r>
              <a:rPr lang="en-US" sz="1200" kern="1200" err="1">
                <a:solidFill>
                  <a:schemeClr val="tx1"/>
                </a:solidFill>
                <a:effectLst/>
                <a:latin typeface="+mn-lt"/>
                <a:ea typeface="+mn-ea"/>
                <a:cs typeface="+mn-cs"/>
              </a:rPr>
              <a:t>Ngoài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ra</a:t>
            </a:r>
            <a:r>
              <a:rPr lang="en-US" sz="1200" kern="1200">
                <a:solidFill>
                  <a:schemeClr val="tx1"/>
                </a:solidFill>
                <a:effectLst/>
                <a:latin typeface="+mn-lt"/>
                <a:ea typeface="+mn-ea"/>
                <a:cs typeface="+mn-cs"/>
              </a:rPr>
              <a:t>, stress do </a:t>
            </a:r>
            <a:r>
              <a:rPr lang="en-US" sz="1200" kern="1200" err="1">
                <a:solidFill>
                  <a:schemeClr val="tx1"/>
                </a:solidFill>
                <a:effectLst/>
                <a:latin typeface="+mn-lt"/>
                <a:ea typeface="+mn-ea"/>
                <a:cs typeface="+mn-cs"/>
              </a:rPr>
              <a:t>phẫu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thuật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ảnh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hưởng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kết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quả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lâu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dài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ung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thư</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học</a:t>
            </a:r>
            <a:r>
              <a:rPr lang="en-US" sz="1200" kern="1200">
                <a:solidFill>
                  <a:schemeClr val="tx1"/>
                </a:solidFill>
                <a:effectLst/>
                <a:latin typeface="+mn-lt"/>
                <a:ea typeface="+mn-ea"/>
                <a:cs typeface="+mn-cs"/>
              </a:rPr>
              <a:t> ở </a:t>
            </a:r>
            <a:r>
              <a:rPr lang="en-US" sz="1200" kern="1200" err="1">
                <a:solidFill>
                  <a:schemeClr val="tx1"/>
                </a:solidFill>
                <a:effectLst/>
                <a:latin typeface="+mn-lt"/>
                <a:ea typeface="+mn-ea"/>
                <a:cs typeface="+mn-cs"/>
              </a:rPr>
              <a:t>bệnh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nhân</a:t>
            </a:r>
            <a:r>
              <a:rPr lang="en-US" sz="1200" kern="1200">
                <a:solidFill>
                  <a:schemeClr val="tx1"/>
                </a:solidFill>
                <a:effectLst/>
                <a:latin typeface="+mn-lt"/>
                <a:ea typeface="+mn-ea"/>
                <a:cs typeface="+mn-cs"/>
              </a:rPr>
              <a:t> UTĐT. </a:t>
            </a:r>
            <a:r>
              <a:rPr lang="en-US" sz="1200" kern="1200" err="1">
                <a:solidFill>
                  <a:schemeClr val="tx1"/>
                </a:solidFill>
                <a:effectLst/>
                <a:latin typeface="+mn-lt"/>
                <a:ea typeface="+mn-ea"/>
                <a:cs typeface="+mn-cs"/>
              </a:rPr>
              <a:t>Cơ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chế</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hiện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tượng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này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do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suy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giảm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miễn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dịch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gây</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tăng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phát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di </a:t>
            </a:r>
            <a:r>
              <a:rPr lang="en-US" sz="1200" kern="1200" err="1">
                <a:solidFill>
                  <a:schemeClr val="tx1"/>
                </a:solidFill>
                <a:effectLst/>
                <a:latin typeface="+mn-lt"/>
                <a:ea typeface="+mn-ea"/>
                <a:cs typeface="+mn-cs"/>
              </a:rPr>
              <a:t>căn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xa</a:t>
            </a:r>
            <a:r>
              <a:rPr lang="en-US" sz="1200" kern="1200">
                <a:solidFill>
                  <a:schemeClr val="tx1"/>
                </a:solidFill>
                <a:effectLst/>
                <a:latin typeface="+mn-lt"/>
                <a:ea typeface="+mn-ea"/>
                <a:cs typeface="+mn-cs"/>
              </a:rPr>
              <a:t>. </a:t>
            </a:r>
          </a:p>
          <a:p>
            <a:pPr marL="228600" indent="-228600">
              <a:buFont typeface="+mj-lt"/>
              <a:buAutoNum type="arabicPeriod"/>
            </a:pPr>
            <a:r>
              <a:rPr lang="en-US" sz="1200" kern="1200" err="1">
                <a:solidFill>
                  <a:schemeClr val="tx1"/>
                </a:solidFill>
                <a:effectLst/>
                <a:latin typeface="+mn-lt"/>
                <a:ea typeface="+mn-ea"/>
                <a:cs typeface="+mn-cs"/>
              </a:rPr>
              <a:t>Mục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tiêu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điều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trị</a:t>
            </a:r>
            <a:r>
              <a:rPr lang="en-US" sz="1200" kern="1200">
                <a:solidFill>
                  <a:schemeClr val="tx1"/>
                </a:solidFill>
                <a:effectLst/>
                <a:latin typeface="+mn-lt"/>
                <a:ea typeface="+mn-ea"/>
                <a:cs typeface="+mn-cs"/>
              </a:rPr>
              <a:t> UTĐT </a:t>
            </a:r>
            <a:r>
              <a:rPr lang="en-US" sz="1200" kern="1200" err="1">
                <a:solidFill>
                  <a:schemeClr val="tx1"/>
                </a:solidFill>
                <a:effectLst/>
                <a:latin typeface="+mn-lt"/>
                <a:ea typeface="+mn-ea"/>
                <a:cs typeface="+mn-cs"/>
              </a:rPr>
              <a:t>bên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cạnh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đảm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bảo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mặt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ung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thư</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học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như</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sống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còn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tỉ</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lệ</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tái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phát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thì</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xu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hướng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hiện</a:t>
            </a:r>
            <a:r>
              <a:rPr lang="en-US" sz="1200" kern="1200">
                <a:solidFill>
                  <a:schemeClr val="tx1"/>
                </a:solidFill>
                <a:effectLst/>
                <a:latin typeface="+mn-lt"/>
                <a:ea typeface="+mn-ea"/>
                <a:cs typeface="+mn-cs"/>
              </a:rPr>
              <a:t> nay </a:t>
            </a:r>
            <a:r>
              <a:rPr lang="en-US" sz="1200" kern="1200" err="1">
                <a:solidFill>
                  <a:schemeClr val="tx1"/>
                </a:solidFill>
                <a:effectLst/>
                <a:latin typeface="+mn-lt"/>
                <a:ea typeface="+mn-ea"/>
                <a:cs typeface="+mn-cs"/>
              </a:rPr>
              <a:t>nhấn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mạnh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đến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HỒI PHỤC CHỨC NĂNG </a:t>
            </a:r>
            <a:r>
              <a:rPr lang="en-US" sz="1200" kern="1200" err="1">
                <a:solidFill>
                  <a:schemeClr val="tx1"/>
                </a:solidFill>
                <a:effectLst/>
                <a:latin typeface="+mn-lt"/>
                <a:ea typeface="+mn-ea"/>
                <a:cs typeface="+mn-cs"/>
              </a:rPr>
              <a:t>cho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bệnh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nhân</a:t>
            </a:r>
            <a:r>
              <a:rPr lang="en-US" sz="1200" kern="1200" baseline="0">
                <a:solidFill>
                  <a:schemeClr val="tx1"/>
                </a:solidFill>
                <a:effectLst/>
                <a:latin typeface="+mn-lt"/>
                <a:ea typeface="+mn-ea"/>
                <a:cs typeface="+mn-cs"/>
              </a:rPr>
              <a:t> </a:t>
            </a:r>
            <a:r>
              <a:rPr lang="en-US" sz="1200" kern="1200" baseline="0">
                <a:solidFill>
                  <a:schemeClr val="tx1"/>
                </a:solidFill>
                <a:effectLst/>
                <a:latin typeface="+mn-lt"/>
                <a:ea typeface="+mn-ea"/>
                <a:cs typeface="+mn-cs"/>
                <a:sym typeface="Wingdings"/>
              </a:rPr>
              <a:t> </a:t>
            </a:r>
            <a:r>
              <a:rPr lang="vi-VN" sz="1200" kern="1200" baseline="0">
                <a:solidFill>
                  <a:schemeClr val="tx1"/>
                </a:solidFill>
                <a:effectLst/>
                <a:latin typeface="+mn-lt"/>
                <a:ea typeface="+mn-ea"/>
                <a:cs typeface="+mn-cs"/>
                <a:sym typeface="Wingdings"/>
              </a:rPr>
              <a:t>Với nguyên tắc g</a:t>
            </a:r>
            <a:r>
              <a:rPr lang="en-US" err="1"/>
              <a:t>iảm</a:t>
            </a:r>
            <a:r>
              <a:rPr lang="en-US"/>
              <a:t> </a:t>
            </a:r>
            <a:r>
              <a:rPr lang="en-US" err="1"/>
              <a:t>thiểu</a:t>
            </a:r>
            <a:r>
              <a:rPr lang="en-US"/>
              <a:t> </a:t>
            </a:r>
            <a:r>
              <a:rPr lang="en-US" err="1"/>
              <a:t>các</a:t>
            </a:r>
            <a:r>
              <a:rPr lang="en-US"/>
              <a:t> </a:t>
            </a:r>
            <a:r>
              <a:rPr lang="en-US" err="1"/>
              <a:t>đáp</a:t>
            </a:r>
            <a:r>
              <a:rPr lang="en-US"/>
              <a:t> </a:t>
            </a:r>
            <a:r>
              <a:rPr lang="en-US" err="1"/>
              <a:t>ứng</a:t>
            </a:r>
            <a:r>
              <a:rPr lang="en-US"/>
              <a:t> </a:t>
            </a:r>
            <a:r>
              <a:rPr lang="en-US" err="1"/>
              <a:t>về</a:t>
            </a:r>
            <a:r>
              <a:rPr lang="en-US"/>
              <a:t> </a:t>
            </a:r>
            <a:r>
              <a:rPr lang="en-US" err="1"/>
              <a:t>sinh</a:t>
            </a:r>
            <a:r>
              <a:rPr lang="en-US"/>
              <a:t> </a:t>
            </a:r>
            <a:r>
              <a:rPr lang="en-US" err="1"/>
              <a:t>lý</a:t>
            </a:r>
            <a:r>
              <a:rPr lang="en-US"/>
              <a:t> </a:t>
            </a:r>
            <a:r>
              <a:rPr lang="en-US" err="1"/>
              <a:t>và</a:t>
            </a:r>
            <a:r>
              <a:rPr lang="en-US"/>
              <a:t> </a:t>
            </a:r>
            <a:r>
              <a:rPr lang="en-US" err="1"/>
              <a:t>chuyển</a:t>
            </a:r>
            <a:r>
              <a:rPr lang="en-US"/>
              <a:t> </a:t>
            </a:r>
            <a:r>
              <a:rPr lang="en-US" err="1"/>
              <a:t>hóa</a:t>
            </a:r>
            <a:r>
              <a:rPr lang="en-US"/>
              <a:t> </a:t>
            </a:r>
            <a:r>
              <a:rPr lang="en-US" err="1"/>
              <a:t>của</a:t>
            </a:r>
            <a:r>
              <a:rPr lang="en-US"/>
              <a:t> </a:t>
            </a:r>
            <a:r>
              <a:rPr lang="en-US" err="1"/>
              <a:t>cơ</a:t>
            </a:r>
            <a:r>
              <a:rPr lang="en-US"/>
              <a:t> </a:t>
            </a:r>
            <a:r>
              <a:rPr lang="en-US" err="1"/>
              <a:t>thể</a:t>
            </a:r>
            <a:r>
              <a:rPr lang="en-US"/>
              <a:t> </a:t>
            </a:r>
            <a:r>
              <a:rPr lang="en-US" err="1"/>
              <a:t>đối</a:t>
            </a:r>
            <a:r>
              <a:rPr lang="en-US"/>
              <a:t> </a:t>
            </a:r>
            <a:r>
              <a:rPr lang="en-US" err="1"/>
              <a:t>với</a:t>
            </a:r>
            <a:r>
              <a:rPr lang="en-US"/>
              <a:t> </a:t>
            </a:r>
            <a:r>
              <a:rPr lang="en-US" err="1"/>
              <a:t>các</a:t>
            </a:r>
            <a:r>
              <a:rPr lang="en-US"/>
              <a:t> sang </a:t>
            </a:r>
            <a:r>
              <a:rPr lang="en-US" err="1"/>
              <a:t>chấn</a:t>
            </a:r>
            <a:r>
              <a:rPr lang="en-US"/>
              <a:t> do </a:t>
            </a:r>
            <a:r>
              <a:rPr lang="en-US" err="1"/>
              <a:t>quá</a:t>
            </a:r>
            <a:r>
              <a:rPr lang="en-US"/>
              <a:t> </a:t>
            </a:r>
            <a:r>
              <a:rPr lang="en-US" err="1"/>
              <a:t>trình</a:t>
            </a:r>
            <a:r>
              <a:rPr lang="en-US"/>
              <a:t> </a:t>
            </a:r>
            <a:r>
              <a:rPr lang="en-US" err="1"/>
              <a:t>phẫu</a:t>
            </a:r>
            <a:r>
              <a:rPr lang="en-US"/>
              <a:t> </a:t>
            </a:r>
            <a:r>
              <a:rPr lang="en-US" err="1"/>
              <a:t>thuật</a:t>
            </a:r>
            <a:r>
              <a:rPr lang="en-US"/>
              <a:t> </a:t>
            </a:r>
            <a:r>
              <a:rPr lang="en-US" err="1"/>
              <a:t>gây</a:t>
            </a:r>
            <a:r>
              <a:rPr lang="en-US"/>
              <a:t> </a:t>
            </a:r>
            <a:r>
              <a:rPr lang="en-US" err="1"/>
              <a:t>ra.</a:t>
            </a:r>
            <a:endParaRPr lang="vi-VN"/>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2</a:t>
            </a:fld>
            <a:endParaRPr lang="vi-VN"/>
          </a:p>
        </p:txBody>
      </p:sp>
    </p:spTree>
    <p:extLst>
      <p:ext uri="{BB962C8B-B14F-4D97-AF65-F5344CB8AC3E}">
        <p14:creationId xmlns:p14="http://schemas.microsoft.com/office/powerpoint/2010/main" val="1918258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Về vấn đề giảm đau sau mổ</a:t>
            </a:r>
          </a:p>
          <a:p>
            <a:r>
              <a:rPr lang="vi-VN"/>
              <a:t>Nếu BN có giảm đau ngoài màng cứng, chúng tôi sẽ duy trì đến 48 – 72 giờ sau mổ</a:t>
            </a:r>
          </a:p>
          <a:p>
            <a:r>
              <a:rPr lang="vi-VN"/>
              <a:t>Sau đó bệnh nhân sẽ được sử dụng kết hợp nhiều nhóm thuốc giảm đau nhằm tăng hiệu quả giảm đau cũng như giảm tác dụng phụ thường gặp</a:t>
            </a:r>
            <a:endParaRPr lang="en-US"/>
          </a:p>
        </p:txBody>
      </p:sp>
      <p:sp>
        <p:nvSpPr>
          <p:cNvPr id="4" name="Slide Number Placeholder 3"/>
          <p:cNvSpPr>
            <a:spLocks noGrp="1"/>
          </p:cNvSpPr>
          <p:nvPr>
            <p:ph type="sldNum" sz="quarter" idx="10"/>
          </p:nvPr>
        </p:nvSpPr>
        <p:spPr/>
        <p:txBody>
          <a:bodyPr/>
          <a:lstStyle/>
          <a:p>
            <a:fld id="{57171A3E-8E1F-4C9D-A0EA-1F369D9179F4}" type="slidenum">
              <a:rPr lang="en-US" smtClean="0"/>
              <a:t>20</a:t>
            </a:fld>
            <a:endParaRPr lang="en-US"/>
          </a:p>
        </p:txBody>
      </p:sp>
    </p:spTree>
    <p:extLst>
      <p:ext uri="{BB962C8B-B14F-4D97-AF65-F5344CB8AC3E}">
        <p14:creationId xmlns:p14="http://schemas.microsoft.com/office/powerpoint/2010/main" val="1896236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Surgical factors</a:t>
            </a:r>
          </a:p>
          <a:p>
            <a:r>
              <a:rPr lang="en-US"/>
              <a:t>  Reduce primary surgical injury.</a:t>
            </a:r>
          </a:p>
          <a:p>
            <a:r>
              <a:rPr lang="en-US"/>
              <a:t>  Reduce blood loss.</a:t>
            </a:r>
          </a:p>
          <a:p>
            <a:r>
              <a:rPr lang="en-US"/>
              <a:t>Anesthetic factors</a:t>
            </a:r>
          </a:p>
          <a:p>
            <a:r>
              <a:rPr lang="en-US"/>
              <a:t>  Individualized control of patient’s physiology during surgery to optimize outcomes.</a:t>
            </a:r>
          </a:p>
          <a:p>
            <a:r>
              <a:rPr lang="en-US"/>
              <a:t>  Optimal analgesia using regional and local anesthetics, multimodal analgesia, and avoidance</a:t>
            </a:r>
          </a:p>
          <a:p>
            <a:r>
              <a:rPr lang="en-US"/>
              <a:t>of drains to reduce neural activation of stress response. Aim is to reduce total opioid use to</a:t>
            </a:r>
          </a:p>
          <a:p>
            <a:r>
              <a:rPr lang="en-US"/>
              <a:t>avoid risk of gut ileus.</a:t>
            </a:r>
          </a:p>
          <a:p>
            <a:r>
              <a:rPr lang="en-US"/>
              <a:t>  Individualized fluid therapy to maintain cellular perfusion, reduce extracellular fluid flux,</a:t>
            </a:r>
          </a:p>
          <a:p>
            <a:r>
              <a:rPr lang="en-US"/>
              <a:t>and avoid salt and water overload, which can lead to gut ileus.</a:t>
            </a:r>
          </a:p>
          <a:p>
            <a:r>
              <a:rPr lang="en-US"/>
              <a:t>Postoperative goals</a:t>
            </a:r>
          </a:p>
          <a:p>
            <a:r>
              <a:rPr lang="en-US"/>
              <a:t>  Early gut function and enteral feeding to get benefit of hormonal effects of duodenal</a:t>
            </a:r>
          </a:p>
          <a:p>
            <a:r>
              <a:rPr lang="en-US"/>
              <a:t>feeding, maintain gut perfusion, reduced surgical insult, avoid nasogastric tubes, regular</a:t>
            </a:r>
          </a:p>
          <a:p>
            <a:r>
              <a:rPr lang="en-US"/>
              <a:t>small quantities of nutrition.</a:t>
            </a:r>
          </a:p>
          <a:p>
            <a:r>
              <a:rPr lang="en-US"/>
              <a:t>  Early mobilization to reduce complications, such as chest infection and deep vein thrombosis;</a:t>
            </a:r>
          </a:p>
          <a:p>
            <a:r>
              <a:rPr lang="en-US"/>
              <a:t>stimulate muscle function to maintain strength and reduce insulin resistance.</a:t>
            </a:r>
          </a:p>
          <a:p>
            <a:endParaRPr lang="en-US">
              <a:cs typeface="Calibri"/>
            </a:endParaRPr>
          </a:p>
        </p:txBody>
      </p:sp>
      <p:sp>
        <p:nvSpPr>
          <p:cNvPr id="4" name="Slide Number Placeholder 3"/>
          <p:cNvSpPr>
            <a:spLocks noGrp="1"/>
          </p:cNvSpPr>
          <p:nvPr>
            <p:ph type="sldNum" sz="quarter" idx="5"/>
          </p:nvPr>
        </p:nvSpPr>
        <p:spPr/>
        <p:txBody>
          <a:bodyPr/>
          <a:lstStyle/>
          <a:p>
            <a:fld id="{57171A3E-8E1F-4C9D-A0EA-1F369D9179F4}" type="slidenum">
              <a:rPr lang="en-US" smtClean="0"/>
              <a:t>21</a:t>
            </a:fld>
            <a:endParaRPr lang="en-US"/>
          </a:p>
        </p:txBody>
      </p:sp>
    </p:spTree>
    <p:extLst>
      <p:ext uri="{BB962C8B-B14F-4D97-AF65-F5344CB8AC3E}">
        <p14:creationId xmlns:p14="http://schemas.microsoft.com/office/powerpoint/2010/main" val="1937688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nuôi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ăn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sớm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xin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nói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3 </a:t>
            </a:r>
            <a:r>
              <a:rPr lang="en-US" sz="1200" kern="1200" err="1">
                <a:solidFill>
                  <a:schemeClr val="tx1"/>
                </a:solidFill>
                <a:effectLst/>
                <a:latin typeface="+mn-lt"/>
                <a:ea typeface="+mn-ea"/>
                <a:cs typeface="+mn-cs"/>
              </a:rPr>
              <a:t>vấn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đề</a:t>
            </a: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a:solidFill>
                  <a:schemeClr val="tx1"/>
                </a:solidFill>
                <a:effectLst/>
                <a:latin typeface="+mn-lt"/>
                <a:ea typeface="+mn-ea"/>
                <a:cs typeface="+mn-cs"/>
              </a:rPr>
              <a:t>An </a:t>
            </a:r>
            <a:r>
              <a:rPr lang="en-US" sz="1200" kern="1200" err="1">
                <a:solidFill>
                  <a:schemeClr val="tx1"/>
                </a:solidFill>
                <a:effectLst/>
                <a:latin typeface="+mn-lt"/>
                <a:ea typeface="+mn-ea"/>
                <a:cs typeface="+mn-cs"/>
              </a:rPr>
              <a:t>toàn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dung </a:t>
            </a:r>
            <a:r>
              <a:rPr lang="en-US" sz="1200" kern="1200" err="1">
                <a:solidFill>
                  <a:schemeClr val="tx1"/>
                </a:solidFill>
                <a:effectLst/>
                <a:latin typeface="+mn-lt"/>
                <a:ea typeface="+mn-ea"/>
                <a:cs typeface="+mn-cs"/>
              </a:rPr>
              <a:t>nạp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với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nuôi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ăn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sớm</a:t>
            </a: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err="1">
                <a:solidFill>
                  <a:schemeClr val="tx1"/>
                </a:solidFill>
                <a:effectLst/>
                <a:latin typeface="+mn-lt"/>
                <a:ea typeface="+mn-ea"/>
                <a:cs typeface="+mn-cs"/>
              </a:rPr>
              <a:t>Thời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điểm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lý</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tưởng</a:t>
            </a: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err="1">
                <a:solidFill>
                  <a:schemeClr val="tx1"/>
                </a:solidFill>
                <a:effectLst/>
                <a:latin typeface="+mn-lt"/>
                <a:ea typeface="+mn-ea"/>
                <a:cs typeface="+mn-cs"/>
              </a:rPr>
              <a:t>Cách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thức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nuôi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ăn</a:t>
            </a:r>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200" kern="1200">
                <a:solidFill>
                  <a:schemeClr val="tx1"/>
                </a:solidFill>
                <a:effectLst/>
                <a:latin typeface="+mn-lt"/>
                <a:ea typeface="+mn-ea"/>
                <a:cs typeface="+mn-cs"/>
              </a:rPr>
              <a:t> </a:t>
            </a:r>
            <a:r>
              <a:rPr lang="vi-VN" sz="1200" kern="1200">
                <a:solidFill>
                  <a:schemeClr val="tx1"/>
                </a:solidFill>
                <a:effectLst/>
                <a:latin typeface="+mn-lt"/>
                <a:ea typeface="+mn-ea"/>
                <a:cs typeface="+mn-cs"/>
              </a:rPr>
              <a:t>Trở lại với nghiên cứu về nuôi ăn sớm</a:t>
            </a:r>
            <a:endParaRPr lang="en-US" sz="1200" kern="1200">
              <a:solidFill>
                <a:schemeClr val="tx1"/>
              </a:solidFill>
              <a:effectLst/>
              <a:latin typeface="+mn-lt"/>
              <a:ea typeface="+mn-ea"/>
              <a:cs typeface="+mn-cs"/>
            </a:endParaRPr>
          </a:p>
          <a:p>
            <a:pPr marL="228600" lvl="0" indent="-228600">
              <a:buFont typeface="+mj-lt"/>
              <a:buAutoNum type="arabicPeriod"/>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22</a:t>
            </a:fld>
            <a:endParaRPr lang="vi-VN"/>
          </a:p>
        </p:txBody>
      </p:sp>
    </p:spTree>
    <p:extLst>
      <p:ext uri="{BB962C8B-B14F-4D97-AF65-F5344CB8AC3E}">
        <p14:creationId xmlns:p14="http://schemas.microsoft.com/office/powerpoint/2010/main" val="1559436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171A3E-8E1F-4C9D-A0EA-1F369D9179F4}" type="slidenum">
              <a:rPr lang="en-US" smtClean="0"/>
              <a:t>23</a:t>
            </a:fld>
            <a:endParaRPr lang="en-US"/>
          </a:p>
        </p:txBody>
      </p:sp>
    </p:spTree>
    <p:extLst>
      <p:ext uri="{BB962C8B-B14F-4D97-AF65-F5344CB8AC3E}">
        <p14:creationId xmlns:p14="http://schemas.microsoft.com/office/powerpoint/2010/main" val="796918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Thay đổi thói quen thực hành là một việc rất khó và đây là rào cản lớn nhất trong quá trình thực hiện ERAS</a:t>
            </a:r>
          </a:p>
          <a:p>
            <a:r>
              <a:rPr lang="vi-VN"/>
              <a:t>Sau đây là một bảng thống kê về việc thực hiện các yếu tố trong ERAS tại một BV ở Ba Lan năm 2017, chúng ta thấy việc triển khai ERAS khá chậm mặc dù khái niệm về ERAS đã có hơn 20</a:t>
            </a:r>
            <a:r>
              <a:rPr lang="vi-VN" baseline="0"/>
              <a:t> năm</a:t>
            </a:r>
          </a:p>
          <a:p>
            <a:r>
              <a:rPr lang="vi-VN"/>
              <a:t>Cần sự đồng thuận của các chuyên khoa và nhiều chuyên gia trong cùng ngành, cần được áp dụng dần, thực hiênj nhiều nghiên cứu nhằm đánh giá hiệu quả của từng yếu tố và toàn bộ chương trình ERAS</a:t>
            </a: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24</a:t>
            </a:fld>
            <a:endParaRPr lang="vi-VN"/>
          </a:p>
        </p:txBody>
      </p:sp>
    </p:spTree>
    <p:extLst>
      <p:ext uri="{BB962C8B-B14F-4D97-AF65-F5344CB8AC3E}">
        <p14:creationId xmlns:p14="http://schemas.microsoft.com/office/powerpoint/2010/main" val="7820915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25</a:t>
            </a:fld>
            <a:endParaRPr lang="vi-VN"/>
          </a:p>
        </p:txBody>
      </p:sp>
    </p:spTree>
    <p:extLst>
      <p:ext uri="{BB962C8B-B14F-4D97-AF65-F5344CB8AC3E}">
        <p14:creationId xmlns:p14="http://schemas.microsoft.com/office/powerpoint/2010/main" val="22325849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26</a:t>
            </a:fld>
            <a:endParaRPr lang="vi-VN"/>
          </a:p>
        </p:txBody>
      </p:sp>
    </p:spTree>
    <p:extLst>
      <p:ext uri="{BB962C8B-B14F-4D97-AF65-F5344CB8AC3E}">
        <p14:creationId xmlns:p14="http://schemas.microsoft.com/office/powerpoint/2010/main" val="2863821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27</a:t>
            </a:fld>
            <a:endParaRPr lang="vi-VN"/>
          </a:p>
        </p:txBody>
      </p:sp>
    </p:spTree>
    <p:extLst>
      <p:ext uri="{BB962C8B-B14F-4D97-AF65-F5344CB8AC3E}">
        <p14:creationId xmlns:p14="http://schemas.microsoft.com/office/powerpoint/2010/main" val="15755295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28</a:t>
            </a:fld>
            <a:endParaRPr lang="vi-VN"/>
          </a:p>
        </p:txBody>
      </p:sp>
    </p:spTree>
    <p:extLst>
      <p:ext uri="{BB962C8B-B14F-4D97-AF65-F5344CB8AC3E}">
        <p14:creationId xmlns:p14="http://schemas.microsoft.com/office/powerpoint/2010/main" val="214273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b="0"/>
          </a:p>
        </p:txBody>
      </p:sp>
      <p:sp>
        <p:nvSpPr>
          <p:cNvPr id="4" name="Slide Number Placeholder 3"/>
          <p:cNvSpPr>
            <a:spLocks noGrp="1"/>
          </p:cNvSpPr>
          <p:nvPr>
            <p:ph type="sldNum" sz="quarter" idx="10"/>
          </p:nvPr>
        </p:nvSpPr>
        <p:spPr/>
        <p:txBody>
          <a:bodyPr/>
          <a:lstStyle/>
          <a:p>
            <a:fld id="{6DD49BBE-E791-49D8-8FE7-C5FF8C6ECBFD}" type="slidenum">
              <a:rPr lang="vi-VN" smtClean="0"/>
              <a:t>29</a:t>
            </a:fld>
            <a:endParaRPr lang="vi-VN"/>
          </a:p>
        </p:txBody>
      </p:sp>
    </p:spTree>
    <p:extLst>
      <p:ext uri="{BB962C8B-B14F-4D97-AF65-F5344CB8AC3E}">
        <p14:creationId xmlns:p14="http://schemas.microsoft.com/office/powerpoint/2010/main" val="1490165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10.1016/j.anclin.2014.11.006</a:t>
            </a:r>
          </a:p>
          <a:p>
            <a:endParaRPr lang="en-US">
              <a:cs typeface="Calibri"/>
            </a:endParaRPr>
          </a:p>
        </p:txBody>
      </p:sp>
      <p:sp>
        <p:nvSpPr>
          <p:cNvPr id="4" name="Slide Number Placeholder 3"/>
          <p:cNvSpPr>
            <a:spLocks noGrp="1"/>
          </p:cNvSpPr>
          <p:nvPr>
            <p:ph type="sldNum" sz="quarter" idx="5"/>
          </p:nvPr>
        </p:nvSpPr>
        <p:spPr/>
        <p:txBody>
          <a:bodyPr/>
          <a:lstStyle/>
          <a:p>
            <a:fld id="{57171A3E-8E1F-4C9D-A0EA-1F369D9179F4}" type="slidenum">
              <a:rPr lang="en-US" smtClean="0"/>
              <a:t>3</a:t>
            </a:fld>
            <a:endParaRPr lang="en-US"/>
          </a:p>
        </p:txBody>
      </p:sp>
    </p:spTree>
    <p:extLst>
      <p:ext uri="{BB962C8B-B14F-4D97-AF65-F5344CB8AC3E}">
        <p14:creationId xmlns:p14="http://schemas.microsoft.com/office/powerpoint/2010/main" val="3355170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30</a:t>
            </a:fld>
            <a:endParaRPr lang="vi-VN"/>
          </a:p>
        </p:txBody>
      </p:sp>
    </p:spTree>
    <p:extLst>
      <p:ext uri="{BB962C8B-B14F-4D97-AF65-F5344CB8AC3E}">
        <p14:creationId xmlns:p14="http://schemas.microsoft.com/office/powerpoint/2010/main" val="3314149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31</a:t>
            </a:fld>
            <a:endParaRPr lang="vi-VN"/>
          </a:p>
        </p:txBody>
      </p:sp>
    </p:spTree>
    <p:extLst>
      <p:ext uri="{BB962C8B-B14F-4D97-AF65-F5344CB8AC3E}">
        <p14:creationId xmlns:p14="http://schemas.microsoft.com/office/powerpoint/2010/main" val="3932635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32</a:t>
            </a:fld>
            <a:endParaRPr lang="vi-VN"/>
          </a:p>
        </p:txBody>
      </p:sp>
    </p:spTree>
    <p:extLst>
      <p:ext uri="{BB962C8B-B14F-4D97-AF65-F5344CB8AC3E}">
        <p14:creationId xmlns:p14="http://schemas.microsoft.com/office/powerpoint/2010/main" val="1353820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33</a:t>
            </a:fld>
            <a:endParaRPr lang="vi-VN"/>
          </a:p>
        </p:txBody>
      </p:sp>
    </p:spTree>
    <p:extLst>
      <p:ext uri="{BB962C8B-B14F-4D97-AF65-F5344CB8AC3E}">
        <p14:creationId xmlns:p14="http://schemas.microsoft.com/office/powerpoint/2010/main" val="34585665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34</a:t>
            </a:fld>
            <a:endParaRPr lang="vi-VN"/>
          </a:p>
        </p:txBody>
      </p:sp>
    </p:spTree>
    <p:extLst>
      <p:ext uri="{BB962C8B-B14F-4D97-AF65-F5344CB8AC3E}">
        <p14:creationId xmlns:p14="http://schemas.microsoft.com/office/powerpoint/2010/main" val="13060949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35</a:t>
            </a:fld>
            <a:endParaRPr lang="vi-VN"/>
          </a:p>
        </p:txBody>
      </p:sp>
    </p:spTree>
    <p:extLst>
      <p:ext uri="{BB962C8B-B14F-4D97-AF65-F5344CB8AC3E}">
        <p14:creationId xmlns:p14="http://schemas.microsoft.com/office/powerpoint/2010/main" val="3963885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37</a:t>
            </a:fld>
            <a:endParaRPr lang="vi-VN"/>
          </a:p>
        </p:txBody>
      </p:sp>
    </p:spTree>
    <p:extLst>
      <p:ext uri="{BB962C8B-B14F-4D97-AF65-F5344CB8AC3E}">
        <p14:creationId xmlns:p14="http://schemas.microsoft.com/office/powerpoint/2010/main" val="3829652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38</a:t>
            </a:fld>
            <a:endParaRPr lang="vi-VN"/>
          </a:p>
        </p:txBody>
      </p:sp>
    </p:spTree>
    <p:extLst>
      <p:ext uri="{BB962C8B-B14F-4D97-AF65-F5344CB8AC3E}">
        <p14:creationId xmlns:p14="http://schemas.microsoft.com/office/powerpoint/2010/main" val="35936707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39</a:t>
            </a:fld>
            <a:endParaRPr lang="vi-VN"/>
          </a:p>
        </p:txBody>
      </p:sp>
    </p:spTree>
    <p:extLst>
      <p:ext uri="{BB962C8B-B14F-4D97-AF65-F5344CB8AC3E}">
        <p14:creationId xmlns:p14="http://schemas.microsoft.com/office/powerpoint/2010/main" val="6142885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40</a:t>
            </a:fld>
            <a:endParaRPr lang="vi-VN"/>
          </a:p>
        </p:txBody>
      </p:sp>
    </p:spTree>
    <p:extLst>
      <p:ext uri="{BB962C8B-B14F-4D97-AF65-F5344CB8AC3E}">
        <p14:creationId xmlns:p14="http://schemas.microsoft.com/office/powerpoint/2010/main" val="1528928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28600" indent="-228600">
              <a:buFont typeface="+mj-lt"/>
              <a:buAutoNum type="arabicPeriod"/>
            </a:pPr>
            <a:r>
              <a:rPr lang="en-US" err="1"/>
              <a:t>Như</a:t>
            </a:r>
            <a:r>
              <a:rPr lang="en-US" baseline="0"/>
              <a:t> </a:t>
            </a:r>
            <a:r>
              <a:rPr lang="en-US" baseline="0" err="1"/>
              <a:t>trên</a:t>
            </a:r>
            <a:r>
              <a:rPr lang="en-US" baseline="0"/>
              <a:t> </a:t>
            </a:r>
            <a:r>
              <a:rPr lang="en-US" baseline="0" err="1"/>
              <a:t>hình</a:t>
            </a:r>
            <a:r>
              <a:rPr lang="en-US" baseline="0"/>
              <a:t> </a:t>
            </a:r>
            <a:r>
              <a:rPr lang="en-US" baseline="0" err="1"/>
              <a:t>chúng</a:t>
            </a:r>
            <a:r>
              <a:rPr lang="en-US" baseline="0"/>
              <a:t> ta </a:t>
            </a:r>
            <a:r>
              <a:rPr lang="en-US" baseline="0" err="1"/>
              <a:t>thấy</a:t>
            </a:r>
            <a:r>
              <a:rPr lang="en-US" baseline="0"/>
              <a:t> </a:t>
            </a:r>
            <a:r>
              <a:rPr lang="en-US" baseline="0" err="1"/>
              <a:t>có</a:t>
            </a:r>
            <a:r>
              <a:rPr lang="en-US" baseline="0"/>
              <a:t> </a:t>
            </a:r>
            <a:r>
              <a:rPr lang="en-US" baseline="0" err="1"/>
              <a:t>rất</a:t>
            </a:r>
            <a:r>
              <a:rPr lang="en-US" baseline="0"/>
              <a:t> </a:t>
            </a:r>
            <a:r>
              <a:rPr lang="en-US" baseline="0" err="1"/>
              <a:t>nhiều</a:t>
            </a:r>
            <a:r>
              <a:rPr lang="en-US" baseline="0"/>
              <a:t> </a:t>
            </a:r>
            <a:r>
              <a:rPr lang="en-US" baseline="0" err="1"/>
              <a:t>yếu</a:t>
            </a:r>
            <a:r>
              <a:rPr lang="en-US" baseline="0"/>
              <a:t> </a:t>
            </a:r>
            <a:r>
              <a:rPr lang="en-US" baseline="0" err="1"/>
              <a:t>tố</a:t>
            </a:r>
            <a:r>
              <a:rPr lang="en-US" baseline="0"/>
              <a:t> </a:t>
            </a:r>
            <a:r>
              <a:rPr lang="en-US" baseline="0" err="1"/>
              <a:t>liên</a:t>
            </a:r>
            <a:r>
              <a:rPr lang="en-US" baseline="0"/>
              <a:t> </a:t>
            </a:r>
            <a:r>
              <a:rPr lang="en-US" baseline="0" err="1"/>
              <a:t>quan</a:t>
            </a:r>
            <a:r>
              <a:rPr lang="en-US" baseline="0"/>
              <a:t> </a:t>
            </a:r>
            <a:r>
              <a:rPr lang="en-US" baseline="0" err="1"/>
              <a:t>đến</a:t>
            </a:r>
            <a:r>
              <a:rPr lang="en-US" baseline="0"/>
              <a:t> </a:t>
            </a:r>
            <a:r>
              <a:rPr lang="en-US" baseline="0" err="1"/>
              <a:t>vấn</a:t>
            </a:r>
            <a:r>
              <a:rPr lang="en-US" baseline="0"/>
              <a:t> </a:t>
            </a:r>
            <a:r>
              <a:rPr lang="en-US" baseline="0" err="1"/>
              <a:t>đề</a:t>
            </a:r>
            <a:r>
              <a:rPr lang="en-US" baseline="0"/>
              <a:t> </a:t>
            </a:r>
            <a:r>
              <a:rPr lang="en-US" baseline="0" err="1"/>
              <a:t>hồi</a:t>
            </a:r>
            <a:r>
              <a:rPr lang="en-US" baseline="0"/>
              <a:t> </a:t>
            </a:r>
            <a:r>
              <a:rPr lang="en-US" baseline="0" err="1"/>
              <a:t>phục</a:t>
            </a:r>
            <a:r>
              <a:rPr lang="en-US" baseline="0"/>
              <a:t> </a:t>
            </a:r>
            <a:r>
              <a:rPr lang="en-US" baseline="0" err="1"/>
              <a:t>của</a:t>
            </a:r>
            <a:r>
              <a:rPr lang="en-US" baseline="0"/>
              <a:t> BN</a:t>
            </a: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4</a:t>
            </a:fld>
            <a:endParaRPr lang="vi-VN"/>
          </a:p>
        </p:txBody>
      </p:sp>
    </p:spTree>
    <p:extLst>
      <p:ext uri="{BB962C8B-B14F-4D97-AF65-F5344CB8AC3E}">
        <p14:creationId xmlns:p14="http://schemas.microsoft.com/office/powerpoint/2010/main" val="10705753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41</a:t>
            </a:fld>
            <a:endParaRPr lang="vi-VN"/>
          </a:p>
        </p:txBody>
      </p:sp>
    </p:spTree>
    <p:extLst>
      <p:ext uri="{BB962C8B-B14F-4D97-AF65-F5344CB8AC3E}">
        <p14:creationId xmlns:p14="http://schemas.microsoft.com/office/powerpoint/2010/main" val="6230926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42</a:t>
            </a:fld>
            <a:endParaRPr lang="vi-VN"/>
          </a:p>
        </p:txBody>
      </p:sp>
    </p:spTree>
    <p:extLst>
      <p:ext uri="{BB962C8B-B14F-4D97-AF65-F5344CB8AC3E}">
        <p14:creationId xmlns:p14="http://schemas.microsoft.com/office/powerpoint/2010/main" val="42256120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43</a:t>
            </a:fld>
            <a:endParaRPr lang="vi-VN"/>
          </a:p>
        </p:txBody>
      </p:sp>
    </p:spTree>
    <p:extLst>
      <p:ext uri="{BB962C8B-B14F-4D97-AF65-F5344CB8AC3E}">
        <p14:creationId xmlns:p14="http://schemas.microsoft.com/office/powerpoint/2010/main" val="22305424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a:p>
        </p:txBody>
      </p:sp>
      <p:sp>
        <p:nvSpPr>
          <p:cNvPr id="4" name="Slide Number Placeholder 3"/>
          <p:cNvSpPr>
            <a:spLocks noGrp="1"/>
          </p:cNvSpPr>
          <p:nvPr>
            <p:ph type="sldNum" sz="quarter" idx="10"/>
          </p:nvPr>
        </p:nvSpPr>
        <p:spPr/>
        <p:txBody>
          <a:bodyPr/>
          <a:lstStyle/>
          <a:p>
            <a:fld id="{6DD49BBE-E791-49D8-8FE7-C5FF8C6ECBFD}" type="slidenum">
              <a:rPr lang="vi-VN" smtClean="0"/>
              <a:t>44</a:t>
            </a:fld>
            <a:endParaRPr lang="vi-VN"/>
          </a:p>
        </p:txBody>
      </p:sp>
    </p:spTree>
    <p:extLst>
      <p:ext uri="{BB962C8B-B14F-4D97-AF65-F5344CB8AC3E}">
        <p14:creationId xmlns:p14="http://schemas.microsoft.com/office/powerpoint/2010/main" val="35589169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45</a:t>
            </a:fld>
            <a:endParaRPr lang="vi-VN"/>
          </a:p>
        </p:txBody>
      </p:sp>
    </p:spTree>
    <p:extLst>
      <p:ext uri="{BB962C8B-B14F-4D97-AF65-F5344CB8AC3E}">
        <p14:creationId xmlns:p14="http://schemas.microsoft.com/office/powerpoint/2010/main" val="11306994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46</a:t>
            </a:fld>
            <a:endParaRPr lang="vi-VN"/>
          </a:p>
        </p:txBody>
      </p:sp>
    </p:spTree>
    <p:extLst>
      <p:ext uri="{BB962C8B-B14F-4D97-AF65-F5344CB8AC3E}">
        <p14:creationId xmlns:p14="http://schemas.microsoft.com/office/powerpoint/2010/main" val="4145390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47</a:t>
            </a:fld>
            <a:endParaRPr lang="vi-VN"/>
          </a:p>
        </p:txBody>
      </p:sp>
    </p:spTree>
    <p:extLst>
      <p:ext uri="{BB962C8B-B14F-4D97-AF65-F5344CB8AC3E}">
        <p14:creationId xmlns:p14="http://schemas.microsoft.com/office/powerpoint/2010/main" val="33701772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mj-lt"/>
              <a:buNone/>
            </a:pPr>
            <a:r>
              <a:rPr lang="vi-VN" sz="1200" kern="1200">
                <a:solidFill>
                  <a:schemeClr val="tx1"/>
                </a:solidFill>
                <a:effectLst/>
                <a:latin typeface="+mn-lt"/>
                <a:ea typeface="+mn-ea"/>
                <a:cs typeface="+mn-cs"/>
              </a:rPr>
              <a:t>Bệnh nhân</a:t>
            </a:r>
            <a:r>
              <a:rPr lang="vi-VN" sz="1200" kern="1200" baseline="0">
                <a:solidFill>
                  <a:schemeClr val="tx1"/>
                </a:solidFill>
                <a:effectLst/>
                <a:latin typeface="+mn-lt"/>
                <a:ea typeface="+mn-ea"/>
                <a:cs typeface="+mn-cs"/>
              </a:rPr>
              <a:t> điều trị ngoại khoa: quá trình nhiều chướng ngại</a:t>
            </a:r>
          </a:p>
          <a:p>
            <a:pPr marL="0" indent="0">
              <a:buFont typeface="+mj-lt"/>
              <a:buNone/>
            </a:pPr>
            <a:r>
              <a:rPr lang="vi-VN" sz="1200" kern="1200">
                <a:solidFill>
                  <a:schemeClr val="tx1"/>
                </a:solidFill>
                <a:effectLst/>
                <a:latin typeface="+mn-lt"/>
                <a:ea typeface="+mn-ea"/>
                <a:cs typeface="+mn-cs"/>
              </a:rPr>
              <a:t>Cần sự phối hợp của nhiều chuyên khoa,</a:t>
            </a:r>
            <a:r>
              <a:rPr lang="vi-VN" sz="1200" kern="1200" baseline="0">
                <a:solidFill>
                  <a:schemeClr val="tx1"/>
                </a:solidFill>
                <a:effectLst/>
                <a:latin typeface="+mn-lt"/>
                <a:ea typeface="+mn-ea"/>
                <a:cs typeface="+mn-cs"/>
              </a:rPr>
              <a:t> </a:t>
            </a:r>
            <a:r>
              <a:rPr lang="vi-VN" sz="1200" kern="1200">
                <a:solidFill>
                  <a:schemeClr val="tx1"/>
                </a:solidFill>
                <a:effectLst/>
                <a:latin typeface="+mn-lt"/>
                <a:ea typeface="+mn-ea"/>
                <a:cs typeface="+mn-cs"/>
              </a:rPr>
              <a:t>phát hiện, điều chỉnh nhằm mang lại hiệu quả điều trị tốt nhất cho người bệnh</a:t>
            </a:r>
          </a:p>
          <a:p>
            <a:pPr marL="0" indent="0">
              <a:buFont typeface="+mj-lt"/>
              <a:buNone/>
            </a:pPr>
            <a:r>
              <a:rPr lang="vi-VN" sz="1200" kern="1200">
                <a:solidFill>
                  <a:schemeClr val="tx1"/>
                </a:solidFill>
                <a:effectLst/>
                <a:latin typeface="+mn-lt"/>
                <a:ea typeface="+mn-ea"/>
                <a:cs typeface="+mn-cs"/>
              </a:rPr>
              <a:t>ERAS là một chương trình, một gói chăm sóc sức khoẻ toàn diện, bắt đầu từ trước mổ cho đến sau khi BN ra viện. ERAS mang lại nhiều lợi ích không chỉ cho Y Bác sĩ, cho bệnh nhân và cả cho hệ thống chăm sóc y tế</a:t>
            </a:r>
            <a:r>
              <a:rPr lang="vi-VN" sz="1200" kern="1200" baseline="0">
                <a:solidFill>
                  <a:schemeClr val="tx1"/>
                </a:solidFill>
                <a:effectLst/>
                <a:latin typeface="+mn-lt"/>
                <a:ea typeface="+mn-ea"/>
                <a:cs typeface="+mn-cs"/>
              </a:rPr>
              <a:t> qua viện giảm gánh nặng cho cả hệ thống y tế, giảm thời gian nằm viện và chi phí điều trị cho bệnh nhân. Giúp BN hồi phục sớm hơn, tốt hơn so với cách chăm sóc truyền thống trước đây</a:t>
            </a:r>
          </a:p>
          <a:p>
            <a:pPr marL="0" indent="0">
              <a:buFont typeface="+mj-lt"/>
              <a:buNone/>
            </a:pPr>
            <a:r>
              <a:rPr lang="vi-VN" sz="1200" kern="1200">
                <a:solidFill>
                  <a:schemeClr val="tx1"/>
                </a:solidFill>
                <a:effectLst/>
                <a:latin typeface="+mn-lt"/>
                <a:ea typeface="+mn-ea"/>
                <a:cs typeface="+mn-cs"/>
              </a:rPr>
              <a:t>Và các lợi ích này đã được nhiều trung tâm y tế đã đang và sẽ trên thế giới áp dụng, nghiên cứu và phát</a:t>
            </a:r>
            <a:r>
              <a:rPr lang="vi-VN" sz="1200" kern="1200" baseline="0">
                <a:solidFill>
                  <a:schemeClr val="tx1"/>
                </a:solidFill>
                <a:effectLst/>
                <a:latin typeface="+mn-lt"/>
                <a:ea typeface="+mn-ea"/>
                <a:cs typeface="+mn-cs"/>
              </a:rPr>
              <a:t> triển.</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48</a:t>
            </a:fld>
            <a:endParaRPr lang="vi-VN"/>
          </a:p>
        </p:txBody>
      </p:sp>
    </p:spTree>
    <p:extLst>
      <p:ext uri="{BB962C8B-B14F-4D97-AF65-F5344CB8AC3E}">
        <p14:creationId xmlns:p14="http://schemas.microsoft.com/office/powerpoint/2010/main" val="63980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charset="0"/>
              <a:buNone/>
            </a:pPr>
            <a:r>
              <a:rPr lang="vi-VN"/>
              <a:t>ERAS </a:t>
            </a:r>
            <a:r>
              <a:rPr lang="en-US" err="1"/>
              <a:t>Là</a:t>
            </a:r>
            <a:r>
              <a:rPr lang="en-US"/>
              <a:t> </a:t>
            </a:r>
            <a:r>
              <a:rPr lang="en-US" err="1"/>
              <a:t>một</a:t>
            </a:r>
            <a:r>
              <a:rPr lang="en-US"/>
              <a:t> </a:t>
            </a:r>
            <a:r>
              <a:rPr lang="vi-VN"/>
              <a:t>protocol </a:t>
            </a:r>
            <a:r>
              <a:rPr lang="en-US" err="1"/>
              <a:t>đa</a:t>
            </a:r>
            <a:r>
              <a:rPr lang="en-US"/>
              <a:t> </a:t>
            </a:r>
            <a:r>
              <a:rPr lang="en-US" err="1"/>
              <a:t>mô</a:t>
            </a:r>
            <a:r>
              <a:rPr lang="en-US"/>
              <a:t> </a:t>
            </a:r>
            <a:r>
              <a:rPr lang="en-US" err="1"/>
              <a:t>thức</a:t>
            </a:r>
            <a:r>
              <a:rPr lang="en-US"/>
              <a:t> </a:t>
            </a:r>
            <a:r>
              <a:rPr lang="en-US" err="1"/>
              <a:t>trong</a:t>
            </a:r>
            <a:r>
              <a:rPr lang="en-US"/>
              <a:t> </a:t>
            </a:r>
            <a:r>
              <a:rPr lang="en-US" err="1"/>
              <a:t>thực</a:t>
            </a:r>
            <a:r>
              <a:rPr lang="en-US"/>
              <a:t> </a:t>
            </a:r>
            <a:r>
              <a:rPr lang="en-US" err="1"/>
              <a:t>hành</a:t>
            </a:r>
            <a:r>
              <a:rPr lang="en-US"/>
              <a:t> </a:t>
            </a:r>
            <a:r>
              <a:rPr lang="en-US" err="1"/>
              <a:t>điều</a:t>
            </a:r>
            <a:r>
              <a:rPr lang="en-US"/>
              <a:t> </a:t>
            </a:r>
            <a:r>
              <a:rPr lang="en-US" err="1"/>
              <a:t>trị</a:t>
            </a:r>
            <a:r>
              <a:rPr lang="en-US"/>
              <a:t> </a:t>
            </a:r>
            <a:r>
              <a:rPr lang="en-US" err="1"/>
              <a:t>và</a:t>
            </a:r>
            <a:r>
              <a:rPr lang="en-US"/>
              <a:t> </a:t>
            </a:r>
            <a:r>
              <a:rPr lang="en-US" err="1"/>
              <a:t>chăm</a:t>
            </a:r>
            <a:r>
              <a:rPr lang="en-US"/>
              <a:t> </a:t>
            </a:r>
            <a:r>
              <a:rPr lang="en-US" err="1"/>
              <a:t>sóc</a:t>
            </a:r>
            <a:r>
              <a:rPr lang="en-US"/>
              <a:t> </a:t>
            </a:r>
            <a:r>
              <a:rPr lang="en-US" err="1"/>
              <a:t>bệnh</a:t>
            </a:r>
            <a:r>
              <a:rPr lang="en-US"/>
              <a:t> </a:t>
            </a:r>
            <a:r>
              <a:rPr lang="en-US" err="1"/>
              <a:t>nhân</a:t>
            </a:r>
            <a:r>
              <a:rPr lang="en-US"/>
              <a:t> </a:t>
            </a:r>
            <a:r>
              <a:rPr lang="en-US" err="1"/>
              <a:t>chu</a:t>
            </a:r>
            <a:r>
              <a:rPr lang="en-US"/>
              <a:t> </a:t>
            </a:r>
            <a:r>
              <a:rPr lang="en-US" err="1"/>
              <a:t>phẫu</a:t>
            </a:r>
            <a:r>
              <a:rPr lang="en-US"/>
              <a:t>.</a:t>
            </a:r>
          </a:p>
          <a:p>
            <a:pPr marL="0" indent="0">
              <a:buFont typeface="Arial" charset="0"/>
              <a:buNone/>
            </a:pPr>
            <a:r>
              <a:rPr lang="en-US" err="1"/>
              <a:t>Được</a:t>
            </a:r>
            <a:r>
              <a:rPr lang="en-US"/>
              <a:t> </a:t>
            </a:r>
            <a:r>
              <a:rPr lang="en-US" err="1"/>
              <a:t>đề</a:t>
            </a:r>
            <a:r>
              <a:rPr lang="en-US"/>
              <a:t> </a:t>
            </a:r>
            <a:r>
              <a:rPr lang="en-US" err="1"/>
              <a:t>xuất</a:t>
            </a:r>
            <a:r>
              <a:rPr lang="en-US"/>
              <a:t> </a:t>
            </a:r>
            <a:r>
              <a:rPr lang="en-US" err="1"/>
              <a:t>bởi</a:t>
            </a:r>
            <a:r>
              <a:rPr lang="en-US"/>
              <a:t> </a:t>
            </a:r>
            <a:r>
              <a:rPr lang="en-US" err="1"/>
              <a:t>Kehlet</a:t>
            </a:r>
            <a:r>
              <a:rPr lang="en-US"/>
              <a:t>, </a:t>
            </a:r>
            <a:r>
              <a:rPr lang="en-US" err="1"/>
              <a:t>Đan</a:t>
            </a:r>
            <a:r>
              <a:rPr lang="en-US"/>
              <a:t> </a:t>
            </a:r>
            <a:r>
              <a:rPr lang="en-US" err="1"/>
              <a:t>Mạch</a:t>
            </a:r>
            <a:r>
              <a:rPr lang="en-US"/>
              <a:t> </a:t>
            </a:r>
            <a:r>
              <a:rPr lang="en-US" err="1"/>
              <a:t>năm</a:t>
            </a:r>
            <a:r>
              <a:rPr lang="en-US"/>
              <a:t> 1995 </a:t>
            </a:r>
            <a:r>
              <a:rPr lang="en-US" err="1"/>
              <a:t>trong</a:t>
            </a:r>
            <a:r>
              <a:rPr lang="en-US"/>
              <a:t> </a:t>
            </a:r>
            <a:r>
              <a:rPr lang="en-US" err="1"/>
              <a:t>phẫu</a:t>
            </a:r>
            <a:r>
              <a:rPr lang="en-US"/>
              <a:t> </a:t>
            </a:r>
            <a:r>
              <a:rPr lang="en-US" err="1"/>
              <a:t>thuật</a:t>
            </a:r>
            <a:r>
              <a:rPr lang="en-US"/>
              <a:t> </a:t>
            </a:r>
            <a:r>
              <a:rPr lang="en-US" err="1"/>
              <a:t>đại</a:t>
            </a:r>
            <a:r>
              <a:rPr lang="en-US"/>
              <a:t> </a:t>
            </a:r>
            <a:r>
              <a:rPr lang="en-US" err="1"/>
              <a:t>tràng</a:t>
            </a:r>
            <a:r>
              <a:rPr lang="en-US"/>
              <a:t>.</a:t>
            </a:r>
          </a:p>
          <a:p>
            <a:pPr marL="0" indent="0">
              <a:buFont typeface="Arial" charset="0"/>
              <a:buNone/>
            </a:pPr>
            <a:r>
              <a:rPr lang="en-US" err="1"/>
              <a:t>Ngày</a:t>
            </a:r>
            <a:r>
              <a:rPr lang="en-US"/>
              <a:t> </a:t>
            </a:r>
            <a:r>
              <a:rPr lang="en-US" err="1"/>
              <a:t>càng</a:t>
            </a:r>
            <a:r>
              <a:rPr lang="en-US"/>
              <a:t> </a:t>
            </a:r>
            <a:r>
              <a:rPr lang="en-US" err="1"/>
              <a:t>được</a:t>
            </a:r>
            <a:r>
              <a:rPr lang="en-US"/>
              <a:t> </a:t>
            </a:r>
            <a:r>
              <a:rPr lang="en-US" err="1"/>
              <a:t>chấp</a:t>
            </a:r>
            <a:r>
              <a:rPr lang="en-US"/>
              <a:t> </a:t>
            </a:r>
            <a:r>
              <a:rPr lang="en-US" err="1"/>
              <a:t>nhận</a:t>
            </a:r>
            <a:r>
              <a:rPr lang="en-US"/>
              <a:t> </a:t>
            </a:r>
            <a:r>
              <a:rPr lang="en-US" err="1"/>
              <a:t>và</a:t>
            </a:r>
            <a:r>
              <a:rPr lang="en-US"/>
              <a:t> </a:t>
            </a:r>
            <a:r>
              <a:rPr lang="en-US" err="1"/>
              <a:t>áp</a:t>
            </a:r>
            <a:r>
              <a:rPr lang="en-US"/>
              <a:t> </a:t>
            </a:r>
            <a:r>
              <a:rPr lang="en-US" err="1"/>
              <a:t>dụng</a:t>
            </a:r>
            <a:r>
              <a:rPr lang="en-US"/>
              <a:t> </a:t>
            </a:r>
            <a:r>
              <a:rPr lang="en-US" err="1"/>
              <a:t>nhiều</a:t>
            </a:r>
            <a:r>
              <a:rPr lang="en-US"/>
              <a:t> </a:t>
            </a:r>
            <a:r>
              <a:rPr lang="en-US" err="1"/>
              <a:t>trên</a:t>
            </a:r>
            <a:r>
              <a:rPr lang="en-US"/>
              <a:t> </a:t>
            </a:r>
            <a:r>
              <a:rPr lang="en-US" err="1"/>
              <a:t>thế</a:t>
            </a:r>
            <a:r>
              <a:rPr lang="en-US"/>
              <a:t> </a:t>
            </a:r>
            <a:r>
              <a:rPr lang="en-US" err="1"/>
              <a:t>giới</a:t>
            </a:r>
            <a:r>
              <a:rPr lang="en-US"/>
              <a:t>. </a:t>
            </a:r>
            <a:r>
              <a:rPr lang="en-US" err="1"/>
              <a:t>Không</a:t>
            </a:r>
            <a:r>
              <a:rPr lang="en-US"/>
              <a:t> </a:t>
            </a:r>
            <a:r>
              <a:rPr lang="en-US" err="1"/>
              <a:t>chỉ</a:t>
            </a:r>
            <a:r>
              <a:rPr lang="en-US"/>
              <a:t> </a:t>
            </a:r>
            <a:r>
              <a:rPr lang="en-US" err="1"/>
              <a:t>trong</a:t>
            </a:r>
            <a:r>
              <a:rPr lang="en-US"/>
              <a:t> PT </a:t>
            </a:r>
            <a:r>
              <a:rPr lang="en-US" err="1"/>
              <a:t>đại</a:t>
            </a:r>
            <a:r>
              <a:rPr lang="en-US"/>
              <a:t> </a:t>
            </a:r>
            <a:r>
              <a:rPr lang="en-US" err="1"/>
              <a:t>trực</a:t>
            </a:r>
            <a:r>
              <a:rPr lang="en-US"/>
              <a:t> </a:t>
            </a:r>
            <a:r>
              <a:rPr lang="en-US" err="1"/>
              <a:t>tràng</a:t>
            </a:r>
            <a:r>
              <a:rPr lang="en-US"/>
              <a:t> </a:t>
            </a:r>
            <a:r>
              <a:rPr lang="en-US" err="1"/>
              <a:t>mà</a:t>
            </a:r>
            <a:r>
              <a:rPr lang="en-US"/>
              <a:t> </a:t>
            </a:r>
            <a:r>
              <a:rPr lang="en-US" err="1"/>
              <a:t>còn</a:t>
            </a:r>
            <a:r>
              <a:rPr lang="en-US"/>
              <a:t> </a:t>
            </a:r>
            <a:r>
              <a:rPr lang="en-US" err="1"/>
              <a:t>trong</a:t>
            </a:r>
            <a:r>
              <a:rPr lang="en-US"/>
              <a:t> </a:t>
            </a:r>
            <a:r>
              <a:rPr lang="en-US" err="1"/>
              <a:t>rất</a:t>
            </a:r>
            <a:r>
              <a:rPr lang="en-US"/>
              <a:t> </a:t>
            </a:r>
            <a:r>
              <a:rPr lang="en-US" err="1"/>
              <a:t>nhiều</a:t>
            </a:r>
            <a:r>
              <a:rPr lang="en-US"/>
              <a:t> </a:t>
            </a:r>
            <a:r>
              <a:rPr lang="en-US" err="1"/>
              <a:t>lĩnh</a:t>
            </a:r>
            <a:r>
              <a:rPr lang="en-US"/>
              <a:t> </a:t>
            </a:r>
            <a:r>
              <a:rPr lang="en-US" err="1"/>
              <a:t>vực</a:t>
            </a:r>
            <a:r>
              <a:rPr lang="en-US"/>
              <a:t> y </a:t>
            </a:r>
            <a:r>
              <a:rPr lang="en-US" err="1"/>
              <a:t>khoa</a:t>
            </a:r>
            <a:r>
              <a:rPr lang="en-US"/>
              <a:t> </a:t>
            </a:r>
            <a:r>
              <a:rPr lang="en-US" err="1"/>
              <a:t>khác</a:t>
            </a:r>
            <a:r>
              <a:rPr lang="en-US"/>
              <a:t>.</a:t>
            </a:r>
          </a:p>
          <a:p>
            <a:pPr marL="0" indent="0">
              <a:buFont typeface="Arial" charset="0"/>
              <a:buNone/>
            </a:pPr>
            <a:r>
              <a:rPr lang="vi-VN"/>
              <a:t>T</a:t>
            </a:r>
            <a:r>
              <a:rPr lang="en-US" err="1"/>
              <a:t>rong</a:t>
            </a:r>
            <a:r>
              <a:rPr lang="en-US"/>
              <a:t> </a:t>
            </a:r>
            <a:r>
              <a:rPr lang="en-US" err="1"/>
              <a:t>cả</a:t>
            </a:r>
            <a:r>
              <a:rPr lang="en-US"/>
              <a:t> PT </a:t>
            </a:r>
            <a:r>
              <a:rPr lang="en-US" err="1"/>
              <a:t>mở</a:t>
            </a:r>
            <a:r>
              <a:rPr lang="en-US"/>
              <a:t> </a:t>
            </a:r>
            <a:r>
              <a:rPr lang="en-US" err="1"/>
              <a:t>và</a:t>
            </a:r>
            <a:r>
              <a:rPr lang="en-US"/>
              <a:t> PTNS</a:t>
            </a:r>
            <a:endParaRPr lang="en-US" sz="1200" kern="1200">
              <a:solidFill>
                <a:schemeClr val="tx1"/>
              </a:solidFill>
              <a:effectLst/>
              <a:latin typeface="+mn-lt"/>
              <a:ea typeface="+mn-ea"/>
              <a:cs typeface="+mn-cs"/>
            </a:endParaRPr>
          </a:p>
          <a:p>
            <a:pPr marL="0" lvl="0" indent="0">
              <a:buFont typeface="+mj-lt"/>
              <a:buNone/>
            </a:pPr>
            <a:r>
              <a:rPr lang="vi-VN" sz="1200" kern="1200">
                <a:solidFill>
                  <a:schemeClr val="tx1"/>
                </a:solidFill>
                <a:effectLst/>
                <a:latin typeface="+mn-lt"/>
                <a:ea typeface="+mn-ea"/>
                <a:cs typeface="+mn-cs"/>
              </a:rPr>
              <a:t>G</a:t>
            </a:r>
            <a:r>
              <a:rPr lang="en-US" sz="1200" kern="1200" err="1">
                <a:solidFill>
                  <a:schemeClr val="tx1"/>
                </a:solidFill>
                <a:effectLst/>
                <a:latin typeface="+mn-lt"/>
                <a:ea typeface="+mn-ea"/>
                <a:cs typeface="+mn-cs"/>
              </a:rPr>
              <a:t>ồm</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17 – 20 </a:t>
            </a:r>
            <a:r>
              <a:rPr lang="en-US" sz="1200" kern="1200" err="1">
                <a:solidFill>
                  <a:schemeClr val="tx1"/>
                </a:solidFill>
                <a:effectLst/>
                <a:latin typeface="+mn-lt"/>
                <a:ea typeface="+mn-ea"/>
                <a:cs typeface="+mn-cs"/>
              </a:rPr>
              <a:t>yếu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tố</a:t>
            </a:r>
            <a:endParaRPr lang="en-US" sz="1200" kern="1200">
              <a:solidFill>
                <a:schemeClr val="tx1"/>
              </a:solidFill>
              <a:effectLst/>
              <a:latin typeface="+mn-lt"/>
              <a:ea typeface="+mn-ea"/>
              <a:cs typeface="+mn-cs"/>
            </a:endParaRPr>
          </a:p>
          <a:p>
            <a:pPr marL="0" lvl="0" indent="0">
              <a:buFont typeface="+mj-lt"/>
              <a:buNone/>
            </a:pPr>
            <a:r>
              <a:rPr lang="en-US" sz="1200" kern="1200" err="1">
                <a:solidFill>
                  <a:schemeClr val="tx1"/>
                </a:solidFill>
                <a:effectLst/>
                <a:latin typeface="+mn-lt"/>
                <a:ea typeface="+mn-ea"/>
                <a:cs typeface="+mn-cs"/>
              </a:rPr>
              <a:t>Ảnh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hưởng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của</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từng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yếu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tố</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sự</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hồi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phục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đang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được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nghiên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cứu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nhiều</a:t>
            </a:r>
            <a:endParaRPr lang="en-US" sz="1200" kern="1200">
              <a:solidFill>
                <a:schemeClr val="tx1"/>
              </a:solidFill>
              <a:effectLst/>
              <a:latin typeface="+mn-lt"/>
              <a:ea typeface="+mn-ea"/>
              <a:cs typeface="+mn-cs"/>
            </a:endParaRPr>
          </a:p>
          <a:p>
            <a:pPr marL="0" lvl="0" indent="0">
              <a:buFont typeface="+mj-lt"/>
              <a:buNone/>
            </a:pPr>
            <a:r>
              <a:rPr lang="en-US" sz="1200" kern="1200" err="1">
                <a:solidFill>
                  <a:schemeClr val="tx1"/>
                </a:solidFill>
                <a:effectLst/>
                <a:latin typeface="+mn-lt"/>
                <a:ea typeface="+mn-ea"/>
                <a:cs typeface="+mn-cs"/>
              </a:rPr>
              <a:t>Trong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những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yếu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tố</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cốt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lõi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việc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áp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dụng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là</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khả</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thi</a:t>
            </a:r>
            <a:r>
              <a:rPr lang="en-US" sz="1200" kern="1200">
                <a:solidFill>
                  <a:schemeClr val="tx1"/>
                </a:solidFill>
                <a:effectLst/>
                <a:latin typeface="+mn-lt"/>
                <a:ea typeface="+mn-ea"/>
                <a:cs typeface="+mn-cs"/>
              </a:rPr>
              <a:t> ở </a:t>
            </a:r>
            <a:r>
              <a:rPr lang="en-US" sz="1200" kern="1200" err="1">
                <a:solidFill>
                  <a:schemeClr val="tx1"/>
                </a:solidFill>
                <a:effectLst/>
                <a:latin typeface="+mn-lt"/>
                <a:ea typeface="+mn-ea"/>
                <a:cs typeface="+mn-cs"/>
              </a:rPr>
              <a:t>các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sở</a:t>
            </a:r>
            <a:r>
              <a:rPr lang="en-US" sz="1200" kern="1200">
                <a:solidFill>
                  <a:schemeClr val="tx1"/>
                </a:solidFill>
                <a:effectLst/>
                <a:latin typeface="+mn-lt"/>
                <a:ea typeface="+mn-ea"/>
                <a:cs typeface="+mn-cs"/>
              </a:rPr>
              <a:t> y </a:t>
            </a:r>
            <a:r>
              <a:rPr lang="en-US" sz="1200" kern="1200" err="1">
                <a:solidFill>
                  <a:schemeClr val="tx1"/>
                </a:solidFill>
                <a:effectLst/>
                <a:latin typeface="+mn-lt"/>
                <a:ea typeface="+mn-ea"/>
                <a:cs typeface="+mn-cs"/>
              </a:rPr>
              <a:t>tế</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nhỏ</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vừa</a:t>
            </a:r>
            <a:endParaRPr lang="en-US" sz="1200" kern="1200">
              <a:solidFill>
                <a:schemeClr val="tx1"/>
              </a:solidFill>
              <a:effectLst/>
              <a:latin typeface="+mn-lt"/>
              <a:ea typeface="+mn-ea"/>
              <a:cs typeface="+mn-cs"/>
            </a:endParaRPr>
          </a:p>
          <a:p>
            <a:pPr marL="0" lvl="0" indent="0">
              <a:buFont typeface="+mj-lt"/>
              <a:buNone/>
            </a:pPr>
            <a:endParaRPr lang="en-US" sz="1200" kern="1200">
              <a:solidFill>
                <a:schemeClr val="tx1"/>
              </a:solidFill>
              <a:effectLst/>
              <a:latin typeface="+mn-lt"/>
              <a:ea typeface="+mn-ea"/>
              <a:cs typeface="+mn-cs"/>
            </a:endParaRPr>
          </a:p>
          <a:p>
            <a:pPr marL="0" indent="0">
              <a:buNone/>
            </a:pPr>
            <a:r>
              <a:rPr lang="vi-VN" baseline="0"/>
              <a:t>Các tên gọi của chương trình hồi phục sớm</a:t>
            </a:r>
          </a:p>
          <a:p>
            <a:pPr marL="0" indent="0">
              <a:buNone/>
            </a:pPr>
            <a:r>
              <a:rPr lang="en-US" sz="1200"/>
              <a:t>Enhanced recovery after surgery – ERAS</a:t>
            </a:r>
          </a:p>
          <a:p>
            <a:pPr>
              <a:buFontTx/>
              <a:buNone/>
            </a:pPr>
            <a:r>
              <a:rPr lang="en-US" sz="1200"/>
              <a:t>Early rehabilitation </a:t>
            </a:r>
            <a:r>
              <a:rPr lang="en-US" sz="1200" err="1"/>
              <a:t>progmams</a:t>
            </a:r>
            <a:r>
              <a:rPr lang="en-US" sz="1200"/>
              <a:t> – ERP</a:t>
            </a:r>
          </a:p>
          <a:p>
            <a:pPr>
              <a:buFontTx/>
              <a:buNone/>
            </a:pPr>
            <a:r>
              <a:rPr lang="en-US" sz="1200"/>
              <a:t>Fast – Track Pathway</a:t>
            </a:r>
          </a:p>
          <a:p>
            <a:pPr>
              <a:buFontTx/>
              <a:buNone/>
            </a:pPr>
            <a:r>
              <a:rPr lang="en-US" sz="1200"/>
              <a:t>Multimodal Approach</a:t>
            </a:r>
          </a:p>
          <a:p>
            <a:pPr>
              <a:buFontTx/>
              <a:buNone/>
            </a:pPr>
            <a:r>
              <a:rPr lang="en-US" sz="1200"/>
              <a:t>Rapid Recovery </a:t>
            </a:r>
            <a:r>
              <a:rPr lang="en-US" sz="1200" err="1"/>
              <a:t>Programmes</a:t>
            </a:r>
            <a:endParaRPr lang="en-US" sz="1200"/>
          </a:p>
          <a:p>
            <a:pPr>
              <a:buFontTx/>
              <a:buNone/>
            </a:pPr>
            <a:r>
              <a:rPr lang="en-US" sz="1200"/>
              <a:t>Accelerated Recovery </a:t>
            </a:r>
            <a:r>
              <a:rPr lang="en-US" sz="1200" err="1"/>
              <a:t>Programmes</a:t>
            </a:r>
            <a:endParaRPr lang="en-US" sz="1200"/>
          </a:p>
          <a:p>
            <a:pPr marL="0" lvl="0" indent="0">
              <a:buFont typeface="+mj-lt"/>
              <a:buNone/>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DD49BBE-E791-49D8-8FE7-C5FF8C6ECBFD}" type="slidenum">
              <a:rPr lang="vi-VN" smtClean="0"/>
              <a:t>5</a:t>
            </a:fld>
            <a:endParaRPr lang="vi-VN"/>
          </a:p>
        </p:txBody>
      </p:sp>
    </p:spTree>
    <p:extLst>
      <p:ext uri="{BB962C8B-B14F-4D97-AF65-F5344CB8AC3E}">
        <p14:creationId xmlns:p14="http://schemas.microsoft.com/office/powerpoint/2010/main" val="1968217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charset="0"/>
              <a:buNone/>
            </a:pPr>
            <a:r>
              <a:rPr lang="vi-VN"/>
              <a:t>Và đây là 4 yếu tố then chốt quyết định hồi phục của BN</a:t>
            </a:r>
          </a:p>
        </p:txBody>
      </p:sp>
      <p:sp>
        <p:nvSpPr>
          <p:cNvPr id="4" name="Slide Number Placeholder 3"/>
          <p:cNvSpPr>
            <a:spLocks noGrp="1"/>
          </p:cNvSpPr>
          <p:nvPr>
            <p:ph type="sldNum" sz="quarter" idx="10"/>
          </p:nvPr>
        </p:nvSpPr>
        <p:spPr/>
        <p:txBody>
          <a:bodyPr/>
          <a:lstStyle/>
          <a:p>
            <a:fld id="{6DD49BBE-E791-49D8-8FE7-C5FF8C6ECBFD}" type="slidenum">
              <a:rPr lang="vi-VN" smtClean="0">
                <a:solidFill>
                  <a:prstClr val="black"/>
                </a:solidFill>
              </a:rPr>
              <a:pPr/>
              <a:t>6</a:t>
            </a:fld>
            <a:endParaRPr lang="vi-VN">
              <a:solidFill>
                <a:prstClr val="black"/>
              </a:solidFill>
            </a:endParaRPr>
          </a:p>
        </p:txBody>
      </p:sp>
    </p:spTree>
    <p:extLst>
      <p:ext uri="{BB962C8B-B14F-4D97-AF65-F5344CB8AC3E}">
        <p14:creationId xmlns:p14="http://schemas.microsoft.com/office/powerpoint/2010/main" val="1133378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D20796-4569-4B5E-98C5-B7C7F690E5B4}" type="slidenum">
              <a:rPr lang="en-US" altLang="en-US">
                <a:latin typeface="Times" charset="0"/>
              </a:rPr>
              <a:pPr/>
              <a:t>7</a:t>
            </a:fld>
            <a:endParaRPr lang="en-US" altLang="en-US">
              <a:latin typeface="Times" charset="0"/>
            </a:endParaRPr>
          </a:p>
        </p:txBody>
      </p:sp>
      <p:sp>
        <p:nvSpPr>
          <p:cNvPr id="30723" name="Rectangle 2"/>
          <p:cNvSpPr>
            <a:spLocks noGrp="1" noRot="1" noChangeAspect="1" noChangeArrowheads="1" noTextEdit="1"/>
          </p:cNvSpPr>
          <p:nvPr>
            <p:ph type="sldImg"/>
          </p:nvPr>
        </p:nvSpPr>
        <p:spPr>
          <a:xfrm>
            <a:off x="381000" y="685800"/>
            <a:ext cx="6096000" cy="3429000"/>
          </a:xfrm>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p>
        </p:txBody>
      </p:sp>
    </p:spTree>
    <p:extLst>
      <p:ext uri="{BB962C8B-B14F-4D97-AF65-F5344CB8AC3E}">
        <p14:creationId xmlns:p14="http://schemas.microsoft.com/office/powerpoint/2010/main" val="511702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77" indent="-285722" eaLnBrk="0" hangingPunct="0">
              <a:defRPr>
                <a:solidFill>
                  <a:schemeClr val="tx1"/>
                </a:solidFill>
                <a:latin typeface="Arial" charset="0"/>
              </a:defRPr>
            </a:lvl2pPr>
            <a:lvl3pPr marL="1142889" indent="-228578" eaLnBrk="0" hangingPunct="0">
              <a:defRPr>
                <a:solidFill>
                  <a:schemeClr val="tx1"/>
                </a:solidFill>
                <a:latin typeface="Arial" charset="0"/>
              </a:defRPr>
            </a:lvl3pPr>
            <a:lvl4pPr marL="1600045" indent="-228578" eaLnBrk="0" hangingPunct="0">
              <a:defRPr>
                <a:solidFill>
                  <a:schemeClr val="tx1"/>
                </a:solidFill>
                <a:latin typeface="Arial" charset="0"/>
              </a:defRPr>
            </a:lvl4pPr>
            <a:lvl5pPr marL="2057200" indent="-228578" eaLnBrk="0" hangingPunct="0">
              <a:defRPr>
                <a:solidFill>
                  <a:schemeClr val="tx1"/>
                </a:solidFill>
                <a:latin typeface="Arial" charset="0"/>
              </a:defRPr>
            </a:lvl5pPr>
            <a:lvl6pPr marL="2514356" indent="-228578" eaLnBrk="0" fontAlgn="base" hangingPunct="0">
              <a:spcBef>
                <a:spcPct val="0"/>
              </a:spcBef>
              <a:spcAft>
                <a:spcPct val="0"/>
              </a:spcAft>
              <a:defRPr>
                <a:solidFill>
                  <a:schemeClr val="tx1"/>
                </a:solidFill>
                <a:latin typeface="Arial" charset="0"/>
              </a:defRPr>
            </a:lvl6pPr>
            <a:lvl7pPr marL="2971511" indent="-228578" eaLnBrk="0" fontAlgn="base" hangingPunct="0">
              <a:spcBef>
                <a:spcPct val="0"/>
              </a:spcBef>
              <a:spcAft>
                <a:spcPct val="0"/>
              </a:spcAft>
              <a:defRPr>
                <a:solidFill>
                  <a:schemeClr val="tx1"/>
                </a:solidFill>
                <a:latin typeface="Arial" charset="0"/>
              </a:defRPr>
            </a:lvl7pPr>
            <a:lvl8pPr marL="3428667" indent="-228578" eaLnBrk="0" fontAlgn="base" hangingPunct="0">
              <a:spcBef>
                <a:spcPct val="0"/>
              </a:spcBef>
              <a:spcAft>
                <a:spcPct val="0"/>
              </a:spcAft>
              <a:defRPr>
                <a:solidFill>
                  <a:schemeClr val="tx1"/>
                </a:solidFill>
                <a:latin typeface="Arial" charset="0"/>
              </a:defRPr>
            </a:lvl8pPr>
            <a:lvl9pPr marL="3885823" indent="-228578" eaLnBrk="0" fontAlgn="base" hangingPunct="0">
              <a:spcBef>
                <a:spcPct val="0"/>
              </a:spcBef>
              <a:spcAft>
                <a:spcPct val="0"/>
              </a:spcAft>
              <a:defRPr>
                <a:solidFill>
                  <a:schemeClr val="tx1"/>
                </a:solidFill>
                <a:latin typeface="Arial" charset="0"/>
              </a:defRPr>
            </a:lvl9pPr>
          </a:lstStyle>
          <a:p>
            <a:fld id="{9AF35FAB-39CA-4363-9523-00CE7440C935}" type="slidenum">
              <a:rPr lang="en-US" altLang="en-US">
                <a:latin typeface="Times" charset="0"/>
              </a:rPr>
              <a:pPr/>
              <a:t>8</a:t>
            </a:fld>
            <a:endParaRPr lang="en-US" altLang="en-US">
              <a:latin typeface="Times" charset="0"/>
            </a:endParaRPr>
          </a:p>
        </p:txBody>
      </p:sp>
      <p:sp>
        <p:nvSpPr>
          <p:cNvPr id="33795" name="Rectangle 2"/>
          <p:cNvSpPr>
            <a:spLocks noGrp="1" noRot="1" noChangeAspect="1" noChangeArrowheads="1" noTextEdit="1"/>
          </p:cNvSpPr>
          <p:nvPr>
            <p:ph type="sldImg"/>
          </p:nvPr>
        </p:nvSpPr>
        <p:spPr>
          <a:xfrm>
            <a:off x="685800" y="1143000"/>
            <a:ext cx="5486400" cy="30861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kern="1200" err="1">
                <a:solidFill>
                  <a:schemeClr val="tx1"/>
                </a:solidFill>
                <a:effectLst/>
                <a:latin typeface="+mn-lt"/>
                <a:ea typeface="+mn-ea"/>
                <a:cs typeface="+mn-cs"/>
              </a:rPr>
              <a:t>Đây</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là</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các</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bước</a:t>
            </a:r>
            <a:r>
              <a:rPr lang="en-GB" sz="1200" kern="1200">
                <a:solidFill>
                  <a:schemeClr val="tx1"/>
                </a:solidFill>
                <a:effectLst/>
                <a:latin typeface="+mn-lt"/>
                <a:ea typeface="+mn-ea"/>
                <a:cs typeface="+mn-cs"/>
              </a:rPr>
              <a:t> </a:t>
            </a:r>
            <a:r>
              <a:rPr lang="vi-VN" sz="1200" kern="1200">
                <a:solidFill>
                  <a:schemeClr val="tx1"/>
                </a:solidFill>
                <a:effectLst/>
                <a:latin typeface="+mn-lt"/>
                <a:ea typeface="+mn-ea"/>
                <a:cs typeface="+mn-cs"/>
              </a:rPr>
              <a:t>trong quy trình </a:t>
            </a:r>
            <a:r>
              <a:rPr lang="en-GB" sz="1200" kern="1200" err="1">
                <a:solidFill>
                  <a:schemeClr val="tx1"/>
                </a:solidFill>
                <a:effectLst/>
                <a:latin typeface="+mn-lt"/>
                <a:ea typeface="+mn-ea"/>
                <a:cs typeface="+mn-cs"/>
              </a:rPr>
              <a:t>thực</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hiện</a:t>
            </a:r>
            <a:r>
              <a:rPr lang="en-GB" sz="1200" kern="1200">
                <a:solidFill>
                  <a:schemeClr val="tx1"/>
                </a:solidFill>
                <a:effectLst/>
                <a:latin typeface="+mn-lt"/>
                <a:ea typeface="+mn-ea"/>
                <a:cs typeface="+mn-cs"/>
              </a:rPr>
              <a:t> ERAS. BV ĐHYD </a:t>
            </a:r>
            <a:r>
              <a:rPr lang="en-GB" sz="1200" kern="1200" err="1">
                <a:solidFill>
                  <a:schemeClr val="tx1"/>
                </a:solidFill>
                <a:effectLst/>
                <a:latin typeface="+mn-lt"/>
                <a:ea typeface="+mn-ea"/>
                <a:cs typeface="+mn-cs"/>
              </a:rPr>
              <a:t>đang</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và</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sẽ</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áp</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dụng</a:t>
            </a:r>
            <a:endParaRPr lang="en-GB" sz="1200" kern="1200">
              <a:solidFill>
                <a:schemeClr val="tx1"/>
              </a:solidFill>
              <a:effectLst/>
              <a:latin typeface="+mn-lt"/>
              <a:ea typeface="+mn-ea"/>
              <a:cs typeface="+mn-cs"/>
            </a:endParaRPr>
          </a:p>
          <a:p>
            <a:pPr marL="228600" lvl="0" indent="-228600">
              <a:buFont typeface="+mj-lt"/>
              <a:buAutoNum type="arabicPeriod"/>
            </a:pPr>
            <a:r>
              <a:rPr lang="en-GB" sz="1200" kern="1200" err="1">
                <a:solidFill>
                  <a:schemeClr val="tx1"/>
                </a:solidFill>
                <a:effectLst/>
                <a:latin typeface="+mn-lt"/>
                <a:ea typeface="+mn-ea"/>
                <a:cs typeface="+mn-cs"/>
              </a:rPr>
              <a:t>Gồm</a:t>
            </a:r>
            <a:r>
              <a:rPr lang="en-GB" sz="1200" kern="1200">
                <a:solidFill>
                  <a:schemeClr val="tx1"/>
                </a:solidFill>
                <a:effectLst/>
                <a:latin typeface="+mn-lt"/>
                <a:ea typeface="+mn-ea"/>
                <a:cs typeface="+mn-cs"/>
              </a:rPr>
              <a:t> 3 </a:t>
            </a:r>
            <a:r>
              <a:rPr lang="vi-VN" sz="1200" kern="1200">
                <a:solidFill>
                  <a:schemeClr val="tx1"/>
                </a:solidFill>
                <a:effectLst/>
                <a:latin typeface="+mn-lt"/>
                <a:ea typeface="+mn-ea"/>
                <a:cs typeface="+mn-cs"/>
              </a:rPr>
              <a:t>giai đoạn: </a:t>
            </a:r>
            <a:r>
              <a:rPr lang="en-GB" sz="1200" kern="1200" err="1">
                <a:solidFill>
                  <a:schemeClr val="tx1"/>
                </a:solidFill>
                <a:effectLst/>
                <a:latin typeface="+mn-lt"/>
                <a:ea typeface="+mn-ea"/>
                <a:cs typeface="+mn-cs"/>
              </a:rPr>
              <a:t>trước</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mổ</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trong</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mổ</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và</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sau</a:t>
            </a:r>
            <a:r>
              <a:rPr lang="en-GB" sz="1200" kern="1200">
                <a:solidFill>
                  <a:schemeClr val="tx1"/>
                </a:solidFill>
                <a:effectLst/>
                <a:latin typeface="+mn-lt"/>
                <a:ea typeface="+mn-ea"/>
                <a:cs typeface="+mn-cs"/>
              </a:rPr>
              <a:t> </a:t>
            </a:r>
            <a:r>
              <a:rPr lang="en-GB" sz="1200" kern="1200" err="1">
                <a:solidFill>
                  <a:schemeClr val="tx1"/>
                </a:solidFill>
                <a:effectLst/>
                <a:latin typeface="+mn-lt"/>
                <a:ea typeface="+mn-ea"/>
                <a:cs typeface="+mn-cs"/>
              </a:rPr>
              <a:t>mổ</a:t>
            </a:r>
            <a:r>
              <a:rPr lang="en-GB" sz="1200" kern="1200">
                <a:solidFill>
                  <a:schemeClr val="tx1"/>
                </a:solidFill>
                <a:effectLst/>
                <a:latin typeface="+mn-lt"/>
                <a:ea typeface="+mn-ea"/>
                <a:cs typeface="+mn-cs"/>
              </a:rPr>
              <a:t>.</a:t>
            </a:r>
          </a:p>
        </p:txBody>
      </p:sp>
    </p:spTree>
    <p:extLst>
      <p:ext uri="{BB962C8B-B14F-4D97-AF65-F5344CB8AC3E}">
        <p14:creationId xmlns:p14="http://schemas.microsoft.com/office/powerpoint/2010/main" val="1756098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77" indent="-285722" eaLnBrk="0" hangingPunct="0">
              <a:defRPr>
                <a:solidFill>
                  <a:schemeClr val="tx1"/>
                </a:solidFill>
                <a:latin typeface="Arial" charset="0"/>
              </a:defRPr>
            </a:lvl2pPr>
            <a:lvl3pPr marL="1142889" indent="-228578" eaLnBrk="0" hangingPunct="0">
              <a:defRPr>
                <a:solidFill>
                  <a:schemeClr val="tx1"/>
                </a:solidFill>
                <a:latin typeface="Arial" charset="0"/>
              </a:defRPr>
            </a:lvl3pPr>
            <a:lvl4pPr marL="1600045" indent="-228578" eaLnBrk="0" hangingPunct="0">
              <a:defRPr>
                <a:solidFill>
                  <a:schemeClr val="tx1"/>
                </a:solidFill>
                <a:latin typeface="Arial" charset="0"/>
              </a:defRPr>
            </a:lvl4pPr>
            <a:lvl5pPr marL="2057200" indent="-228578" eaLnBrk="0" hangingPunct="0">
              <a:defRPr>
                <a:solidFill>
                  <a:schemeClr val="tx1"/>
                </a:solidFill>
                <a:latin typeface="Arial" charset="0"/>
              </a:defRPr>
            </a:lvl5pPr>
            <a:lvl6pPr marL="2514356" indent="-228578" eaLnBrk="0" fontAlgn="base" hangingPunct="0">
              <a:spcBef>
                <a:spcPct val="0"/>
              </a:spcBef>
              <a:spcAft>
                <a:spcPct val="0"/>
              </a:spcAft>
              <a:defRPr>
                <a:solidFill>
                  <a:schemeClr val="tx1"/>
                </a:solidFill>
                <a:latin typeface="Arial" charset="0"/>
              </a:defRPr>
            </a:lvl6pPr>
            <a:lvl7pPr marL="2971511" indent="-228578" eaLnBrk="0" fontAlgn="base" hangingPunct="0">
              <a:spcBef>
                <a:spcPct val="0"/>
              </a:spcBef>
              <a:spcAft>
                <a:spcPct val="0"/>
              </a:spcAft>
              <a:defRPr>
                <a:solidFill>
                  <a:schemeClr val="tx1"/>
                </a:solidFill>
                <a:latin typeface="Arial" charset="0"/>
              </a:defRPr>
            </a:lvl7pPr>
            <a:lvl8pPr marL="3428667" indent="-228578" eaLnBrk="0" fontAlgn="base" hangingPunct="0">
              <a:spcBef>
                <a:spcPct val="0"/>
              </a:spcBef>
              <a:spcAft>
                <a:spcPct val="0"/>
              </a:spcAft>
              <a:defRPr>
                <a:solidFill>
                  <a:schemeClr val="tx1"/>
                </a:solidFill>
                <a:latin typeface="Arial" charset="0"/>
              </a:defRPr>
            </a:lvl8pPr>
            <a:lvl9pPr marL="3885823" indent="-228578" eaLnBrk="0" fontAlgn="base" hangingPunct="0">
              <a:spcBef>
                <a:spcPct val="0"/>
              </a:spcBef>
              <a:spcAft>
                <a:spcPct val="0"/>
              </a:spcAft>
              <a:defRPr>
                <a:solidFill>
                  <a:schemeClr val="tx1"/>
                </a:solidFill>
                <a:latin typeface="Arial" charset="0"/>
              </a:defRPr>
            </a:lvl9pPr>
          </a:lstStyle>
          <a:p>
            <a:fld id="{8F1863A7-5D39-4D07-8CBF-1081D3815040}" type="slidenum">
              <a:rPr lang="en-US" altLang="en-US">
                <a:latin typeface="Times" charset="0"/>
              </a:rPr>
              <a:pPr/>
              <a:t>9</a:t>
            </a:fld>
            <a:endParaRPr lang="en-US" altLang="en-US">
              <a:latin typeface="Times" charset="0"/>
            </a:endParaRPr>
          </a:p>
        </p:txBody>
      </p:sp>
      <p:sp>
        <p:nvSpPr>
          <p:cNvPr id="34819" name="Rectangle 2"/>
          <p:cNvSpPr>
            <a:spLocks noGrp="1" noRot="1" noChangeAspect="1" noChangeArrowheads="1" noTextEdit="1"/>
          </p:cNvSpPr>
          <p:nvPr>
            <p:ph type="sldImg"/>
          </p:nvPr>
        </p:nvSpPr>
        <p:spPr>
          <a:xfrm>
            <a:off x="685800" y="1143000"/>
            <a:ext cx="5486400" cy="3086100"/>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err="1">
                <a:solidFill>
                  <a:schemeClr val="tx1"/>
                </a:solidFill>
                <a:effectLst/>
                <a:latin typeface="+mn-lt"/>
                <a:ea typeface="+mn-ea"/>
                <a:cs typeface="+mn-cs"/>
              </a:rPr>
              <a:t>Quá</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trình</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thực</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hiện</a:t>
            </a:r>
            <a:r>
              <a:rPr lang="en-US" sz="1200" kern="1200">
                <a:solidFill>
                  <a:schemeClr val="tx1"/>
                </a:solidFill>
                <a:effectLst/>
                <a:latin typeface="+mn-lt"/>
                <a:ea typeface="+mn-ea"/>
                <a:cs typeface="+mn-cs"/>
              </a:rPr>
              <a:t> </a:t>
            </a:r>
            <a:r>
              <a:rPr lang="vi-VN" sz="1200" kern="1200">
                <a:solidFill>
                  <a:schemeClr val="tx1"/>
                </a:solidFill>
                <a:effectLst/>
                <a:latin typeface="+mn-lt"/>
                <a:ea typeface="+mn-ea"/>
                <a:cs typeface="+mn-cs"/>
              </a:rPr>
              <a:t>ERAS </a:t>
            </a:r>
            <a:r>
              <a:rPr lang="en-US" sz="1200" kern="1200" err="1">
                <a:solidFill>
                  <a:schemeClr val="tx1"/>
                </a:solidFill>
                <a:effectLst/>
                <a:latin typeface="+mn-lt"/>
                <a:ea typeface="+mn-ea"/>
                <a:cs typeface="+mn-cs"/>
              </a:rPr>
              <a:t>thường</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gặp</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nhiều</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vấn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trở</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ngại</a:t>
            </a:r>
            <a:endParaRPr lang="en-US" sz="1200" kern="120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Wingdings" charset="2"/>
              <a:buChar char="è"/>
              <a:tabLst/>
              <a:defRPr/>
            </a:pPr>
            <a:r>
              <a:rPr lang="vi-VN" sz="1200" kern="1200">
                <a:solidFill>
                  <a:schemeClr val="tx1"/>
                </a:solidFill>
                <a:effectLst/>
                <a:latin typeface="+mn-lt"/>
                <a:ea typeface="+mn-ea"/>
                <a:cs typeface="+mn-cs"/>
              </a:rPr>
              <a:t>B</a:t>
            </a:r>
            <a:r>
              <a:rPr lang="en-US" sz="1200" kern="1200">
                <a:solidFill>
                  <a:schemeClr val="tx1"/>
                </a:solidFill>
                <a:effectLst/>
                <a:latin typeface="+mn-lt"/>
                <a:ea typeface="+mn-ea"/>
                <a:cs typeface="+mn-cs"/>
              </a:rPr>
              <a:t>a </a:t>
            </a:r>
            <a:r>
              <a:rPr lang="en-US" sz="1200" kern="1200" err="1">
                <a:solidFill>
                  <a:schemeClr val="tx1"/>
                </a:solidFill>
                <a:effectLst/>
                <a:latin typeface="+mn-lt"/>
                <a:ea typeface="+mn-ea"/>
                <a:cs typeface="+mn-cs"/>
              </a:rPr>
              <a:t>nhóm</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chính</a:t>
            </a:r>
            <a:r>
              <a:rPr lang="en-US" sz="1200" kern="1200">
                <a:solidFill>
                  <a:schemeClr val="tx1"/>
                </a:solidFill>
                <a:effectLst/>
                <a:latin typeface="+mn-lt"/>
                <a:ea typeface="+mn-ea"/>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vi-VN" sz="1200" kern="1200">
                <a:solidFill>
                  <a:schemeClr val="tx1"/>
                </a:solidFill>
                <a:effectLst/>
                <a:latin typeface="+mn-lt"/>
                <a:ea typeface="+mn-ea"/>
                <a:cs typeface="+mn-cs"/>
              </a:rPr>
              <a:t>R</a:t>
            </a:r>
            <a:r>
              <a:rPr lang="en-US" sz="1200" kern="1200" err="1">
                <a:solidFill>
                  <a:schemeClr val="tx1"/>
                </a:solidFill>
                <a:effectLst/>
                <a:latin typeface="+mn-lt"/>
                <a:ea typeface="+mn-ea"/>
                <a:cs typeface="+mn-cs"/>
              </a:rPr>
              <a:t>ào</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cản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nhận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thức</a:t>
            </a:r>
            <a:endParaRPr lang="en-US" sz="1200" kern="120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vi-VN" sz="1200" kern="1200">
                <a:solidFill>
                  <a:schemeClr val="tx1"/>
                </a:solidFill>
                <a:effectLst/>
                <a:latin typeface="+mn-lt"/>
                <a:ea typeface="+mn-ea"/>
                <a:cs typeface="+mn-cs"/>
              </a:rPr>
              <a:t>K</a:t>
            </a:r>
            <a:r>
              <a:rPr lang="en-US" sz="1200" kern="1200" err="1">
                <a:solidFill>
                  <a:schemeClr val="tx1"/>
                </a:solidFill>
                <a:effectLst/>
                <a:latin typeface="+mn-lt"/>
                <a:ea typeface="+mn-ea"/>
                <a:cs typeface="+mn-cs"/>
              </a:rPr>
              <a:t>hó</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khăn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chuyên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môn</a:t>
            </a:r>
            <a:r>
              <a:rPr lang="en-US" sz="1200" kern="1200">
                <a:solidFill>
                  <a:schemeClr val="tx1"/>
                </a:solidFill>
                <a:effectLst/>
                <a:latin typeface="+mn-lt"/>
                <a:ea typeface="+mn-ea"/>
                <a:cs typeface="+mn-cs"/>
              </a:rPr>
              <a: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vi-VN" sz="1200" kern="1200">
                <a:solidFill>
                  <a:schemeClr val="tx1"/>
                </a:solidFill>
                <a:effectLst/>
                <a:latin typeface="+mn-lt"/>
                <a:ea typeface="+mn-ea"/>
                <a:cs typeface="+mn-cs"/>
              </a:rPr>
              <a:t>V</a:t>
            </a:r>
            <a:r>
              <a:rPr lang="en-US" sz="1200" kern="1200" err="1">
                <a:solidFill>
                  <a:schemeClr val="tx1"/>
                </a:solidFill>
                <a:effectLst/>
                <a:latin typeface="+mn-lt"/>
                <a:ea typeface="+mn-ea"/>
                <a:cs typeface="+mn-cs"/>
              </a:rPr>
              <a:t>ấn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đề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về</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tổ</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chức</a:t>
            </a:r>
            <a:endParaRPr lang="en-GB" altLang="en-US"/>
          </a:p>
          <a:p>
            <a:pPr eaLnBrk="1" hangingPunct="1"/>
            <a:endParaRPr lang="en-GB" altLang="en-US"/>
          </a:p>
        </p:txBody>
      </p:sp>
    </p:spTree>
    <p:extLst>
      <p:ext uri="{BB962C8B-B14F-4D97-AF65-F5344CB8AC3E}">
        <p14:creationId xmlns:p14="http://schemas.microsoft.com/office/powerpoint/2010/main" val="1487105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10164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57967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257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08360"/>
            <a:ext cx="8229600" cy="854869"/>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200150"/>
            <a:ext cx="4038600" cy="33980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lipArt Placeholder 3"/>
          <p:cNvSpPr>
            <a:spLocks noGrp="1"/>
          </p:cNvSpPr>
          <p:nvPr>
            <p:ph type="clipArt" sz="half" idx="2"/>
          </p:nvPr>
        </p:nvSpPr>
        <p:spPr>
          <a:xfrm>
            <a:off x="4648200" y="1200150"/>
            <a:ext cx="4038600" cy="3398044"/>
          </a:xfrm>
        </p:spPr>
        <p:txBody>
          <a:bodyPr/>
          <a:lstStyle/>
          <a:p>
            <a:pPr lvl="0"/>
            <a:endParaRPr lang="en-GB" noProof="0"/>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a:t>Enhancing Recovery after GI surgery</a:t>
            </a:r>
          </a:p>
        </p:txBody>
      </p:sp>
      <p:sp>
        <p:nvSpPr>
          <p:cNvPr id="7" name="Rectangle 6"/>
          <p:cNvSpPr>
            <a:spLocks noGrp="1" noChangeArrowheads="1"/>
          </p:cNvSpPr>
          <p:nvPr>
            <p:ph type="sldNum" sz="quarter" idx="12"/>
          </p:nvPr>
        </p:nvSpPr>
        <p:spPr>
          <a:ln/>
        </p:spPr>
        <p:txBody>
          <a:bodyPr/>
          <a:lstStyle>
            <a:lvl1pPr>
              <a:defRPr/>
            </a:lvl1pPr>
          </a:lstStyle>
          <a:p>
            <a:pPr>
              <a:defRPr/>
            </a:pPr>
            <a:fld id="{F9153918-3F27-4CC1-A4BF-CD99D370E764}" type="slidenum">
              <a:rPr lang="en-GB"/>
              <a:pPr>
                <a:defRPr/>
              </a:pPr>
              <a:t>‹#›</a:t>
            </a:fld>
            <a:endParaRPr lang="en-GB"/>
          </a:p>
        </p:txBody>
      </p:sp>
    </p:spTree>
    <p:extLst>
      <p:ext uri="{BB962C8B-B14F-4D97-AF65-F5344CB8AC3E}">
        <p14:creationId xmlns:p14="http://schemas.microsoft.com/office/powerpoint/2010/main" val="1369656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lnSpc>
                <a:spcPct val="120000"/>
              </a:lnSpc>
              <a:defRPr>
                <a:latin typeface="Arial" panose="020B0604020202020204" pitchFamily="34" charset="0"/>
                <a:cs typeface="Arial" panose="020B0604020202020204" pitchFamily="34" charset="0"/>
              </a:defRPr>
            </a:lvl1pPr>
            <a:lvl2pPr>
              <a:lnSpc>
                <a:spcPct val="120000"/>
              </a:lnSpc>
              <a:defRPr>
                <a:latin typeface="Arial" panose="020B0604020202020204" pitchFamily="34" charset="0"/>
                <a:cs typeface="Arial" panose="020B0604020202020204" pitchFamily="34" charset="0"/>
              </a:defRPr>
            </a:lvl2pPr>
            <a:lvl3pPr>
              <a:lnSpc>
                <a:spcPct val="120000"/>
              </a:lnSpc>
              <a:defRPr>
                <a:latin typeface="Arial" panose="020B0604020202020204" pitchFamily="34" charset="0"/>
                <a:cs typeface="Arial" panose="020B0604020202020204" pitchFamily="34" charset="0"/>
              </a:defRPr>
            </a:lvl3pPr>
            <a:lvl4pPr>
              <a:lnSpc>
                <a:spcPct val="120000"/>
              </a:lnSpc>
              <a:defRPr>
                <a:latin typeface="Arial" panose="020B0604020202020204" pitchFamily="34" charset="0"/>
                <a:cs typeface="Arial" panose="020B0604020202020204" pitchFamily="34" charset="0"/>
              </a:defRPr>
            </a:lvl4pPr>
            <a:lvl5pPr>
              <a:lnSpc>
                <a:spcPct val="120000"/>
              </a:lnSpc>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3933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54731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24036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3314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27383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38360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04447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9531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D8BD707-D9CF-40AE-B4C6-C98DA3205C09}" type="datetimeFigureOut">
              <a:rPr lang="en-US" smtClean="0"/>
              <a:pPr/>
              <a:t>3/2/2023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05816571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7.gi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9.jpeg"/><Relationship Id="rId7" Type="http://schemas.openxmlformats.org/officeDocument/2006/relationships/diagramQuickStyle" Target="../diagrams/quickStyle1.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0.jpeg"/><Relationship Id="rId9" Type="http://schemas.microsoft.com/office/2007/relationships/diagramDrawing" Target="../diagrams/drawing1.xml"/></Relationships>
</file>

<file path=ppt/slides/_rels/slide23.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9550" y="505187"/>
            <a:ext cx="8724900" cy="1371600"/>
          </a:xfrm>
        </p:spPr>
        <p:txBody>
          <a:bodyPr>
            <a:noAutofit/>
          </a:bodyPr>
          <a:lstStyle/>
          <a:p>
            <a:pPr>
              <a:lnSpc>
                <a:spcPct val="150000"/>
              </a:lnSpc>
              <a:spcBef>
                <a:spcPts val="0"/>
              </a:spcBef>
            </a:pPr>
            <a:r>
              <a:rPr lang="en-US" sz="4200" b="1">
                <a:solidFill>
                  <a:srgbClr val="C00000"/>
                </a:solidFill>
              </a:rPr>
              <a:t>HỒI PHỤC SỚM SAU PHẪU THUẬT</a:t>
            </a:r>
          </a:p>
        </p:txBody>
      </p:sp>
      <p:sp>
        <p:nvSpPr>
          <p:cNvPr id="3" name="Subtitle 2"/>
          <p:cNvSpPr>
            <a:spLocks noGrp="1"/>
          </p:cNvSpPr>
          <p:nvPr>
            <p:ph type="subTitle" idx="1"/>
          </p:nvPr>
        </p:nvSpPr>
        <p:spPr>
          <a:xfrm>
            <a:off x="1143000" y="1910707"/>
            <a:ext cx="6858000" cy="661043"/>
          </a:xfrm>
        </p:spPr>
        <p:txBody>
          <a:bodyPr>
            <a:normAutofit/>
          </a:bodyPr>
          <a:lstStyle/>
          <a:p>
            <a:r>
              <a:rPr lang="vi-VN" altLang="en-US" sz="3600" b="1" i="1">
                <a:solidFill>
                  <a:srgbClr val="0070C0"/>
                </a:solidFill>
                <a:sym typeface="Helvetica" charset="0"/>
              </a:rPr>
              <a:t>Vai trò của Bác sĩ ngoại khoa</a:t>
            </a:r>
            <a:endParaRPr lang="en-US" altLang="en-US" sz="3600" b="1" i="1">
              <a:solidFill>
                <a:srgbClr val="0070C0"/>
              </a:solidFill>
              <a:sym typeface="Helvetica" charset="0"/>
            </a:endParaRPr>
          </a:p>
        </p:txBody>
      </p:sp>
      <p:sp>
        <p:nvSpPr>
          <p:cNvPr id="4" name="TextBox 3"/>
          <p:cNvSpPr txBox="1"/>
          <p:nvPr/>
        </p:nvSpPr>
        <p:spPr>
          <a:xfrm>
            <a:off x="4763095" y="3333750"/>
            <a:ext cx="4171355" cy="1009635"/>
          </a:xfrm>
          <a:prstGeom prst="rect">
            <a:avLst/>
          </a:prstGeom>
          <a:noFill/>
        </p:spPr>
        <p:txBody>
          <a:bodyPr wrap="square" rtlCol="0">
            <a:spAutoFit/>
          </a:bodyPr>
          <a:lstStyle/>
          <a:p>
            <a:pPr>
              <a:lnSpc>
                <a:spcPct val="150000"/>
              </a:lnSpc>
            </a:pPr>
            <a:r>
              <a:rPr lang="vi-VN" sz="2100" i="1">
                <a:solidFill>
                  <a:srgbClr val="002060"/>
                </a:solidFill>
              </a:rPr>
              <a:t>PGS. Nguyễn Hữu Thịnh</a:t>
            </a:r>
          </a:p>
          <a:p>
            <a:pPr>
              <a:lnSpc>
                <a:spcPct val="150000"/>
              </a:lnSpc>
            </a:pPr>
            <a:r>
              <a:rPr lang="vi-VN" sz="2100" i="1">
                <a:solidFill>
                  <a:srgbClr val="002060"/>
                </a:solidFill>
              </a:rPr>
              <a:t>Bv Đại học Y Dược TPHCM</a:t>
            </a:r>
            <a:endParaRPr lang="en-US" sz="2100" i="1">
              <a:solidFill>
                <a:srgbClr val="002060"/>
              </a:solidFill>
            </a:endParaRPr>
          </a:p>
        </p:txBody>
      </p:sp>
    </p:spTree>
    <p:extLst>
      <p:ext uri="{BB962C8B-B14F-4D97-AF65-F5344CB8AC3E}">
        <p14:creationId xmlns:p14="http://schemas.microsoft.com/office/powerpoint/2010/main" val="556465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37" y="1581150"/>
            <a:ext cx="3551660" cy="1962291"/>
          </a:xfrm>
          <a:prstGeom prst="rect">
            <a:avLst/>
          </a:prstGeom>
        </p:spPr>
      </p:pic>
      <p:pic>
        <p:nvPicPr>
          <p:cNvPr id="15" name="Picture 14"/>
          <p:cNvPicPr/>
          <p:nvPr/>
        </p:nvPicPr>
        <p:blipFill rotWithShape="1">
          <a:blip r:embed="rId4" cstate="print">
            <a:extLst>
              <a:ext uri="{28A0092B-C50C-407E-A947-70E740481C1C}">
                <a14:useLocalDpi xmlns:a14="http://schemas.microsoft.com/office/drawing/2010/main" val="0"/>
              </a:ext>
            </a:extLst>
          </a:blip>
          <a:srcRect l="14882" t="3209" r="15558"/>
          <a:stretch/>
        </p:blipFill>
        <p:spPr bwMode="auto">
          <a:xfrm>
            <a:off x="4819808" y="1197522"/>
            <a:ext cx="3790791" cy="2898228"/>
          </a:xfrm>
          <a:prstGeom prst="rect">
            <a:avLst/>
          </a:prstGeom>
          <a:ln>
            <a:noFill/>
          </a:ln>
          <a:extLst>
            <a:ext uri="{53640926-AAD7-44D8-BBD7-CCE9431645EC}">
              <a14:shadowObscured xmlns:a14="http://schemas.microsoft.com/office/drawing/2010/main"/>
            </a:ext>
          </a:extLst>
        </p:spPr>
      </p:pic>
      <p:sp>
        <p:nvSpPr>
          <p:cNvPr id="16"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r>
              <a:rPr lang="vi-VN" sz="2800" b="1">
                <a:solidFill>
                  <a:schemeClr val="accent1">
                    <a:lumMod val="50000"/>
                  </a:schemeClr>
                </a:solidFill>
                <a:latin typeface="Arial (Body)"/>
              </a:rPr>
              <a:t>VAI TRÒ CỦA PHẪU THUẬT VIÊN</a:t>
            </a:r>
            <a:endParaRPr lang="en-US" sz="2800" b="1">
              <a:latin typeface="Arial (Body)"/>
            </a:endParaRPr>
          </a:p>
        </p:txBody>
      </p:sp>
      <p:sp>
        <p:nvSpPr>
          <p:cNvPr id="17" name="Content Placeholder 2"/>
          <p:cNvSpPr txBox="1">
            <a:spLocks/>
          </p:cNvSpPr>
          <p:nvPr/>
        </p:nvSpPr>
        <p:spPr>
          <a:xfrm>
            <a:off x="152400" y="4294908"/>
            <a:ext cx="1981200" cy="469630"/>
          </a:xfrm>
          <a:prstGeom prst="rect">
            <a:avLst/>
          </a:prstGeom>
          <a:solidFill>
            <a:schemeClr val="accent3">
              <a:lumMod val="40000"/>
              <a:lumOff val="6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Trướ</a:t>
            </a:r>
            <a:r>
              <a:rPr lang="en-US" sz="1800">
                <a:solidFill>
                  <a:srgbClr val="002060"/>
                </a:solidFill>
                <a:latin typeface="Arial" charset="0"/>
                <a:ea typeface="Arial" charset="0"/>
                <a:cs typeface="Arial" charset="0"/>
              </a:rPr>
              <a:t>c </a:t>
            </a:r>
            <a:r>
              <a:rPr lang="en-US" sz="1800" err="1">
                <a:solidFill>
                  <a:srgbClr val="002060"/>
                </a:solidFill>
                <a:latin typeface="Arial" charset="0"/>
                <a:ea typeface="Arial" charset="0"/>
                <a:cs typeface="Arial" charset="0"/>
              </a:rPr>
              <a:t>phẫu</a:t>
            </a:r>
            <a:r>
              <a:rPr lang="en-US" sz="1800">
                <a:solidFill>
                  <a:srgbClr val="002060"/>
                </a:solidFill>
                <a:latin typeface="Arial" charset="0"/>
                <a:ea typeface="Arial" charset="0"/>
                <a:cs typeface="Arial" charset="0"/>
              </a:rPr>
              <a:t> </a:t>
            </a:r>
            <a:r>
              <a:rPr lang="en-US" sz="1800" err="1">
                <a:solidFill>
                  <a:srgbClr val="002060"/>
                </a:solidFill>
                <a:latin typeface="Arial" charset="0"/>
                <a:ea typeface="Arial" charset="0"/>
                <a:cs typeface="Arial" charset="0"/>
              </a:rPr>
              <a:t>thuật</a:t>
            </a:r>
            <a:endParaRPr lang="en-US" sz="1800">
              <a:solidFill>
                <a:srgbClr val="002060"/>
              </a:solidFill>
              <a:latin typeface="Arial" charset="0"/>
              <a:ea typeface="Arial" charset="0"/>
              <a:cs typeface="Arial" charset="0"/>
            </a:endParaRPr>
          </a:p>
        </p:txBody>
      </p:sp>
      <p:sp>
        <p:nvSpPr>
          <p:cNvPr id="19" name="Content Placeholder 2"/>
          <p:cNvSpPr txBox="1">
            <a:spLocks/>
          </p:cNvSpPr>
          <p:nvPr/>
        </p:nvSpPr>
        <p:spPr>
          <a:xfrm>
            <a:off x="2325163" y="4295608"/>
            <a:ext cx="1981200" cy="469630"/>
          </a:xfrm>
          <a:prstGeom prst="rect">
            <a:avLst/>
          </a:prstGeom>
          <a:solidFill>
            <a:srgbClr val="002060"/>
          </a:solidFill>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chemeClr val="bg1"/>
                </a:solidFill>
                <a:latin typeface="Arial" charset="0"/>
                <a:ea typeface="Arial" charset="0"/>
                <a:cs typeface="Arial" charset="0"/>
              </a:rPr>
              <a:t>Trong </a:t>
            </a:r>
            <a:r>
              <a:rPr lang="en-US" sz="1800" err="1">
                <a:solidFill>
                  <a:schemeClr val="bg1"/>
                </a:solidFill>
                <a:latin typeface="Arial" charset="0"/>
                <a:ea typeface="Arial" charset="0"/>
                <a:cs typeface="Arial" charset="0"/>
              </a:rPr>
              <a:t>phẫu</a:t>
            </a:r>
            <a:r>
              <a:rPr lang="en-US" sz="1800">
                <a:solidFill>
                  <a:schemeClr val="bg1"/>
                </a:solidFill>
                <a:latin typeface="Arial" charset="0"/>
                <a:ea typeface="Arial" charset="0"/>
                <a:cs typeface="Arial" charset="0"/>
              </a:rPr>
              <a:t> </a:t>
            </a:r>
            <a:r>
              <a:rPr lang="en-US" sz="1800" err="1">
                <a:solidFill>
                  <a:schemeClr val="bg1"/>
                </a:solidFill>
                <a:latin typeface="Arial" charset="0"/>
                <a:ea typeface="Arial" charset="0"/>
                <a:cs typeface="Arial" charset="0"/>
              </a:rPr>
              <a:t>thuật</a:t>
            </a:r>
            <a:endParaRPr lang="en-US" sz="1800">
              <a:solidFill>
                <a:schemeClr val="bg1"/>
              </a:solidFill>
              <a:latin typeface="Arial" charset="0"/>
              <a:ea typeface="Arial" charset="0"/>
              <a:cs typeface="Arial" charset="0"/>
            </a:endParaRPr>
          </a:p>
        </p:txBody>
      </p:sp>
      <p:sp>
        <p:nvSpPr>
          <p:cNvPr id="20" name="Content Placeholder 2"/>
          <p:cNvSpPr txBox="1">
            <a:spLocks/>
          </p:cNvSpPr>
          <p:nvPr/>
        </p:nvSpPr>
        <p:spPr>
          <a:xfrm>
            <a:off x="4497926" y="4294908"/>
            <a:ext cx="1765139" cy="46963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Sau </a:t>
            </a:r>
            <a:r>
              <a:rPr lang="en-US" sz="1800" err="1">
                <a:solidFill>
                  <a:srgbClr val="002060"/>
                </a:solidFill>
                <a:latin typeface="Arial" charset="0"/>
                <a:ea typeface="Arial" charset="0"/>
                <a:cs typeface="Arial" charset="0"/>
              </a:rPr>
              <a:t>phẫu</a:t>
            </a:r>
            <a:r>
              <a:rPr lang="en-US" sz="1800">
                <a:solidFill>
                  <a:srgbClr val="002060"/>
                </a:solidFill>
                <a:latin typeface="Arial" charset="0"/>
                <a:ea typeface="Arial" charset="0"/>
                <a:cs typeface="Arial" charset="0"/>
              </a:rPr>
              <a:t> </a:t>
            </a:r>
            <a:r>
              <a:rPr lang="en-US" sz="1800" err="1">
                <a:solidFill>
                  <a:srgbClr val="002060"/>
                </a:solidFill>
                <a:latin typeface="Arial" charset="0"/>
                <a:ea typeface="Arial" charset="0"/>
                <a:cs typeface="Arial" charset="0"/>
              </a:rPr>
              <a:t>thuật</a:t>
            </a:r>
            <a:endParaRPr lang="en-US" sz="1800">
              <a:solidFill>
                <a:srgbClr val="002060"/>
              </a:solidFill>
              <a:latin typeface="Arial" charset="0"/>
              <a:ea typeface="Arial" charset="0"/>
              <a:cs typeface="Arial" charset="0"/>
            </a:endParaRPr>
          </a:p>
        </p:txBody>
      </p:sp>
      <p:sp>
        <p:nvSpPr>
          <p:cNvPr id="21" name="Content Placeholder 2"/>
          <p:cNvSpPr txBox="1">
            <a:spLocks/>
          </p:cNvSpPr>
          <p:nvPr/>
        </p:nvSpPr>
        <p:spPr>
          <a:xfrm>
            <a:off x="6599696" y="4294908"/>
            <a:ext cx="2311078" cy="469630"/>
          </a:xfrm>
          <a:prstGeom prst="rect">
            <a:avLst/>
          </a:prstGeom>
          <a:solidFill>
            <a:srgbClr val="FFC000"/>
          </a:solidFill>
          <a:ln>
            <a:solidFill>
              <a:srgbClr val="00B050"/>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Tái khám + Theo dõi</a:t>
            </a:r>
            <a:endParaRPr lang="en-US" sz="1800">
              <a:solidFill>
                <a:srgbClr val="002060"/>
              </a:solidFill>
              <a:latin typeface="Arial" charset="0"/>
              <a:ea typeface="Arial" charset="0"/>
              <a:cs typeface="Arial" charset="0"/>
            </a:endParaRPr>
          </a:p>
        </p:txBody>
      </p:sp>
      <p:cxnSp>
        <p:nvCxnSpPr>
          <p:cNvPr id="11" name="Straight Connector 10"/>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344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106306"/>
            <a:ext cx="6417044" cy="5037194"/>
          </a:xfrm>
          <a:prstGeom prst="rect">
            <a:avLst/>
          </a:prstGeom>
        </p:spPr>
      </p:pic>
    </p:spTree>
    <p:extLst>
      <p:ext uri="{BB962C8B-B14F-4D97-AF65-F5344CB8AC3E}">
        <p14:creationId xmlns:p14="http://schemas.microsoft.com/office/powerpoint/2010/main" val="1687926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1786033" y="742176"/>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endParaRPr lang="en-US" sz="3600" b="1">
              <a:latin typeface="Arial (Body)"/>
            </a:endParaRPr>
          </a:p>
        </p:txBody>
      </p:sp>
      <p:sp>
        <p:nvSpPr>
          <p:cNvPr id="17" name="Content Placeholder 2"/>
          <p:cNvSpPr txBox="1">
            <a:spLocks/>
          </p:cNvSpPr>
          <p:nvPr/>
        </p:nvSpPr>
        <p:spPr>
          <a:xfrm>
            <a:off x="152400" y="4294908"/>
            <a:ext cx="1981200" cy="469630"/>
          </a:xfrm>
          <a:prstGeom prst="rect">
            <a:avLst/>
          </a:prstGeom>
          <a:solidFill>
            <a:schemeClr val="accent3">
              <a:lumMod val="40000"/>
              <a:lumOff val="6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Trướ</a:t>
            </a:r>
            <a:r>
              <a:rPr lang="en-US" sz="1800">
                <a:solidFill>
                  <a:srgbClr val="002060"/>
                </a:solidFill>
                <a:latin typeface="Arial" charset="0"/>
                <a:ea typeface="Arial" charset="0"/>
                <a:cs typeface="Arial" charset="0"/>
              </a:rPr>
              <a:t>c </a:t>
            </a:r>
            <a:r>
              <a:rPr lang="en-US" sz="1800" err="1">
                <a:solidFill>
                  <a:srgbClr val="002060"/>
                </a:solidFill>
                <a:latin typeface="Arial" charset="0"/>
                <a:ea typeface="Arial" charset="0"/>
                <a:cs typeface="Arial" charset="0"/>
              </a:rPr>
              <a:t>phẫu</a:t>
            </a:r>
            <a:r>
              <a:rPr lang="en-US" sz="1800">
                <a:solidFill>
                  <a:srgbClr val="002060"/>
                </a:solidFill>
                <a:latin typeface="Arial" charset="0"/>
                <a:ea typeface="Arial" charset="0"/>
                <a:cs typeface="Arial" charset="0"/>
              </a:rPr>
              <a:t> </a:t>
            </a:r>
            <a:r>
              <a:rPr lang="en-US" sz="1800" err="1">
                <a:solidFill>
                  <a:srgbClr val="002060"/>
                </a:solidFill>
                <a:latin typeface="Arial" charset="0"/>
                <a:ea typeface="Arial" charset="0"/>
                <a:cs typeface="Arial" charset="0"/>
              </a:rPr>
              <a:t>thuật</a:t>
            </a:r>
            <a:endParaRPr lang="en-US" sz="1800">
              <a:solidFill>
                <a:srgbClr val="002060"/>
              </a:solidFill>
              <a:latin typeface="Arial" charset="0"/>
              <a:ea typeface="Arial" charset="0"/>
              <a:cs typeface="Arial" charset="0"/>
            </a:endParaRPr>
          </a:p>
        </p:txBody>
      </p:sp>
      <p:sp>
        <p:nvSpPr>
          <p:cNvPr id="19" name="Content Placeholder 2"/>
          <p:cNvSpPr txBox="1">
            <a:spLocks/>
          </p:cNvSpPr>
          <p:nvPr/>
        </p:nvSpPr>
        <p:spPr>
          <a:xfrm>
            <a:off x="2325163" y="4295608"/>
            <a:ext cx="1981200" cy="469630"/>
          </a:xfrm>
          <a:prstGeom prst="rect">
            <a:avLst/>
          </a:prstGeom>
          <a:solidFill>
            <a:srgbClr val="002060"/>
          </a:solidFill>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chemeClr val="bg1"/>
                </a:solidFill>
                <a:latin typeface="Arial" charset="0"/>
                <a:ea typeface="Arial" charset="0"/>
                <a:cs typeface="Arial" charset="0"/>
              </a:rPr>
              <a:t>Trong </a:t>
            </a:r>
            <a:r>
              <a:rPr lang="en-US" sz="1800" err="1">
                <a:solidFill>
                  <a:schemeClr val="bg1"/>
                </a:solidFill>
                <a:latin typeface="Arial" charset="0"/>
                <a:ea typeface="Arial" charset="0"/>
                <a:cs typeface="Arial" charset="0"/>
              </a:rPr>
              <a:t>phẫu</a:t>
            </a:r>
            <a:r>
              <a:rPr lang="en-US" sz="1800">
                <a:solidFill>
                  <a:schemeClr val="bg1"/>
                </a:solidFill>
                <a:latin typeface="Arial" charset="0"/>
                <a:ea typeface="Arial" charset="0"/>
                <a:cs typeface="Arial" charset="0"/>
              </a:rPr>
              <a:t> </a:t>
            </a:r>
            <a:r>
              <a:rPr lang="en-US" sz="1800" err="1">
                <a:solidFill>
                  <a:schemeClr val="bg1"/>
                </a:solidFill>
                <a:latin typeface="Arial" charset="0"/>
                <a:ea typeface="Arial" charset="0"/>
                <a:cs typeface="Arial" charset="0"/>
              </a:rPr>
              <a:t>thuật</a:t>
            </a:r>
            <a:endParaRPr lang="en-US" sz="1800">
              <a:solidFill>
                <a:schemeClr val="bg1"/>
              </a:solidFill>
              <a:latin typeface="Arial" charset="0"/>
              <a:ea typeface="Arial" charset="0"/>
              <a:cs typeface="Arial" charset="0"/>
            </a:endParaRPr>
          </a:p>
        </p:txBody>
      </p:sp>
      <p:sp>
        <p:nvSpPr>
          <p:cNvPr id="20" name="Content Placeholder 2"/>
          <p:cNvSpPr txBox="1">
            <a:spLocks/>
          </p:cNvSpPr>
          <p:nvPr/>
        </p:nvSpPr>
        <p:spPr>
          <a:xfrm>
            <a:off x="4497926" y="4294908"/>
            <a:ext cx="1765139" cy="46963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Sau </a:t>
            </a:r>
            <a:r>
              <a:rPr lang="en-US" sz="1800" err="1">
                <a:solidFill>
                  <a:srgbClr val="002060"/>
                </a:solidFill>
                <a:latin typeface="Arial" charset="0"/>
                <a:ea typeface="Arial" charset="0"/>
                <a:cs typeface="Arial" charset="0"/>
              </a:rPr>
              <a:t>phẫu</a:t>
            </a:r>
            <a:r>
              <a:rPr lang="en-US" sz="1800">
                <a:solidFill>
                  <a:srgbClr val="002060"/>
                </a:solidFill>
                <a:latin typeface="Arial" charset="0"/>
                <a:ea typeface="Arial" charset="0"/>
                <a:cs typeface="Arial" charset="0"/>
              </a:rPr>
              <a:t> </a:t>
            </a:r>
            <a:r>
              <a:rPr lang="en-US" sz="1800" err="1">
                <a:solidFill>
                  <a:srgbClr val="002060"/>
                </a:solidFill>
                <a:latin typeface="Arial" charset="0"/>
                <a:ea typeface="Arial" charset="0"/>
                <a:cs typeface="Arial" charset="0"/>
              </a:rPr>
              <a:t>thuật</a:t>
            </a:r>
            <a:endParaRPr lang="en-US" sz="1800">
              <a:solidFill>
                <a:srgbClr val="002060"/>
              </a:solidFill>
              <a:latin typeface="Arial" charset="0"/>
              <a:ea typeface="Arial" charset="0"/>
              <a:cs typeface="Arial" charset="0"/>
            </a:endParaRPr>
          </a:p>
        </p:txBody>
      </p:sp>
      <p:sp>
        <p:nvSpPr>
          <p:cNvPr id="21" name="Content Placeholder 2"/>
          <p:cNvSpPr txBox="1">
            <a:spLocks/>
          </p:cNvSpPr>
          <p:nvPr/>
        </p:nvSpPr>
        <p:spPr>
          <a:xfrm>
            <a:off x="6599696" y="4294908"/>
            <a:ext cx="2311078" cy="469630"/>
          </a:xfrm>
          <a:prstGeom prst="rect">
            <a:avLst/>
          </a:prstGeom>
          <a:solidFill>
            <a:srgbClr val="FFC000"/>
          </a:solidFill>
          <a:ln>
            <a:solidFill>
              <a:srgbClr val="00B050"/>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rgbClr val="002060"/>
                </a:solidFill>
                <a:latin typeface="Arial" charset="0"/>
                <a:ea typeface="Arial" charset="0"/>
                <a:cs typeface="Arial" charset="0"/>
              </a:rPr>
              <a:t>Tái khám + Theo dõi</a:t>
            </a:r>
            <a:endParaRPr lang="en-US" sz="1800">
              <a:solidFill>
                <a:srgbClr val="002060"/>
              </a:solidFill>
              <a:latin typeface="Arial" charset="0"/>
              <a:ea typeface="Arial" charset="0"/>
              <a:cs typeface="Arial" charset="0"/>
            </a:endParaRPr>
          </a:p>
        </p:txBody>
      </p:sp>
      <p:sp>
        <p:nvSpPr>
          <p:cNvPr id="2" name="TextBox 1"/>
          <p:cNvSpPr txBox="1"/>
          <p:nvPr/>
        </p:nvSpPr>
        <p:spPr>
          <a:xfrm>
            <a:off x="442928" y="1227951"/>
            <a:ext cx="8458200" cy="2308324"/>
          </a:xfrm>
          <a:prstGeom prst="rect">
            <a:avLst/>
          </a:prstGeom>
          <a:noFill/>
        </p:spPr>
        <p:txBody>
          <a:bodyPr wrap="square" rtlCol="0" anchor="ctr">
            <a:spAutoFit/>
          </a:bodyPr>
          <a:lstStyle/>
          <a:p>
            <a:pPr algn="just">
              <a:lnSpc>
                <a:spcPct val="150000"/>
              </a:lnSpc>
            </a:pPr>
            <a:r>
              <a:rPr lang="vi-VN" sz="2400">
                <a:solidFill>
                  <a:srgbClr val="002060"/>
                </a:solidFill>
              </a:rPr>
              <a:t>Khám đánh giá </a:t>
            </a:r>
            <a:r>
              <a:rPr lang="is-IS" sz="2400">
                <a:solidFill>
                  <a:srgbClr val="002060"/>
                </a:solidFill>
                <a:latin typeface="Times New Roman" charset="0"/>
                <a:ea typeface="Times New Roman" charset="0"/>
                <a:cs typeface="Times New Roman" charset="0"/>
              </a:rPr>
              <a:t>→ </a:t>
            </a:r>
            <a:r>
              <a:rPr lang="vi-VN" sz="2400">
                <a:solidFill>
                  <a:srgbClr val="002060"/>
                </a:solidFill>
                <a:latin typeface="Arial" charset="0"/>
                <a:ea typeface="Arial" charset="0"/>
                <a:cs typeface="Arial" charset="0"/>
              </a:rPr>
              <a:t>Khả năng + Phương pháp phẫu thuật</a:t>
            </a:r>
            <a:endParaRPr lang="vi-VN" sz="2400">
              <a:solidFill>
                <a:srgbClr val="002060"/>
              </a:solidFill>
            </a:endParaRPr>
          </a:p>
          <a:p>
            <a:pPr algn="just">
              <a:lnSpc>
                <a:spcPct val="150000"/>
              </a:lnSpc>
            </a:pPr>
            <a:r>
              <a:rPr lang="vi-VN" sz="2400">
                <a:solidFill>
                  <a:srgbClr val="002060"/>
                </a:solidFill>
              </a:rPr>
              <a:t>Phối hợp các chuyên khoa </a:t>
            </a:r>
            <a:r>
              <a:rPr lang="is-IS" sz="2400">
                <a:solidFill>
                  <a:srgbClr val="002060"/>
                </a:solidFill>
                <a:latin typeface="Times New Roman" charset="0"/>
                <a:ea typeface="Times New Roman" charset="0"/>
                <a:cs typeface="Times New Roman" charset="0"/>
              </a:rPr>
              <a:t>→ </a:t>
            </a:r>
            <a:r>
              <a:rPr lang="vi-VN" sz="2400">
                <a:solidFill>
                  <a:srgbClr val="002060"/>
                </a:solidFill>
                <a:sym typeface="Wingdings"/>
              </a:rPr>
              <a:t>Tối ưu hoá tình trạng BN</a:t>
            </a:r>
            <a:endParaRPr lang="vi-VN" sz="2400">
              <a:solidFill>
                <a:srgbClr val="002060"/>
              </a:solidFill>
            </a:endParaRPr>
          </a:p>
          <a:p>
            <a:pPr algn="just">
              <a:lnSpc>
                <a:spcPct val="150000"/>
              </a:lnSpc>
            </a:pPr>
            <a:r>
              <a:rPr lang="vi-VN" sz="2400">
                <a:solidFill>
                  <a:srgbClr val="002060"/>
                </a:solidFill>
              </a:rPr>
              <a:t>Tư vấn + chuẩn bị tâm lý</a:t>
            </a:r>
          </a:p>
          <a:p>
            <a:pPr algn="just">
              <a:lnSpc>
                <a:spcPct val="150000"/>
              </a:lnSpc>
            </a:pPr>
            <a:r>
              <a:rPr lang="vi-VN" sz="2400">
                <a:solidFill>
                  <a:srgbClr val="002060"/>
                </a:solidFill>
              </a:rPr>
              <a:t>Nhịn ăn + Chuẩn bị đại tràng</a:t>
            </a:r>
          </a:p>
        </p:txBody>
      </p:sp>
      <p:sp>
        <p:nvSpPr>
          <p:cNvPr id="10"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TRƯỚC PHẪU THUẬT</a:t>
            </a:r>
            <a:endParaRPr lang="en-US" sz="3600" b="1">
              <a:latin typeface="Arial (Body)"/>
            </a:endParaRPr>
          </a:p>
        </p:txBody>
      </p:sp>
      <p:cxnSp>
        <p:nvCxnSpPr>
          <p:cNvPr id="11" name="Straight Connector 10"/>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0670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rotWithShape="1">
          <a:blip r:embed="rId3"/>
          <a:srcRect l="4770" t="24976" r="51177" b="21882"/>
          <a:stretch/>
        </p:blipFill>
        <p:spPr bwMode="auto">
          <a:xfrm>
            <a:off x="4971975" y="2385928"/>
            <a:ext cx="4077228" cy="2672806"/>
          </a:xfrm>
          <a:prstGeom prst="rect">
            <a:avLst/>
          </a:prstGeom>
          <a:ln>
            <a:noFill/>
          </a:ln>
          <a:extLst>
            <a:ext uri="{53640926-AAD7-44D8-BBD7-CCE9431645EC}">
              <a14:shadowObscured xmlns:a14="http://schemas.microsoft.com/office/drawing/2010/main"/>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057" y="1088282"/>
            <a:ext cx="4682753" cy="2634049"/>
          </a:xfrm>
          <a:prstGeom prst="rect">
            <a:avLst/>
          </a:prstGeom>
        </p:spPr>
      </p:pic>
      <p:sp>
        <p:nvSpPr>
          <p:cNvPr id="14" name="Content Placeholder 2"/>
          <p:cNvSpPr txBox="1">
            <a:spLocks/>
          </p:cNvSpPr>
          <p:nvPr/>
        </p:nvSpPr>
        <p:spPr>
          <a:xfrm>
            <a:off x="4895892" y="1412365"/>
            <a:ext cx="4229393" cy="349350"/>
          </a:xfrm>
          <a:prstGeom prst="rect">
            <a:avLst/>
          </a:prstGeom>
          <a:solidFill>
            <a:schemeClr val="accent6">
              <a:lumMod val="60000"/>
              <a:lumOff val="40000"/>
            </a:schemeClr>
          </a:solidFill>
          <a:ln>
            <a:solidFill>
              <a:srgbClr val="00B050"/>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i="1">
                <a:solidFill>
                  <a:srgbClr val="002060"/>
                </a:solidFill>
                <a:latin typeface="Arial" charset="0"/>
                <a:ea typeface="Arial" charset="0"/>
                <a:cs typeface="Arial" charset="0"/>
              </a:rPr>
              <a:t>“Thấu hiểu nỗi đau - Niềm tin của bạn"</a:t>
            </a:r>
            <a:endParaRPr lang="en-US" sz="1800" i="1">
              <a:solidFill>
                <a:srgbClr val="002060"/>
              </a:solidFill>
              <a:latin typeface="Arial" charset="0"/>
              <a:ea typeface="Arial" charset="0"/>
              <a:cs typeface="Arial"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69578" y="3806112"/>
            <a:ext cx="2619733" cy="1258972"/>
          </a:xfrm>
          <a:prstGeom prst="rect">
            <a:avLst/>
          </a:prstGeom>
        </p:spPr>
      </p:pic>
      <p:sp>
        <p:nvSpPr>
          <p:cNvPr id="9"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TRƯỚC PHẪU THUẬT</a:t>
            </a:r>
            <a:endParaRPr lang="en-US" sz="3600" b="1">
              <a:latin typeface="Arial (Body)"/>
            </a:endParaRPr>
          </a:p>
        </p:txBody>
      </p:sp>
      <p:cxnSp>
        <p:nvCxnSpPr>
          <p:cNvPr id="10" name="Straight Connector 9"/>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481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343400" y="190500"/>
            <a:ext cx="4648200" cy="1828800"/>
          </a:xfrm>
        </p:spPr>
        <p:txBody>
          <a:bodyPr>
            <a:noAutofit/>
          </a:bodyPr>
          <a:lstStyle/>
          <a:p>
            <a:pPr marL="0" indent="0">
              <a:buNone/>
            </a:pPr>
            <a:r>
              <a:rPr lang="en-US" sz="2000">
                <a:latin typeface="Arial Hebrew" charset="-79"/>
                <a:ea typeface="Arial Hebrew" charset="-79"/>
                <a:cs typeface="Arial Hebrew" charset="-79"/>
              </a:rPr>
              <a:t> - </a:t>
            </a:r>
            <a:r>
              <a:rPr lang="en-US" sz="2000" err="1">
                <a:latin typeface="Arial Hebrew" charset="-79"/>
                <a:ea typeface="Arial Hebrew" charset="-79"/>
                <a:cs typeface="Arial Hebrew" charset="-79"/>
              </a:rPr>
              <a:t>Tạo</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cảm</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giác</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đói</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và</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khát</a:t>
            </a:r>
            <a:endParaRPr lang="en-US" sz="2000">
              <a:latin typeface="Arial Hebrew" charset="-79"/>
              <a:ea typeface="Arial Hebrew" charset="-79"/>
              <a:cs typeface="Arial Hebrew" charset="-79"/>
            </a:endParaRPr>
          </a:p>
          <a:p>
            <a:pPr marL="0" indent="0">
              <a:buNone/>
            </a:pPr>
            <a:r>
              <a:rPr lang="en-US" sz="2000">
                <a:latin typeface="Arial Hebrew" charset="-79"/>
                <a:ea typeface="Arial Hebrew" charset="-79"/>
                <a:cs typeface="Arial Hebrew" charset="-79"/>
              </a:rPr>
              <a:t> - </a:t>
            </a:r>
            <a:r>
              <a:rPr lang="vi-VN" sz="2000">
                <a:latin typeface="Arial Hebrew" charset="-79"/>
                <a:ea typeface="Arial Hebrew" charset="-79"/>
                <a:cs typeface="Arial Hebrew" charset="-79"/>
              </a:rPr>
              <a:t>Gây </a:t>
            </a:r>
            <a:r>
              <a:rPr lang="en-US" sz="2000">
                <a:latin typeface="Arial Hebrew" charset="-79"/>
                <a:ea typeface="Arial Hebrew" charset="-79"/>
                <a:cs typeface="Arial Hebrew" charset="-79"/>
              </a:rPr>
              <a:t>lo </a:t>
            </a:r>
            <a:r>
              <a:rPr lang="en-US" sz="2000" err="1">
                <a:latin typeface="Arial Hebrew" charset="-79"/>
                <a:ea typeface="Arial Hebrew" charset="-79"/>
                <a:cs typeface="Arial Hebrew" charset="-79"/>
              </a:rPr>
              <a:t>lắng</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bứt</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rứt</a:t>
            </a:r>
            <a:endParaRPr lang="en-US" sz="2000">
              <a:latin typeface="Arial Hebrew" charset="-79"/>
              <a:ea typeface="Arial Hebrew" charset="-79"/>
              <a:cs typeface="Arial Hebrew" charset="-79"/>
            </a:endParaRPr>
          </a:p>
          <a:p>
            <a:pPr marL="0" indent="0">
              <a:buNone/>
            </a:pPr>
            <a:r>
              <a:rPr lang="en-US" sz="2000">
                <a:latin typeface="Arial Hebrew" charset="-79"/>
                <a:ea typeface="Arial Hebrew" charset="-79"/>
                <a:cs typeface="Arial Hebrew" charset="-79"/>
              </a:rPr>
              <a:t> - </a:t>
            </a:r>
            <a:r>
              <a:rPr lang="en-US" sz="2000" err="1">
                <a:latin typeface="Arial Hebrew" charset="-79"/>
                <a:ea typeface="Arial Hebrew" charset="-79"/>
                <a:cs typeface="Arial Hebrew" charset="-79"/>
              </a:rPr>
              <a:t>Chậm</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có</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nhu</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động</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ruột</a:t>
            </a:r>
            <a:endParaRPr lang="en-US" sz="2000">
              <a:latin typeface="Arial Hebrew" charset="-79"/>
              <a:ea typeface="Arial Hebrew" charset="-79"/>
              <a:cs typeface="Arial Hebrew" charset="-79"/>
            </a:endParaRPr>
          </a:p>
          <a:p>
            <a:pPr marL="0" indent="0">
              <a:buNone/>
            </a:pPr>
            <a:r>
              <a:rPr lang="en-US" sz="2000">
                <a:latin typeface="Arial Hebrew" charset="-79"/>
                <a:ea typeface="Arial Hebrew" charset="-79"/>
                <a:cs typeface="Arial Hebrew" charset="-79"/>
              </a:rPr>
              <a:t> - </a:t>
            </a:r>
            <a:r>
              <a:rPr lang="en-US" sz="2000" err="1">
                <a:latin typeface="Arial Hebrew" charset="-79"/>
                <a:ea typeface="Arial Hebrew" charset="-79"/>
                <a:cs typeface="Arial Hebrew" charset="-79"/>
              </a:rPr>
              <a:t>Tăng</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đề</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kháng</a:t>
            </a:r>
            <a:r>
              <a:rPr lang="en-US" sz="2000">
                <a:latin typeface="Arial Hebrew" charset="-79"/>
                <a:ea typeface="Arial Hebrew" charset="-79"/>
                <a:cs typeface="Arial Hebrew" charset="-79"/>
              </a:rPr>
              <a:t> insulin </a:t>
            </a:r>
            <a:r>
              <a:rPr lang="en-US" sz="2000" err="1">
                <a:latin typeface="Arial Hebrew" charset="-79"/>
                <a:ea typeface="Arial Hebrew" charset="-79"/>
                <a:cs typeface="Arial Hebrew" charset="-79"/>
              </a:rPr>
              <a:t>sau</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phẫu</a:t>
            </a:r>
            <a:r>
              <a:rPr lang="en-US" sz="2000">
                <a:latin typeface="Arial Hebrew" charset="-79"/>
                <a:ea typeface="Arial Hebrew" charset="-79"/>
                <a:cs typeface="Arial Hebrew" charset="-79"/>
              </a:rPr>
              <a:t> </a:t>
            </a:r>
            <a:r>
              <a:rPr lang="en-US" sz="2000" err="1">
                <a:latin typeface="Arial Hebrew" charset="-79"/>
                <a:ea typeface="Arial Hebrew" charset="-79"/>
                <a:cs typeface="Arial Hebrew" charset="-79"/>
              </a:rPr>
              <a:t>thuật</a:t>
            </a:r>
            <a:endParaRPr lang="en-US" sz="2000">
              <a:latin typeface="Arial Hebrew" charset="-79"/>
              <a:ea typeface="Arial Hebrew" charset="-79"/>
              <a:cs typeface="Arial Hebrew" charset="-79"/>
            </a:endParaRPr>
          </a:p>
        </p:txBody>
      </p:sp>
      <p:pic>
        <p:nvPicPr>
          <p:cNvPr id="4099" name="Picture 3" descr="D:\DAI HOC Y DUOC\NGOAI TONG QUAT\ERAS\hinh\028.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678"/>
          <a:stretch/>
        </p:blipFill>
        <p:spPr bwMode="auto">
          <a:xfrm>
            <a:off x="2590801" y="190500"/>
            <a:ext cx="1518947" cy="17418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DAI HOC Y DUOC\NGOAI TONG QUAT\ERAS\hinh\chuan bi ruo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561" r="18038" b="2197"/>
          <a:stretch/>
        </p:blipFill>
        <p:spPr bwMode="auto">
          <a:xfrm>
            <a:off x="2590801" y="2155151"/>
            <a:ext cx="1408472" cy="2766099"/>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4" descr="C:\Users\Laptop\Desktop\fleet soda.jpg"/>
          <p:cNvPicPr>
            <a:picLocks noGrp="1"/>
          </p:cNvPicPr>
          <p:nvPr>
            <p:ph sz="half" idx="1"/>
          </p:nvPr>
        </p:nvPicPr>
        <p:blipFill>
          <a:blip r:embed="rId5">
            <a:extLst>
              <a:ext uri="{28A0092B-C50C-407E-A947-70E740481C1C}">
                <a14:useLocalDpi xmlns:a14="http://schemas.microsoft.com/office/drawing/2010/main" val="0"/>
              </a:ext>
            </a:extLst>
          </a:blip>
          <a:srcRect/>
          <a:stretch>
            <a:fillRect/>
          </a:stretch>
        </p:blipFill>
        <p:spPr bwMode="auto">
          <a:xfrm>
            <a:off x="152400" y="3181350"/>
            <a:ext cx="2209800" cy="1739900"/>
          </a:xfrm>
          <a:prstGeom prst="rect">
            <a:avLst/>
          </a:prstGeom>
          <a:noFill/>
          <a:ln>
            <a:noFill/>
          </a:ln>
        </p:spPr>
      </p:pic>
      <p:pic>
        <p:nvPicPr>
          <p:cNvPr id="9" name="Picture 2" descr="C:\Users\Laptop\Downloads\Shareit\Photo\IMG_23012016_161118.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8862" t="7154" r="4797" b="16295"/>
          <a:stretch/>
        </p:blipFill>
        <p:spPr bwMode="auto">
          <a:xfrm>
            <a:off x="4572001" y="2159263"/>
            <a:ext cx="4267200" cy="2761987"/>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4"/>
          <p:cNvSpPr>
            <a:spLocks noGrp="1"/>
          </p:cNvSpPr>
          <p:nvPr>
            <p:ph sz="half" idx="1"/>
          </p:nvPr>
        </p:nvSpPr>
        <p:spPr>
          <a:xfrm>
            <a:off x="152400" y="895350"/>
            <a:ext cx="2165864" cy="781050"/>
          </a:xfrm>
          <a:solidFill>
            <a:schemeClr val="accent5">
              <a:lumMod val="20000"/>
              <a:lumOff val="80000"/>
            </a:schemeClr>
          </a:solidFill>
          <a:ln w="3175"/>
        </p:spPr>
        <p:style>
          <a:lnRef idx="2">
            <a:schemeClr val="accent2"/>
          </a:lnRef>
          <a:fillRef idx="1">
            <a:schemeClr val="lt1"/>
          </a:fillRef>
          <a:effectRef idx="0">
            <a:schemeClr val="accent2"/>
          </a:effectRef>
          <a:fontRef idx="minor">
            <a:schemeClr val="dk1"/>
          </a:fontRef>
        </p:style>
        <p:txBody>
          <a:bodyPr>
            <a:noAutofit/>
          </a:bodyPr>
          <a:lstStyle/>
          <a:p>
            <a:pPr marL="0" indent="0">
              <a:buNone/>
            </a:pPr>
            <a:r>
              <a:rPr lang="vi-VN" sz="2400">
                <a:solidFill>
                  <a:srgbClr val="FF0000"/>
                </a:solidFill>
                <a:latin typeface="Arial Hebrew" charset="-79"/>
                <a:ea typeface="Arial Hebrew" charset="-79"/>
                <a:cs typeface="Arial Hebrew" charset="-79"/>
              </a:rPr>
              <a:t>Nhịn ăn và chuẩn bị ruột</a:t>
            </a:r>
            <a:endParaRPr lang="en-US" sz="2400">
              <a:solidFill>
                <a:srgbClr val="FF0000"/>
              </a:solidFill>
              <a:latin typeface="Arial Hebrew" charset="-79"/>
              <a:ea typeface="Arial Hebrew" charset="-79"/>
              <a:cs typeface="Arial Hebrew" charset="-79"/>
            </a:endParaRPr>
          </a:p>
        </p:txBody>
      </p:sp>
    </p:spTree>
    <p:extLst>
      <p:ext uri="{BB962C8B-B14F-4D97-AF65-F5344CB8AC3E}">
        <p14:creationId xmlns:p14="http://schemas.microsoft.com/office/powerpoint/2010/main" val="112970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TRONG PHẪU THUẬT</a:t>
            </a:r>
            <a:endParaRPr lang="en-US" sz="3600" b="1">
              <a:latin typeface="Arial (Body)"/>
            </a:endParaRPr>
          </a:p>
        </p:txBody>
      </p:sp>
      <p:sp>
        <p:nvSpPr>
          <p:cNvPr id="17" name="Content Placeholder 2"/>
          <p:cNvSpPr txBox="1">
            <a:spLocks/>
          </p:cNvSpPr>
          <p:nvPr/>
        </p:nvSpPr>
        <p:spPr>
          <a:xfrm>
            <a:off x="152400" y="1350939"/>
            <a:ext cx="4352081" cy="662548"/>
          </a:xfrm>
          <a:prstGeom prst="rect">
            <a:avLst/>
          </a:prstGeom>
          <a:solidFill>
            <a:schemeClr val="accent3">
              <a:lumMod val="40000"/>
              <a:lumOff val="6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just">
              <a:lnSpc>
                <a:spcPct val="150000"/>
              </a:lnSpc>
              <a:buNone/>
            </a:pPr>
            <a:r>
              <a:rPr lang="vi-VN">
                <a:solidFill>
                  <a:srgbClr val="002060"/>
                </a:solidFill>
              </a:rPr>
              <a:t>Set up phòng mổ + bệnh nhân</a:t>
            </a:r>
          </a:p>
        </p:txBody>
      </p:sp>
      <p:sp>
        <p:nvSpPr>
          <p:cNvPr id="19" name="Content Placeholder 2"/>
          <p:cNvSpPr txBox="1">
            <a:spLocks/>
          </p:cNvSpPr>
          <p:nvPr/>
        </p:nvSpPr>
        <p:spPr>
          <a:xfrm>
            <a:off x="152400" y="2369972"/>
            <a:ext cx="3733800" cy="697742"/>
          </a:xfrm>
          <a:prstGeom prst="rect">
            <a:avLst/>
          </a:prstGeom>
          <a:solidFill>
            <a:schemeClr val="accent6">
              <a:lumMod val="60000"/>
              <a:lumOff val="40000"/>
            </a:schemeClr>
          </a:solidFill>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just">
              <a:lnSpc>
                <a:spcPct val="150000"/>
              </a:lnSpc>
              <a:buNone/>
            </a:pPr>
            <a:r>
              <a:rPr lang="vi-VN">
                <a:solidFill>
                  <a:srgbClr val="002060"/>
                </a:solidFill>
              </a:rPr>
              <a:t>Phẫu thuật </a:t>
            </a:r>
            <a:r>
              <a:rPr lang="en-US">
                <a:solidFill>
                  <a:srgbClr val="002060"/>
                </a:solidFill>
              </a:rPr>
              <a:t>ít xâm lấn</a:t>
            </a:r>
            <a:endParaRPr lang="vi-VN">
              <a:solidFill>
                <a:srgbClr val="002060"/>
              </a:solidFill>
            </a:endParaRPr>
          </a:p>
        </p:txBody>
      </p:sp>
      <p:sp>
        <p:nvSpPr>
          <p:cNvPr id="20" name="Content Placeholder 2"/>
          <p:cNvSpPr txBox="1">
            <a:spLocks/>
          </p:cNvSpPr>
          <p:nvPr/>
        </p:nvSpPr>
        <p:spPr>
          <a:xfrm>
            <a:off x="152400" y="3424199"/>
            <a:ext cx="1837481" cy="591214"/>
          </a:xfrm>
          <a:prstGeom prst="rect">
            <a:avLst/>
          </a:prstGeom>
          <a:solidFill>
            <a:schemeClr val="bg2"/>
          </a:solidFill>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a:solidFill>
                  <a:srgbClr val="002060"/>
                </a:solidFill>
                <a:latin typeface="Arial" charset="0"/>
                <a:ea typeface="Arial" charset="0"/>
                <a:cs typeface="Arial" charset="0"/>
              </a:rPr>
              <a:t>Đường mổ</a:t>
            </a:r>
            <a:endParaRPr lang="en-US">
              <a:solidFill>
                <a:srgbClr val="002060"/>
              </a:solidFill>
              <a:latin typeface="Arial" charset="0"/>
              <a:ea typeface="Arial" charset="0"/>
              <a:cs typeface="Arial" charset="0"/>
            </a:endParaRPr>
          </a:p>
        </p:txBody>
      </p:sp>
      <p:sp>
        <p:nvSpPr>
          <p:cNvPr id="21" name="Content Placeholder 2"/>
          <p:cNvSpPr txBox="1">
            <a:spLocks/>
          </p:cNvSpPr>
          <p:nvPr/>
        </p:nvSpPr>
        <p:spPr>
          <a:xfrm>
            <a:off x="152400" y="4330797"/>
            <a:ext cx="3056682" cy="591214"/>
          </a:xfrm>
          <a:prstGeom prst="rect">
            <a:avLst/>
          </a:prstGeom>
          <a:solidFill>
            <a:srgbClr val="FFC000"/>
          </a:solidFill>
          <a:ln>
            <a:solidFill>
              <a:srgbClr val="00B050"/>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a:solidFill>
                  <a:srgbClr val="002060"/>
                </a:solidFill>
                <a:latin typeface="Arial" charset="0"/>
                <a:ea typeface="Arial" charset="0"/>
                <a:cs typeface="Arial" charset="0"/>
              </a:rPr>
              <a:t>Thao tác phẫu thuật</a:t>
            </a:r>
            <a:endParaRPr lang="en-US">
              <a:solidFill>
                <a:srgbClr val="002060"/>
              </a:solidFill>
              <a:latin typeface="Arial" charset="0"/>
              <a:ea typeface="Arial" charset="0"/>
              <a:cs typeface="Arial" charset="0"/>
            </a:endParaRPr>
          </a:p>
        </p:txBody>
      </p:sp>
      <p:pic>
        <p:nvPicPr>
          <p:cNvPr id="9" name="Content Placeholder 4" descr="C:\Users\Laptop\Desktop\suoi 9.jp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7128" y="1350939"/>
            <a:ext cx="2015672" cy="896014"/>
          </a:xfrm>
          <a:prstGeom prst="rect">
            <a:avLst/>
          </a:prstGeom>
          <a:noFill/>
          <a:ln>
            <a:noFill/>
          </a:ln>
        </p:spPr>
      </p:pic>
      <p:pic>
        <p:nvPicPr>
          <p:cNvPr id="10" name="Picture 9" descr="../Users/mac/Pictures/viber%20image%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25924" y="3190733"/>
            <a:ext cx="2819400" cy="1822547"/>
          </a:xfrm>
          <a:prstGeom prst="rect">
            <a:avLst/>
          </a:prstGeom>
          <a:noFill/>
          <a:ln>
            <a:noFill/>
          </a:ln>
        </p:spPr>
      </p:pic>
      <p:cxnSp>
        <p:nvCxnSpPr>
          <p:cNvPr id="11" name="Straight Connector 10"/>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624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TRONG PHẪU THUẬT</a:t>
            </a:r>
            <a:endParaRPr lang="en-US" sz="3600" b="1">
              <a:latin typeface="Arial (Body)"/>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0" y="1247905"/>
            <a:ext cx="3492500" cy="380347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6200" y="1247905"/>
            <a:ext cx="2659017" cy="1643708"/>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0" y="2523904"/>
            <a:ext cx="3105603" cy="2455593"/>
          </a:xfrm>
          <a:prstGeom prst="rect">
            <a:avLst/>
          </a:prstGeom>
        </p:spPr>
      </p:pic>
    </p:spTree>
    <p:extLst>
      <p:ext uri="{BB962C8B-B14F-4D97-AF65-F5344CB8AC3E}">
        <p14:creationId xmlns:p14="http://schemas.microsoft.com/office/powerpoint/2010/main" val="25109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SAU PHẪU THUẬT</a:t>
            </a:r>
            <a:endParaRPr lang="en-US" sz="3600" b="1">
              <a:latin typeface="Arial (Body)"/>
            </a:endParaRPr>
          </a:p>
        </p:txBody>
      </p:sp>
      <p:sp>
        <p:nvSpPr>
          <p:cNvPr id="17" name="Content Placeholder 2"/>
          <p:cNvSpPr txBox="1">
            <a:spLocks/>
          </p:cNvSpPr>
          <p:nvPr/>
        </p:nvSpPr>
        <p:spPr>
          <a:xfrm>
            <a:off x="326578" y="1428750"/>
            <a:ext cx="2111822" cy="469630"/>
          </a:xfrm>
          <a:prstGeom prst="rect">
            <a:avLst/>
          </a:prstGeom>
          <a:solidFill>
            <a:srgbClr val="C00000"/>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vi-VN" sz="1800">
                <a:solidFill>
                  <a:schemeClr val="bg1"/>
                </a:solidFill>
                <a:latin typeface="Arial" charset="0"/>
                <a:ea typeface="Arial" charset="0"/>
                <a:cs typeface="Arial" charset="0"/>
              </a:rPr>
              <a:t>Thông mũi dạ dày</a:t>
            </a:r>
            <a:endParaRPr lang="en-US" sz="1800">
              <a:solidFill>
                <a:schemeClr val="bg1"/>
              </a:solidFill>
              <a:latin typeface="Arial" charset="0"/>
              <a:ea typeface="Arial" charset="0"/>
              <a:cs typeface="Arial" charset="0"/>
            </a:endParaRPr>
          </a:p>
        </p:txBody>
      </p:sp>
      <p:sp>
        <p:nvSpPr>
          <p:cNvPr id="19" name="Content Placeholder 2"/>
          <p:cNvSpPr txBox="1">
            <a:spLocks/>
          </p:cNvSpPr>
          <p:nvPr/>
        </p:nvSpPr>
        <p:spPr>
          <a:xfrm>
            <a:off x="3630389" y="1428750"/>
            <a:ext cx="2111822" cy="469630"/>
          </a:xfrm>
          <a:prstGeom prst="rect">
            <a:avLst/>
          </a:prstGeom>
          <a:solidFill>
            <a:srgbClr val="00B050"/>
          </a:solidFill>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vi-VN" sz="1800">
                <a:latin typeface="Arial" charset="0"/>
                <a:ea typeface="Arial" charset="0"/>
                <a:cs typeface="Arial" charset="0"/>
              </a:rPr>
              <a:t>Dẫn lưu bụng</a:t>
            </a:r>
            <a:endParaRPr lang="en-US" sz="1800">
              <a:latin typeface="Arial" charset="0"/>
              <a:ea typeface="Arial" charset="0"/>
              <a:cs typeface="Arial" charset="0"/>
            </a:endParaRPr>
          </a:p>
        </p:txBody>
      </p:sp>
      <p:sp>
        <p:nvSpPr>
          <p:cNvPr id="20" name="Content Placeholder 2"/>
          <p:cNvSpPr txBox="1">
            <a:spLocks/>
          </p:cNvSpPr>
          <p:nvPr/>
        </p:nvSpPr>
        <p:spPr>
          <a:xfrm>
            <a:off x="6649894" y="1428750"/>
            <a:ext cx="2111822" cy="469630"/>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vi-VN" sz="1800">
                <a:solidFill>
                  <a:srgbClr val="002060"/>
                </a:solidFill>
                <a:latin typeface="Arial" charset="0"/>
                <a:ea typeface="Arial" charset="0"/>
                <a:cs typeface="Arial" charset="0"/>
              </a:rPr>
              <a:t>Thông tiểu</a:t>
            </a:r>
            <a:endParaRPr lang="en-US" sz="1800">
              <a:solidFill>
                <a:srgbClr val="002060"/>
              </a:solidFill>
              <a:latin typeface="Arial" charset="0"/>
              <a:ea typeface="Arial" charset="0"/>
              <a:cs typeface="Arial" charset="0"/>
            </a:endParaRPr>
          </a:p>
        </p:txBody>
      </p:sp>
      <p:sp>
        <p:nvSpPr>
          <p:cNvPr id="10" name="Content Placeholder 2"/>
          <p:cNvSpPr txBox="1">
            <a:spLocks/>
          </p:cNvSpPr>
          <p:nvPr/>
        </p:nvSpPr>
        <p:spPr>
          <a:xfrm>
            <a:off x="326578" y="2256128"/>
            <a:ext cx="2111822" cy="2539593"/>
          </a:xfrm>
          <a:prstGeom prst="rect">
            <a:avLst/>
          </a:prstGeom>
        </p:spPr>
        <p:style>
          <a:lnRef idx="2">
            <a:schemeClr val="dk1"/>
          </a:lnRef>
          <a:fillRef idx="1">
            <a:schemeClr val="lt1"/>
          </a:fillRef>
          <a:effectRef idx="0">
            <a:schemeClr val="dk1"/>
          </a:effectRef>
          <a:fontRef idx="minor">
            <a:schemeClr val="dk1"/>
          </a:fontRef>
        </p:style>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Truyền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thống</a:t>
            </a:r>
            <a:r>
              <a:rPr lang="en-US" sz="16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5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Đặt</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thường</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quy</a:t>
            </a:r>
            <a:endParaRPr lang="en-US" sz="1400">
              <a:solidFill>
                <a:srgbClr val="002060"/>
              </a:solidFill>
              <a:latin typeface="Arial" panose="020B0604020202020204" pitchFamily="34" charset="0"/>
              <a:cs typeface="Arial" panose="020B0604020202020204" pitchFamily="34" charset="0"/>
            </a:endParaRPr>
          </a:p>
          <a:p>
            <a:pPr algn="just">
              <a:lnSpc>
                <a:spcPct val="150000"/>
              </a:lnSpc>
              <a:spcBef>
                <a:spcPts val="0"/>
              </a:spcBef>
            </a:pPr>
            <a:r>
              <a:rPr lang="en-US" sz="14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Lưu</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kéo</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dài</a:t>
            </a:r>
            <a:r>
              <a:rPr lang="en-US" sz="14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Khuyến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cáo</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gần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đây</a:t>
            </a:r>
            <a:r>
              <a:rPr lang="en-US" sz="16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5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Không</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đặt</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thường</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quy</a:t>
            </a:r>
            <a:endParaRPr lang="en-US" sz="1400">
              <a:solidFill>
                <a:srgbClr val="002060"/>
              </a:solidFill>
              <a:latin typeface="Arial" panose="020B0604020202020204" pitchFamily="34" charset="0"/>
              <a:cs typeface="Arial" panose="020B0604020202020204" pitchFamily="34" charset="0"/>
            </a:endParaRPr>
          </a:p>
          <a:p>
            <a:pPr algn="just">
              <a:lnSpc>
                <a:spcPct val="150000"/>
              </a:lnSpc>
              <a:spcBef>
                <a:spcPts val="0"/>
              </a:spcBef>
            </a:pPr>
            <a:r>
              <a:rPr lang="en-US" sz="14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Rút</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sớm</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sau</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mổ</a:t>
            </a:r>
            <a:endParaRPr lang="en-US" sz="1400">
              <a:solidFill>
                <a:srgbClr val="002060"/>
              </a:solidFill>
              <a:latin typeface="Arial" panose="020B0604020202020204" pitchFamily="34" charset="0"/>
              <a:cs typeface="Arial" panose="020B0604020202020204" pitchFamily="34" charset="0"/>
            </a:endParaRPr>
          </a:p>
          <a:p>
            <a:pPr marL="342900" indent="-342900" algn="just">
              <a:lnSpc>
                <a:spcPct val="150000"/>
              </a:lnSpc>
              <a:spcBef>
                <a:spcPts val="0"/>
              </a:spcBef>
              <a:buFont typeface="Arial" panose="020B0604020202020204" pitchFamily="34" charset="0"/>
              <a:buChar char="•"/>
            </a:pPr>
            <a:endParaRPr lang="en-US" sz="1600">
              <a:solidFill>
                <a:srgbClr val="002060"/>
              </a:solidFill>
              <a:latin typeface="Arial" panose="020B0604020202020204" pitchFamily="34" charset="0"/>
              <a:cs typeface="Arial" panose="020B0604020202020204" pitchFamily="34" charset="0"/>
            </a:endParaRPr>
          </a:p>
        </p:txBody>
      </p:sp>
      <p:sp>
        <p:nvSpPr>
          <p:cNvPr id="11" name="Content Placeholder 2"/>
          <p:cNvSpPr txBox="1">
            <a:spLocks/>
          </p:cNvSpPr>
          <p:nvPr/>
        </p:nvSpPr>
        <p:spPr>
          <a:xfrm>
            <a:off x="3630389" y="2249779"/>
            <a:ext cx="2111822" cy="1541172"/>
          </a:xfrm>
          <a:prstGeom prst="rect">
            <a:avLst/>
          </a:prstGeom>
        </p:spPr>
        <p:style>
          <a:lnRef idx="2">
            <a:schemeClr val="dk1"/>
          </a:lnRef>
          <a:fillRef idx="1">
            <a:schemeClr val="lt1"/>
          </a:fillRef>
          <a:effectRef idx="0">
            <a:schemeClr val="dk1"/>
          </a:effectRef>
          <a:fontRef idx="minor">
            <a:schemeClr val="dk1"/>
          </a:fontRef>
        </p:style>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Truyền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thống</a:t>
            </a:r>
            <a:r>
              <a:rPr lang="en-US" sz="16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5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Đặt</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thường</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quy</a:t>
            </a:r>
            <a:endParaRPr lang="en-US" sz="1400">
              <a:solidFill>
                <a:srgbClr val="002060"/>
              </a:solidFill>
              <a:latin typeface="Arial" panose="020B0604020202020204" pitchFamily="34" charset="0"/>
              <a:cs typeface="Arial" panose="020B0604020202020204" pitchFamily="34" charset="0"/>
            </a:endParaRPr>
          </a:p>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Khuyến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cáo</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gần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đây</a:t>
            </a:r>
            <a:r>
              <a:rPr lang="en-US" sz="16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500">
                <a:solidFill>
                  <a:srgbClr val="002060"/>
                </a:solidFill>
                <a:latin typeface="Arial" panose="020B0604020202020204" pitchFamily="34" charset="0"/>
                <a:cs typeface="Arial" panose="020B0604020202020204" pitchFamily="34" charset="0"/>
              </a:rPr>
              <a:t> - </a:t>
            </a:r>
            <a:r>
              <a:rPr lang="vi-VN" sz="1500">
                <a:solidFill>
                  <a:srgbClr val="002060"/>
                </a:solidFill>
                <a:latin typeface="Arial" panose="020B0604020202020204" pitchFamily="34" charset="0"/>
                <a:cs typeface="Arial" panose="020B0604020202020204" pitchFamily="34" charset="0"/>
              </a:rPr>
              <a:t>Có chọn lọc</a:t>
            </a:r>
            <a:endParaRPr lang="en-US" sz="1600">
              <a:solidFill>
                <a:srgbClr val="002060"/>
              </a:solidFill>
              <a:latin typeface="Arial" panose="020B0604020202020204" pitchFamily="34" charset="0"/>
              <a:cs typeface="Arial" panose="020B0604020202020204" pitchFamily="34" charset="0"/>
            </a:endParaRPr>
          </a:p>
        </p:txBody>
      </p:sp>
      <p:sp>
        <p:nvSpPr>
          <p:cNvPr id="13" name="Content Placeholder 2"/>
          <p:cNvSpPr txBox="1">
            <a:spLocks/>
          </p:cNvSpPr>
          <p:nvPr/>
        </p:nvSpPr>
        <p:spPr>
          <a:xfrm>
            <a:off x="6649894" y="2249778"/>
            <a:ext cx="2111822" cy="1541174"/>
          </a:xfrm>
          <a:prstGeom prst="rect">
            <a:avLst/>
          </a:prstGeom>
        </p:spPr>
        <p:style>
          <a:lnRef idx="2">
            <a:schemeClr val="dk1"/>
          </a:lnRef>
          <a:fillRef idx="1">
            <a:schemeClr val="lt1"/>
          </a:fillRef>
          <a:effectRef idx="0">
            <a:schemeClr val="dk1"/>
          </a:effectRef>
          <a:fontRef idx="minor">
            <a:schemeClr val="dk1"/>
          </a:fontRef>
        </p:style>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Truyền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thống</a:t>
            </a:r>
            <a:r>
              <a:rPr lang="en-US" sz="1600">
                <a:solidFill>
                  <a:srgbClr val="002060"/>
                </a:solidFill>
                <a:latin typeface="Arial" panose="020B0604020202020204" pitchFamily="34" charset="0"/>
                <a:cs typeface="Arial" panose="020B0604020202020204" pitchFamily="34" charset="0"/>
              </a:rPr>
              <a:t>: </a:t>
            </a:r>
            <a:endParaRPr lang="en-US" sz="1400">
              <a:solidFill>
                <a:srgbClr val="002060"/>
              </a:solidFill>
              <a:latin typeface="Arial" panose="020B0604020202020204" pitchFamily="34" charset="0"/>
              <a:cs typeface="Arial" panose="020B0604020202020204" pitchFamily="34" charset="0"/>
            </a:endParaRPr>
          </a:p>
          <a:p>
            <a:pPr algn="just">
              <a:lnSpc>
                <a:spcPct val="150000"/>
              </a:lnSpc>
              <a:spcBef>
                <a:spcPts val="0"/>
              </a:spcBef>
            </a:pPr>
            <a:r>
              <a:rPr lang="en-US" sz="1400">
                <a:solidFill>
                  <a:srgbClr val="002060"/>
                </a:solidFill>
                <a:latin typeface="Arial" panose="020B0604020202020204" pitchFamily="34" charset="0"/>
                <a:cs typeface="Arial" panose="020B0604020202020204" pitchFamily="34" charset="0"/>
              </a:rPr>
              <a:t> - </a:t>
            </a:r>
            <a:r>
              <a:rPr lang="en-US" sz="1400" err="1">
                <a:solidFill>
                  <a:srgbClr val="002060"/>
                </a:solidFill>
                <a:latin typeface="Arial" panose="020B0604020202020204" pitchFamily="34" charset="0"/>
                <a:cs typeface="Arial" panose="020B0604020202020204" pitchFamily="34" charset="0"/>
              </a:rPr>
              <a:t>Lưu</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kéo</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dài</a:t>
            </a:r>
            <a:r>
              <a:rPr lang="en-US" sz="14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600" err="1">
                <a:solidFill>
                  <a:srgbClr val="002060"/>
                </a:solidFill>
                <a:latin typeface="Arial" panose="020B0604020202020204" pitchFamily="34" charset="0"/>
                <a:cs typeface="Arial" panose="020B0604020202020204" pitchFamily="34" charset="0"/>
              </a:rPr>
              <a:t>Khuyến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cáo</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gần</a:t>
            </a:r>
            <a:r>
              <a:rPr lang="en-US" sz="1600">
                <a:solidFill>
                  <a:srgbClr val="002060"/>
                </a:solidFill>
                <a:latin typeface="Arial" panose="020B0604020202020204" pitchFamily="34" charset="0"/>
                <a:cs typeface="Arial" panose="020B0604020202020204" pitchFamily="34" charset="0"/>
              </a:rPr>
              <a:t> </a:t>
            </a:r>
            <a:r>
              <a:rPr lang="en-US" sz="1600" err="1">
                <a:solidFill>
                  <a:srgbClr val="002060"/>
                </a:solidFill>
                <a:latin typeface="Arial" panose="020B0604020202020204" pitchFamily="34" charset="0"/>
                <a:cs typeface="Arial" panose="020B0604020202020204" pitchFamily="34" charset="0"/>
              </a:rPr>
              <a:t>đây</a:t>
            </a:r>
            <a:r>
              <a:rPr lang="en-US" sz="1600">
                <a:solidFill>
                  <a:srgbClr val="002060"/>
                </a:solidFill>
                <a:latin typeface="Arial" panose="020B0604020202020204" pitchFamily="34" charset="0"/>
                <a:cs typeface="Arial" panose="020B0604020202020204" pitchFamily="34" charset="0"/>
              </a:rPr>
              <a:t>: </a:t>
            </a:r>
          </a:p>
          <a:p>
            <a:pPr algn="just">
              <a:lnSpc>
                <a:spcPct val="150000"/>
              </a:lnSpc>
              <a:spcBef>
                <a:spcPts val="0"/>
              </a:spcBef>
            </a:pPr>
            <a:r>
              <a:rPr lang="en-US" sz="1500">
                <a:solidFill>
                  <a:srgbClr val="002060"/>
                </a:solidFill>
                <a:latin typeface="Arial" panose="020B0604020202020204" pitchFamily="34" charset="0"/>
                <a:cs typeface="Arial" panose="020B0604020202020204" pitchFamily="34" charset="0"/>
              </a:rPr>
              <a:t> </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Rút</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sớm</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sau</a:t>
            </a:r>
            <a:r>
              <a:rPr lang="en-US" sz="1400">
                <a:solidFill>
                  <a:srgbClr val="002060"/>
                </a:solidFill>
                <a:latin typeface="Arial" panose="020B0604020202020204" pitchFamily="34" charset="0"/>
                <a:cs typeface="Arial" panose="020B0604020202020204" pitchFamily="34" charset="0"/>
              </a:rPr>
              <a:t> </a:t>
            </a:r>
            <a:r>
              <a:rPr lang="en-US" sz="1400" err="1">
                <a:solidFill>
                  <a:srgbClr val="002060"/>
                </a:solidFill>
                <a:latin typeface="Arial" panose="020B0604020202020204" pitchFamily="34" charset="0"/>
                <a:cs typeface="Arial" panose="020B0604020202020204" pitchFamily="34" charset="0"/>
              </a:rPr>
              <a:t>mổ</a:t>
            </a:r>
            <a:endParaRPr lang="en-US" sz="1400">
              <a:solidFill>
                <a:srgbClr val="002060"/>
              </a:solidFill>
              <a:latin typeface="Arial" panose="020B0604020202020204" pitchFamily="34" charset="0"/>
              <a:cs typeface="Arial" panose="020B0604020202020204" pitchFamily="34" charset="0"/>
            </a:endParaRPr>
          </a:p>
          <a:p>
            <a:pPr marL="342900" indent="-342900" algn="just">
              <a:lnSpc>
                <a:spcPct val="150000"/>
              </a:lnSpc>
              <a:spcBef>
                <a:spcPts val="0"/>
              </a:spcBef>
              <a:buFont typeface="Arial" panose="020B0604020202020204" pitchFamily="34" charset="0"/>
              <a:buChar char="•"/>
            </a:pPr>
            <a:endParaRPr lang="en-US" sz="1600">
              <a:solidFill>
                <a:srgbClr val="002060"/>
              </a:solidFill>
              <a:latin typeface="Arial" panose="020B0604020202020204" pitchFamily="34" charset="0"/>
              <a:cs typeface="Arial" panose="020B0604020202020204" pitchFamily="34" charset="0"/>
            </a:endParaRPr>
          </a:p>
        </p:txBody>
      </p:sp>
      <p:pic>
        <p:nvPicPr>
          <p:cNvPr id="14" name="Content Placeholder 4" descr="C:\Users\Laptop\Desktop\12345.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584995" y="4032249"/>
            <a:ext cx="1520905" cy="1079501"/>
          </a:xfrm>
          <a:prstGeom prst="rect">
            <a:avLst/>
          </a:prstGeom>
          <a:noFill/>
          <a:ln>
            <a:noFill/>
          </a:ln>
        </p:spPr>
      </p:pic>
      <p:pic>
        <p:nvPicPr>
          <p:cNvPr id="15" name="Content Placeholder 4" descr="C:\Users\Laptop\Desktop\234567.jpg"/>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0" y="3854450"/>
            <a:ext cx="2514600" cy="1257300"/>
          </a:xfrm>
          <a:prstGeom prst="rect">
            <a:avLst/>
          </a:prstGeom>
          <a:noFill/>
          <a:ln>
            <a:noFill/>
          </a:ln>
        </p:spPr>
      </p:pic>
      <p:cxnSp>
        <p:nvCxnSpPr>
          <p:cNvPr id="18" name="Straight Connector 17"/>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76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blinds(horizontal)">
                                      <p:cBhvr>
                                        <p:cTn id="7" dur="500"/>
                                        <p:tgtEl>
                                          <p:spTgt spid="10">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blinds(horizontal)">
                                      <p:cBhvr>
                                        <p:cTn id="10" dur="500"/>
                                        <p:tgtEl>
                                          <p:spTgt spid="10">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blinds(horizontal)">
                                      <p:cBhvr>
                                        <p:cTn id="13" dur="500"/>
                                        <p:tgtEl>
                                          <p:spTgt spid="10">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animEffect transition="in" filter="blinds(horizontal)">
                                      <p:cBhvr>
                                        <p:cTn id="16" dur="500"/>
                                        <p:tgtEl>
                                          <p:spTgt spid="10">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blinds(horizontal)">
                                      <p:cBhvr>
                                        <p:cTn id="19" dur="500"/>
                                        <p:tgtEl>
                                          <p:spTgt spid="10">
                                            <p:txEl>
                                              <p:pRg st="3" end="3"/>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animEffect transition="in" filter="blinds(horizontal)">
                                      <p:cBhvr>
                                        <p:cTn id="25" dur="500"/>
                                        <p:tgtEl>
                                          <p:spTgt spid="10">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bg/>
                                          </p:spTgt>
                                        </p:tgtEl>
                                        <p:attrNameLst>
                                          <p:attrName>style.visibility</p:attrName>
                                        </p:attrNameLst>
                                      </p:cBhvr>
                                      <p:to>
                                        <p:strVal val="visible"/>
                                      </p:to>
                                    </p:set>
                                    <p:animEffect transition="in" filter="blinds(horizontal)">
                                      <p:cBhvr>
                                        <p:cTn id="35" dur="500"/>
                                        <p:tgtEl>
                                          <p:spTgt spid="11">
                                            <p:bg/>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blinds(horizontal)">
                                      <p:cBhvr>
                                        <p:cTn id="38" dur="500"/>
                                        <p:tgtEl>
                                          <p:spTgt spid="11">
                                            <p:txEl>
                                              <p:pRg st="0" end="0"/>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animEffect transition="in" filter="blinds(horizontal)">
                                      <p:cBhvr>
                                        <p:cTn id="41" dur="500"/>
                                        <p:tgtEl>
                                          <p:spTgt spid="11">
                                            <p:txEl>
                                              <p:pRg st="1" end="1"/>
                                            </p:txEl>
                                          </p:spTgt>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1">
                                            <p:txEl>
                                              <p:pRg st="2" end="2"/>
                                            </p:txEl>
                                          </p:spTgt>
                                        </p:tgtEl>
                                        <p:attrNameLst>
                                          <p:attrName>style.visibility</p:attrName>
                                        </p:attrNameLst>
                                      </p:cBhvr>
                                      <p:to>
                                        <p:strVal val="visible"/>
                                      </p:to>
                                    </p:set>
                                    <p:animEffect transition="in" filter="blinds(horizontal)">
                                      <p:cBhvr>
                                        <p:cTn id="44" dur="500"/>
                                        <p:tgtEl>
                                          <p:spTgt spid="11">
                                            <p:txEl>
                                              <p:pRg st="2" end="2"/>
                                            </p:txEl>
                                          </p:spTgt>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1">
                                            <p:txEl>
                                              <p:pRg st="3" end="3"/>
                                            </p:txEl>
                                          </p:spTgt>
                                        </p:tgtEl>
                                        <p:attrNameLst>
                                          <p:attrName>style.visibility</p:attrName>
                                        </p:attrNameLst>
                                      </p:cBhvr>
                                      <p:to>
                                        <p:strVal val="visible"/>
                                      </p:to>
                                    </p:set>
                                    <p:animEffect transition="in" filter="blinds(horizontal)">
                                      <p:cBhvr>
                                        <p:cTn id="47" dur="500"/>
                                        <p:tgtEl>
                                          <p:spTgt spid="11">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bg/>
                                          </p:spTgt>
                                        </p:tgtEl>
                                        <p:attrNameLst>
                                          <p:attrName>style.visibility</p:attrName>
                                        </p:attrNameLst>
                                      </p:cBhvr>
                                      <p:to>
                                        <p:strVal val="visible"/>
                                      </p:to>
                                    </p:set>
                                    <p:animEffect transition="in" filter="blinds(horizontal)">
                                      <p:cBhvr>
                                        <p:cTn id="57" dur="500"/>
                                        <p:tgtEl>
                                          <p:spTgt spid="13">
                                            <p:bg/>
                                          </p:spTgt>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13">
                                            <p:txEl>
                                              <p:pRg st="0" end="0"/>
                                            </p:txEl>
                                          </p:spTgt>
                                        </p:tgtEl>
                                        <p:attrNameLst>
                                          <p:attrName>style.visibility</p:attrName>
                                        </p:attrNameLst>
                                      </p:cBhvr>
                                      <p:to>
                                        <p:strVal val="visible"/>
                                      </p:to>
                                    </p:set>
                                    <p:animEffect transition="in" filter="blinds(horizontal)">
                                      <p:cBhvr>
                                        <p:cTn id="60" dur="500"/>
                                        <p:tgtEl>
                                          <p:spTgt spid="13">
                                            <p:txEl>
                                              <p:pRg st="0" end="0"/>
                                            </p:txEl>
                                          </p:spTgt>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13">
                                            <p:txEl>
                                              <p:pRg st="1" end="1"/>
                                            </p:txEl>
                                          </p:spTgt>
                                        </p:tgtEl>
                                        <p:attrNameLst>
                                          <p:attrName>style.visibility</p:attrName>
                                        </p:attrNameLst>
                                      </p:cBhvr>
                                      <p:to>
                                        <p:strVal val="visible"/>
                                      </p:to>
                                    </p:set>
                                    <p:animEffect transition="in" filter="blinds(horizontal)">
                                      <p:cBhvr>
                                        <p:cTn id="63" dur="500"/>
                                        <p:tgtEl>
                                          <p:spTgt spid="13">
                                            <p:txEl>
                                              <p:pRg st="1" end="1"/>
                                            </p:txEl>
                                          </p:spTgt>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13">
                                            <p:txEl>
                                              <p:pRg st="2" end="2"/>
                                            </p:txEl>
                                          </p:spTgt>
                                        </p:tgtEl>
                                        <p:attrNameLst>
                                          <p:attrName>style.visibility</p:attrName>
                                        </p:attrNameLst>
                                      </p:cBhvr>
                                      <p:to>
                                        <p:strVal val="visible"/>
                                      </p:to>
                                    </p:set>
                                    <p:animEffect transition="in" filter="blinds(horizontal)">
                                      <p:cBhvr>
                                        <p:cTn id="66" dur="500"/>
                                        <p:tgtEl>
                                          <p:spTgt spid="13">
                                            <p:txEl>
                                              <p:pRg st="2" end="2"/>
                                            </p:txEl>
                                          </p:spTgt>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13">
                                            <p:txEl>
                                              <p:pRg st="3" end="3"/>
                                            </p:txEl>
                                          </p:spTgt>
                                        </p:tgtEl>
                                        <p:attrNameLst>
                                          <p:attrName>style.visibility</p:attrName>
                                        </p:attrNameLst>
                                      </p:cBhvr>
                                      <p:to>
                                        <p:strVal val="visible"/>
                                      </p:to>
                                    </p:set>
                                    <p:animEffect transition="in" filter="blinds(horizontal)">
                                      <p:cBhvr>
                                        <p:cTn id="69"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1" grpId="0" build="allAtOnce" animBg="1"/>
      <p:bldP spid="13"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692657" y="2439171"/>
            <a:ext cx="2801566" cy="2585323"/>
          </a:xfrm>
          <a:prstGeom prst="rect">
            <a:avLst/>
          </a:prstGeom>
          <a:solidFill>
            <a:schemeClr val="bg1"/>
          </a:solidFill>
          <a:ln>
            <a:solidFill>
              <a:srgbClr val="0070C0"/>
            </a:solidFill>
          </a:ln>
        </p:spPr>
        <p:txBody>
          <a:bodyPr wrap="square" rtlCol="0">
            <a:spAutoFit/>
          </a:bodyPr>
          <a:lstStyle/>
          <a:p>
            <a:pPr algn="ctr">
              <a:lnSpc>
                <a:spcPct val="120000"/>
              </a:lnSpc>
            </a:pPr>
            <a:r>
              <a:rPr lang="en-US" sz="1500" b="1" err="1">
                <a:latin typeface="Arial" panose="020B0604020202020204" pitchFamily="34" charset="0"/>
                <a:cs typeface="Arial" panose="020B0604020202020204" pitchFamily="34" charset="0"/>
              </a:rPr>
              <a:t>Lợi</a:t>
            </a:r>
            <a:r>
              <a:rPr lang="en-US" sz="1500" b="1">
                <a:latin typeface="Arial" panose="020B0604020202020204" pitchFamily="34" charset="0"/>
                <a:cs typeface="Arial" panose="020B0604020202020204" pitchFamily="34" charset="0"/>
              </a:rPr>
              <a:t> </a:t>
            </a:r>
            <a:r>
              <a:rPr lang="en-US" sz="1500" b="1" err="1">
                <a:latin typeface="Arial" panose="020B0604020202020204" pitchFamily="34" charset="0"/>
                <a:cs typeface="Arial" panose="020B0604020202020204" pitchFamily="34" charset="0"/>
              </a:rPr>
              <a:t>ích</a:t>
            </a:r>
            <a:endParaRPr lang="en-US" sz="1500" b="1">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Giảm</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khó</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chịu</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Giảm</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kích</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thích</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Hỗ</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trợ</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nuôi</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ăn</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sớm</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Vận</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động</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sớm</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Giảm</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biến</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chứng</a:t>
            </a:r>
            <a:r>
              <a:rPr lang="en-US" sz="1500">
                <a:latin typeface="Arial" panose="020B0604020202020204" pitchFamily="34" charset="0"/>
                <a:cs typeface="Arial" panose="020B0604020202020204" pitchFamily="34" charset="0"/>
              </a:rPr>
              <a:t> </a:t>
            </a:r>
            <a:r>
              <a:rPr lang="vi-VN" sz="1500">
                <a:latin typeface="Arial" panose="020B0604020202020204" pitchFamily="34" charset="0"/>
                <a:cs typeface="Arial" panose="020B0604020202020204" pitchFamily="34" charset="0"/>
              </a:rPr>
              <a:t>hô hấp</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Không</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tăng</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biến</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chứng</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về</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miệng</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nối</a:t>
            </a:r>
            <a:endParaRPr lang="en-US" sz="1500">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sz="1500" err="1">
                <a:latin typeface="Arial" panose="020B0604020202020204" pitchFamily="34" charset="0"/>
                <a:cs typeface="Arial" panose="020B0604020202020204" pitchFamily="34" charset="0"/>
              </a:rPr>
              <a:t>Tỉ</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lệ</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đặt</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lại</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thấp</a:t>
            </a:r>
            <a:endParaRPr lang="en-US" sz="150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207" t="10119" r="3418" b="22973"/>
          <a:stretch/>
        </p:blipFill>
        <p:spPr>
          <a:xfrm>
            <a:off x="76200" y="170321"/>
            <a:ext cx="3505200" cy="1876023"/>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20614" t="9004" r="4287" b="5751"/>
          <a:stretch/>
        </p:blipFill>
        <p:spPr>
          <a:xfrm>
            <a:off x="76200" y="2052694"/>
            <a:ext cx="3505200" cy="2971800"/>
          </a:xfrm>
          <a:prstGeom prst="rect">
            <a:avLst/>
          </a:prstGeom>
        </p:spPr>
      </p:pic>
      <p:sp>
        <p:nvSpPr>
          <p:cNvPr id="11" name="Rectangle 10"/>
          <p:cNvSpPr/>
          <p:nvPr/>
        </p:nvSpPr>
        <p:spPr>
          <a:xfrm>
            <a:off x="6732481" y="2695870"/>
            <a:ext cx="2133600" cy="861774"/>
          </a:xfrm>
          <a:prstGeom prst="rect">
            <a:avLst/>
          </a:prstGeom>
        </p:spPr>
        <p:txBody>
          <a:bodyPr wrap="square">
            <a:spAutoFit/>
          </a:bodyPr>
          <a:lstStyle/>
          <a:p>
            <a:r>
              <a:rPr lang="en-US" sz="1000">
                <a:latin typeface="Arial" panose="020B0604020202020204" pitchFamily="34" charset="0"/>
                <a:cs typeface="Arial" panose="020B0604020202020204" pitchFamily="34" charset="0"/>
              </a:rPr>
              <a:t>Nelson R, Edwards S, </a:t>
            </a:r>
            <a:r>
              <a:rPr lang="en-US" sz="1000" err="1">
                <a:latin typeface="Arial" panose="020B0604020202020204" pitchFamily="34" charset="0"/>
                <a:cs typeface="Arial" panose="020B0604020202020204" pitchFamily="34" charset="0"/>
              </a:rPr>
              <a:t>Tse</a:t>
            </a:r>
            <a:r>
              <a:rPr lang="en-US" sz="1000">
                <a:latin typeface="Arial" panose="020B0604020202020204" pitchFamily="34" charset="0"/>
                <a:cs typeface="Arial" panose="020B0604020202020204" pitchFamily="34" charset="0"/>
              </a:rPr>
              <a:t> B (2010), “Prophylactic nasogastric decompression after abdominal surgery”. Cochrane Database </a:t>
            </a:r>
            <a:r>
              <a:rPr lang="en-US" sz="1000" err="1">
                <a:latin typeface="Arial" panose="020B0604020202020204" pitchFamily="34" charset="0"/>
                <a:cs typeface="Arial" panose="020B0604020202020204" pitchFamily="34" charset="0"/>
              </a:rPr>
              <a:t>Syst</a:t>
            </a:r>
            <a:r>
              <a:rPr lang="en-US" sz="1000">
                <a:latin typeface="Arial" panose="020B0604020202020204" pitchFamily="34" charset="0"/>
                <a:cs typeface="Arial" panose="020B0604020202020204" pitchFamily="34" charset="0"/>
              </a:rPr>
              <a:t> Rev, 18(3), CD004929</a:t>
            </a:r>
          </a:p>
        </p:txBody>
      </p:sp>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001" y="202071"/>
            <a:ext cx="1981200" cy="739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1" y="1074872"/>
            <a:ext cx="1981200" cy="34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10001" y="1553677"/>
            <a:ext cx="2752558" cy="499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6605482" y="31509"/>
            <a:ext cx="2475018" cy="1200329"/>
          </a:xfrm>
          <a:prstGeom prst="rect">
            <a:avLst/>
          </a:prstGeom>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20000"/>
              </a:lnSpc>
            </a:pPr>
            <a:r>
              <a:rPr lang="en-US" sz="1200" err="1">
                <a:latin typeface="Arial" panose="020B0604020202020204" pitchFamily="34" charset="0"/>
                <a:cs typeface="Arial" panose="020B0604020202020204" pitchFamily="34" charset="0"/>
              </a:rPr>
              <a:t>Không</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giúp</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giảm</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xì</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miệng</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nối</a:t>
            </a:r>
            <a:r>
              <a:rPr lang="en-US" sz="1200">
                <a:latin typeface="Arial" panose="020B0604020202020204" pitchFamily="34" charset="0"/>
                <a:cs typeface="Arial" panose="020B0604020202020204" pitchFamily="34" charset="0"/>
              </a:rPr>
              <a:t> hay </a:t>
            </a:r>
            <a:r>
              <a:rPr lang="vi-VN" sz="1200">
                <a:latin typeface="Arial" panose="020B0604020202020204" pitchFamily="34" charset="0"/>
                <a:cs typeface="Arial" panose="020B0604020202020204" pitchFamily="34" charset="0"/>
              </a:rPr>
              <a:t>thời gian nằm viện</a:t>
            </a:r>
            <a:endParaRPr lang="en-US" sz="1200">
              <a:latin typeface="Arial" panose="020B0604020202020204" pitchFamily="34" charset="0"/>
              <a:cs typeface="Arial" panose="020B0604020202020204" pitchFamily="34" charset="0"/>
            </a:endParaRPr>
          </a:p>
          <a:p>
            <a:pPr>
              <a:lnSpc>
                <a:spcPct val="120000"/>
              </a:lnSpc>
            </a:pPr>
            <a:r>
              <a:rPr lang="en-US" sz="1200" err="1">
                <a:latin typeface="Arial" panose="020B0604020202020204" pitchFamily="34" charset="0"/>
                <a:cs typeface="Arial" panose="020B0604020202020204" pitchFamily="34" charset="0"/>
              </a:rPr>
              <a:t>Tăng</a:t>
            </a:r>
            <a:r>
              <a:rPr lang="en-US" sz="1200">
                <a:latin typeface="Arial" panose="020B0604020202020204" pitchFamily="34" charset="0"/>
                <a:cs typeface="Arial" panose="020B0604020202020204" pitchFamily="34" charset="0"/>
              </a:rPr>
              <a:t> </a:t>
            </a:r>
            <a:r>
              <a:rPr lang="vi-VN" sz="1200">
                <a:latin typeface="Arial" panose="020B0604020202020204" pitchFamily="34" charset="0"/>
                <a:cs typeface="Arial" panose="020B0604020202020204" pitchFamily="34" charset="0"/>
              </a:rPr>
              <a:t>biến chứng </a:t>
            </a:r>
            <a:r>
              <a:rPr lang="en-US" sz="1200" err="1">
                <a:latin typeface="Arial" panose="020B0604020202020204" pitchFamily="34" charset="0"/>
                <a:cs typeface="Arial" panose="020B0604020202020204" pitchFamily="34" charset="0"/>
              </a:rPr>
              <a:t>hô</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hấp</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hít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sặc</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viêm</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phổi</a:t>
            </a:r>
            <a:endParaRPr lang="en-US" sz="1200">
              <a:latin typeface="Arial" panose="020B0604020202020204" pitchFamily="34" charset="0"/>
              <a:cs typeface="Arial" panose="020B0604020202020204" pitchFamily="34" charset="0"/>
            </a:endParaRPr>
          </a:p>
          <a:p>
            <a:pPr>
              <a:lnSpc>
                <a:spcPct val="120000"/>
              </a:lnSpc>
            </a:pPr>
            <a:r>
              <a:rPr lang="en-US" sz="1200" err="1">
                <a:latin typeface="Arial" panose="020B0604020202020204" pitchFamily="34" charset="0"/>
                <a:cs typeface="Arial" panose="020B0604020202020204" pitchFamily="34" charset="0"/>
              </a:rPr>
              <a:t>Tỉ</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lệ</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đặt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lại</a:t>
            </a:r>
            <a:r>
              <a:rPr lang="en-US" sz="1200">
                <a:latin typeface="Arial" panose="020B0604020202020204" pitchFamily="34" charset="0"/>
                <a:cs typeface="Arial" panose="020B0604020202020204" pitchFamily="34" charset="0"/>
              </a:rPr>
              <a:t> 7%</a:t>
            </a:r>
          </a:p>
        </p:txBody>
      </p:sp>
      <p:sp>
        <p:nvSpPr>
          <p:cNvPr id="16" name="TextBox 15"/>
          <p:cNvSpPr txBox="1"/>
          <p:nvPr/>
        </p:nvSpPr>
        <p:spPr>
          <a:xfrm>
            <a:off x="6605481" y="1401506"/>
            <a:ext cx="2495595" cy="757130"/>
          </a:xfrm>
          <a:prstGeom prst="rect">
            <a:avLst/>
          </a:prstGeom>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20000"/>
              </a:lnSpc>
            </a:pPr>
            <a:r>
              <a:rPr lang="en-US" sz="1200" err="1">
                <a:solidFill>
                  <a:srgbClr val="002060"/>
                </a:solidFill>
                <a:latin typeface="Arial" panose="020B0604020202020204" pitchFamily="34" charset="0"/>
                <a:cs typeface="Arial" panose="020B0604020202020204" pitchFamily="34" charset="0"/>
              </a:rPr>
              <a:t>Tăng</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đáng</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kể</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chướng</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hơi</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dạ</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dày</a:t>
            </a:r>
            <a:endParaRPr lang="en-US" sz="1200">
              <a:solidFill>
                <a:srgbClr val="002060"/>
              </a:solidFill>
              <a:latin typeface="Arial" panose="020B0604020202020204" pitchFamily="34" charset="0"/>
              <a:cs typeface="Arial" panose="020B0604020202020204" pitchFamily="34" charset="0"/>
            </a:endParaRPr>
          </a:p>
          <a:p>
            <a:pPr>
              <a:lnSpc>
                <a:spcPct val="120000"/>
              </a:lnSpc>
            </a:pPr>
            <a:r>
              <a:rPr lang="en-US" sz="1200" err="1">
                <a:solidFill>
                  <a:srgbClr val="002060"/>
                </a:solidFill>
                <a:latin typeface="Arial" panose="020B0604020202020204" pitchFamily="34" charset="0"/>
                <a:cs typeface="Arial" panose="020B0604020202020204" pitchFamily="34" charset="0"/>
              </a:rPr>
              <a:t>Không</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giảm</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buồn</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nôn</a:t>
            </a:r>
            <a:r>
              <a:rPr lang="en-US" sz="1200">
                <a:solidFill>
                  <a:srgbClr val="002060"/>
                </a:solidFill>
                <a:latin typeface="Arial" panose="020B0604020202020204" pitchFamily="34" charset="0"/>
                <a:cs typeface="Arial" panose="020B0604020202020204" pitchFamily="34" charset="0"/>
              </a:rPr>
              <a:t>/</a:t>
            </a:r>
            <a:r>
              <a:rPr lang="en-US" sz="1200" err="1">
                <a:solidFill>
                  <a:srgbClr val="002060"/>
                </a:solidFill>
                <a:latin typeface="Arial" panose="020B0604020202020204" pitchFamily="34" charset="0"/>
                <a:cs typeface="Arial" panose="020B0604020202020204" pitchFamily="34" charset="0"/>
              </a:rPr>
              <a:t>nôn</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và</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biến</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chứng</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sau</a:t>
            </a:r>
            <a:r>
              <a:rPr lang="en-US" sz="1200">
                <a:solidFill>
                  <a:srgbClr val="002060"/>
                </a:solidFill>
                <a:latin typeface="Arial" panose="020B0604020202020204" pitchFamily="34" charset="0"/>
                <a:cs typeface="Arial" panose="020B0604020202020204" pitchFamily="34" charset="0"/>
              </a:rPr>
              <a:t> </a:t>
            </a:r>
            <a:r>
              <a:rPr lang="en-US" sz="1200" err="1">
                <a:solidFill>
                  <a:srgbClr val="002060"/>
                </a:solidFill>
                <a:latin typeface="Arial" panose="020B0604020202020204" pitchFamily="34" charset="0"/>
                <a:cs typeface="Arial" panose="020B0604020202020204" pitchFamily="34" charset="0"/>
              </a:rPr>
              <a:t>mổ</a:t>
            </a:r>
            <a:endParaRPr lang="en-US" sz="1200">
              <a:solidFill>
                <a:srgbClr val="002060"/>
              </a:solidFill>
              <a:latin typeface="Arial" panose="020B0604020202020204" pitchFamily="34" charset="0"/>
              <a:cs typeface="Arial" panose="020B0604020202020204" pitchFamily="34" charset="0"/>
            </a:endParaRPr>
          </a:p>
        </p:txBody>
      </p:sp>
      <p:sp>
        <p:nvSpPr>
          <p:cNvPr id="17" name="TextBox 16"/>
          <p:cNvSpPr txBox="1"/>
          <p:nvPr/>
        </p:nvSpPr>
        <p:spPr>
          <a:xfrm>
            <a:off x="6819901" y="3920035"/>
            <a:ext cx="2046180" cy="646331"/>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20000"/>
              </a:lnSpc>
            </a:pPr>
            <a:r>
              <a:rPr lang="vi-VN" sz="1500">
                <a:solidFill>
                  <a:srgbClr val="C00000"/>
                </a:solidFill>
                <a:latin typeface="Arial" panose="020B0604020202020204" pitchFamily="34" charset="0"/>
                <a:cs typeface="Arial" panose="020B0604020202020204" pitchFamily="34" charset="0"/>
              </a:rPr>
              <a:t>Chức năng tiêu hoá hồi phục tốt hơn</a:t>
            </a:r>
            <a:endParaRPr lang="en-US" sz="150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63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par>
                                <p:cTn id="18" presetID="3"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par>
                                <p:cTn id="21" presetID="3" presetClass="entr" presetSubtype="1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linds(horizontal)">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linds(horizont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1933815" y="99452"/>
            <a:ext cx="5771990"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vi-VN" sz="3600" b="1">
                <a:solidFill>
                  <a:schemeClr val="accent1">
                    <a:lumMod val="50000"/>
                  </a:schemeClr>
                </a:solidFill>
                <a:latin typeface="Arial (Body)"/>
              </a:rPr>
              <a:t>SAU PHẪU THUẬT</a:t>
            </a:r>
            <a:endParaRPr lang="en-US" sz="3600" b="1">
              <a:latin typeface="Arial (Body)"/>
            </a:endParaRPr>
          </a:p>
        </p:txBody>
      </p:sp>
      <p:sp>
        <p:nvSpPr>
          <p:cNvPr id="17" name="Content Placeholder 2"/>
          <p:cNvSpPr txBox="1">
            <a:spLocks/>
          </p:cNvSpPr>
          <p:nvPr/>
        </p:nvSpPr>
        <p:spPr>
          <a:xfrm>
            <a:off x="152400" y="1422535"/>
            <a:ext cx="2111822" cy="469630"/>
          </a:xfrm>
          <a:prstGeom prst="rect">
            <a:avLst/>
          </a:prstGeom>
          <a:solidFill>
            <a:schemeClr val="accent1">
              <a:lumMod val="40000"/>
              <a:lumOff val="6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vi-VN" sz="1800">
                <a:solidFill>
                  <a:srgbClr val="002060"/>
                </a:solidFill>
                <a:latin typeface="Arial" charset="0"/>
                <a:ea typeface="Arial" charset="0"/>
                <a:cs typeface="Arial" charset="0"/>
              </a:rPr>
              <a:t>Vận động sớm</a:t>
            </a:r>
            <a:endParaRPr lang="en-US" sz="1800">
              <a:solidFill>
                <a:srgbClr val="002060"/>
              </a:solidFill>
              <a:latin typeface="Arial" charset="0"/>
              <a:ea typeface="Arial" charset="0"/>
              <a:cs typeface="Arial" charset="0"/>
            </a:endParaRPr>
          </a:p>
        </p:txBody>
      </p:sp>
      <p:sp>
        <p:nvSpPr>
          <p:cNvPr id="10" name="Content Placeholder 2"/>
          <p:cNvSpPr txBox="1">
            <a:spLocks/>
          </p:cNvSpPr>
          <p:nvPr/>
        </p:nvSpPr>
        <p:spPr>
          <a:xfrm>
            <a:off x="3520213" y="1422535"/>
            <a:ext cx="2111822" cy="469630"/>
          </a:xfrm>
          <a:prstGeom prst="rect">
            <a:avLst/>
          </a:prstGeom>
          <a:solidFill>
            <a:schemeClr val="accent4">
              <a:lumMod val="40000"/>
              <a:lumOff val="6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vi-VN" sz="1800">
                <a:solidFill>
                  <a:srgbClr val="002060"/>
                </a:solidFill>
                <a:latin typeface="Arial" charset="0"/>
                <a:ea typeface="Arial" charset="0"/>
                <a:cs typeface="Arial" charset="0"/>
              </a:rPr>
              <a:t>Nuôi ăn sớm</a:t>
            </a:r>
            <a:endParaRPr lang="en-US" sz="1800">
              <a:solidFill>
                <a:srgbClr val="002060"/>
              </a:solidFill>
              <a:latin typeface="Arial" charset="0"/>
              <a:ea typeface="Arial" charset="0"/>
              <a:cs typeface="Arial" charset="0"/>
            </a:endParaRPr>
          </a:p>
        </p:txBody>
      </p:sp>
      <p:sp>
        <p:nvSpPr>
          <p:cNvPr id="11" name="Content Placeholder 2"/>
          <p:cNvSpPr txBox="1">
            <a:spLocks/>
          </p:cNvSpPr>
          <p:nvPr/>
        </p:nvSpPr>
        <p:spPr>
          <a:xfrm>
            <a:off x="6888026" y="1422535"/>
            <a:ext cx="2111822" cy="469630"/>
          </a:xfrm>
          <a:prstGeom prst="rect">
            <a:avLst/>
          </a:prstGeom>
          <a:solidFill>
            <a:schemeClr val="accent6">
              <a:lumMod val="60000"/>
              <a:lumOff val="40000"/>
            </a:schemeClr>
          </a:solidFill>
          <a:ln>
            <a:solidFill>
              <a:schemeClr val="tx1"/>
            </a:solidFill>
          </a:ln>
        </p:spPr>
        <p:txBody>
          <a:bodyPr vert="horz" lIns="91440" tIns="45720" rIns="91440" bIns="45720" rtlCol="0">
            <a:no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vi-VN" sz="1800">
                <a:solidFill>
                  <a:srgbClr val="002060"/>
                </a:solidFill>
                <a:latin typeface="Arial" charset="0"/>
                <a:ea typeface="Arial" charset="0"/>
                <a:cs typeface="Arial" charset="0"/>
              </a:rPr>
              <a:t>Giảm đau tốt</a:t>
            </a:r>
            <a:endParaRPr lang="en-US" sz="1800">
              <a:solidFill>
                <a:srgbClr val="002060"/>
              </a:solidFill>
              <a:latin typeface="Arial" charset="0"/>
              <a:ea typeface="Arial" charset="0"/>
              <a:cs typeface="Arial" charset="0"/>
            </a:endParaRPr>
          </a:p>
        </p:txBody>
      </p:sp>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10185" t="24444" r="2778" b="5926"/>
          <a:stretch/>
        </p:blipFill>
        <p:spPr>
          <a:xfrm>
            <a:off x="139700" y="2794000"/>
            <a:ext cx="4203700" cy="2101850"/>
          </a:xfrm>
          <a:prstGeom prst="rect">
            <a:avLst/>
          </a:prstGeom>
        </p:spPr>
      </p:pic>
      <p:cxnSp>
        <p:nvCxnSpPr>
          <p:cNvPr id="3" name="Straight Connector 2"/>
          <p:cNvCxnSpPr/>
          <p:nvPr/>
        </p:nvCxnSpPr>
        <p:spPr>
          <a:xfrm>
            <a:off x="1933815" y="895350"/>
            <a:ext cx="577199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5715" y="2794000"/>
            <a:ext cx="3184621" cy="2101850"/>
          </a:xfrm>
          <a:prstGeom prst="rect">
            <a:avLst/>
          </a:prstGeom>
        </p:spPr>
      </p:pic>
    </p:spTree>
    <p:extLst>
      <p:ext uri="{BB962C8B-B14F-4D97-AF65-F5344CB8AC3E}">
        <p14:creationId xmlns:p14="http://schemas.microsoft.com/office/powerpoint/2010/main" val="92958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3" presetClass="exit" presetSubtype="10" fill="hold" grpId="1" nodeType="withEffect">
                                  <p:stCondLst>
                                    <p:cond delay="0"/>
                                  </p:stCondLst>
                                  <p:childTnLst>
                                    <p:animEffect transition="out" filter="blinds(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checkerboard(across)">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animBg="1"/>
      <p:bldP spid="10" grpId="1" animBg="1"/>
      <p:bldP spid="11" grpId="0" animBg="1"/>
      <p:bldP spid="1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953295" y="1206614"/>
            <a:ext cx="1200152" cy="390933"/>
          </a:xfrm>
          <a:prstGeom prst="rect">
            <a:avLst/>
          </a:prstGeom>
          <a:noFill/>
          <a:ln w="19050">
            <a:headEnd/>
            <a:tailEnd/>
          </a:ln>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anchor="t" anchorCtr="0" compatLnSpc="1">
            <a:prstTxWarp prst="textNoShape">
              <a:avLst/>
            </a:prstTxWarp>
          </a:bodyPr>
          <a:lstStyle/>
          <a:p>
            <a:pPr algn="ctr" defTabSz="685800" fontAlgn="base">
              <a:spcBef>
                <a:spcPct val="0"/>
              </a:spcBef>
              <a:spcAft>
                <a:spcPct val="0"/>
              </a:spcAft>
            </a:pPr>
            <a:r>
              <a:rPr lang="en-US" altLang="en-US" sz="1350" b="1">
                <a:solidFill>
                  <a:schemeClr val="tx1"/>
                </a:solidFill>
                <a:latin typeface="Arial" panose="020B0604020202020204" pitchFamily="34" charset="0"/>
                <a:ea typeface="Calibri" pitchFamily="34" charset="0"/>
                <a:cs typeface="Arial" panose="020B0604020202020204" pitchFamily="34" charset="0"/>
              </a:rPr>
              <a:t> </a:t>
            </a:r>
            <a:r>
              <a:rPr lang="en-US" altLang="en-US" sz="1350" b="1" err="1">
                <a:solidFill>
                  <a:srgbClr val="1F497D"/>
                </a:solidFill>
                <a:latin typeface="Arial" panose="020B0604020202020204" pitchFamily="34" charset="0"/>
                <a:ea typeface="Calibri" pitchFamily="34" charset="0"/>
                <a:cs typeface="Arial" panose="020B0604020202020204" pitchFamily="34" charset="0"/>
              </a:rPr>
              <a:t>Phẫu</a:t>
            </a:r>
            <a:r>
              <a:rPr lang="en-US" altLang="en-US" sz="1350" b="1">
                <a:solidFill>
                  <a:srgbClr val="1F497D"/>
                </a:solidFill>
                <a:latin typeface="Arial" panose="020B0604020202020204" pitchFamily="34" charset="0"/>
                <a:ea typeface="Calibri" pitchFamily="34" charset="0"/>
                <a:cs typeface="Arial" panose="020B0604020202020204" pitchFamily="34" charset="0"/>
              </a:rPr>
              <a:t> </a:t>
            </a:r>
            <a:r>
              <a:rPr lang="en-US" altLang="en-US" sz="1350" b="1" err="1">
                <a:solidFill>
                  <a:srgbClr val="1F497D"/>
                </a:solidFill>
                <a:latin typeface="Arial" panose="020B0604020202020204" pitchFamily="34" charset="0"/>
                <a:ea typeface="Calibri" pitchFamily="34" charset="0"/>
                <a:cs typeface="Arial" panose="020B0604020202020204" pitchFamily="34" charset="0"/>
              </a:rPr>
              <a:t>thuật</a:t>
            </a:r>
            <a:endParaRPr lang="en-US" altLang="en-US" sz="1350" b="1">
              <a:solidFill>
                <a:schemeClr val="tx1"/>
              </a:solidFill>
              <a:latin typeface="Arial" pitchFamily="34" charset="0"/>
              <a:cs typeface="Arial" pitchFamily="34" charset="0"/>
            </a:endParaRPr>
          </a:p>
        </p:txBody>
      </p:sp>
      <p:sp>
        <p:nvSpPr>
          <p:cNvPr id="3" name="Text Box 33"/>
          <p:cNvSpPr txBox="1">
            <a:spLocks noChangeArrowheads="1"/>
          </p:cNvSpPr>
          <p:nvPr/>
        </p:nvSpPr>
        <p:spPr bwMode="auto">
          <a:xfrm>
            <a:off x="3953296" y="1955519"/>
            <a:ext cx="1200151" cy="351949"/>
          </a:xfrm>
          <a:prstGeom prst="rect">
            <a:avLst/>
          </a:prstGeom>
          <a:noFill/>
          <a:ln w="19050">
            <a:headEnd/>
            <a:tailEnd/>
          </a:ln>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anchor="t" anchorCtr="0" compatLnSpc="1">
            <a:prstTxWarp prst="textNoShape">
              <a:avLst/>
            </a:prstTxWarp>
          </a:bodyPr>
          <a:lstStyle/>
          <a:p>
            <a:pPr algn="ctr" defTabSz="685800" fontAlgn="base">
              <a:spcBef>
                <a:spcPct val="0"/>
              </a:spcBef>
              <a:spcAft>
                <a:spcPct val="0"/>
              </a:spcAft>
            </a:pPr>
            <a:r>
              <a:rPr lang="en-US" altLang="en-US" sz="1350" b="1" err="1">
                <a:solidFill>
                  <a:srgbClr val="C00000"/>
                </a:solidFill>
                <a:latin typeface="Arial" panose="020B0604020202020204" pitchFamily="34" charset="0"/>
                <a:ea typeface="Calibri" pitchFamily="34" charset="0"/>
                <a:cs typeface="Arial" panose="020B0604020202020204" pitchFamily="34" charset="0"/>
              </a:rPr>
              <a:t>Biến</a:t>
            </a:r>
            <a:r>
              <a:rPr lang="en-US" altLang="en-US" sz="1350" b="1">
                <a:solidFill>
                  <a:srgbClr val="C00000"/>
                </a:solidFill>
                <a:latin typeface="Arial" panose="020B0604020202020204" pitchFamily="34" charset="0"/>
                <a:ea typeface="Calibri" pitchFamily="34" charset="0"/>
                <a:cs typeface="Arial" panose="020B0604020202020204" pitchFamily="34" charset="0"/>
              </a:rPr>
              <a:t> </a:t>
            </a:r>
            <a:r>
              <a:rPr lang="en-US" altLang="en-US" sz="1350" b="1" err="1">
                <a:solidFill>
                  <a:srgbClr val="C00000"/>
                </a:solidFill>
                <a:latin typeface="Arial" panose="020B0604020202020204" pitchFamily="34" charset="0"/>
                <a:ea typeface="Calibri" pitchFamily="34" charset="0"/>
                <a:cs typeface="Arial" panose="020B0604020202020204" pitchFamily="34" charset="0"/>
              </a:rPr>
              <a:t>chứng</a:t>
            </a:r>
            <a:endParaRPr lang="en-US" altLang="en-US" sz="1350" b="1">
              <a:solidFill>
                <a:schemeClr val="tx1"/>
              </a:solidFill>
              <a:latin typeface="Arial" pitchFamily="34" charset="0"/>
              <a:cs typeface="Arial" pitchFamily="34" charset="0"/>
            </a:endParaRPr>
          </a:p>
        </p:txBody>
      </p:sp>
      <p:sp>
        <p:nvSpPr>
          <p:cNvPr id="4" name="Text Box 14"/>
          <p:cNvSpPr txBox="1">
            <a:spLocks noChangeArrowheads="1"/>
          </p:cNvSpPr>
          <p:nvPr/>
        </p:nvSpPr>
        <p:spPr bwMode="auto">
          <a:xfrm>
            <a:off x="5419305" y="1955520"/>
            <a:ext cx="2567408" cy="351949"/>
          </a:xfrm>
          <a:prstGeom prst="rect">
            <a:avLst/>
          </a:prstGeom>
          <a:noFill/>
          <a:ln w="19050">
            <a:headEnd/>
            <a:tailEnd/>
          </a:ln>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anchor="t" anchorCtr="0" compatLnSpc="1">
            <a:prstTxWarp prst="textNoShape">
              <a:avLst/>
            </a:prstTxWarp>
          </a:bodyPr>
          <a:lstStyle/>
          <a:p>
            <a:pPr algn="ctr" defTabSz="685800" fontAlgn="base">
              <a:spcBef>
                <a:spcPct val="0"/>
              </a:spcBef>
              <a:spcAft>
                <a:spcPct val="0"/>
              </a:spcAft>
            </a:pPr>
            <a:r>
              <a:rPr lang="en-US" altLang="en-US" sz="1350" b="1" err="1">
                <a:solidFill>
                  <a:srgbClr val="17365D"/>
                </a:solidFill>
                <a:latin typeface="Arial" panose="020B0604020202020204" pitchFamily="34" charset="0"/>
                <a:ea typeface="Calibri" pitchFamily="34" charset="0"/>
                <a:cs typeface="Arial" panose="020B0604020202020204" pitchFamily="34" charset="0"/>
              </a:rPr>
              <a:t>Đáp</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ứng</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thần</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kinh</a:t>
            </a:r>
            <a:r>
              <a:rPr lang="en-US" altLang="en-US" sz="1350" b="1">
                <a:solidFill>
                  <a:srgbClr val="17365D"/>
                </a:solidFill>
                <a:latin typeface="Arial" panose="020B0604020202020204" pitchFamily="34" charset="0"/>
                <a:ea typeface="Calibri" pitchFamily="34" charset="0"/>
                <a:cs typeface="Arial" panose="020B0604020202020204" pitchFamily="34" charset="0"/>
              </a:rPr>
              <a:t> –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nội</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tiết</a:t>
            </a:r>
            <a:endParaRPr lang="en-US" altLang="en-US" sz="1350" b="1">
              <a:solidFill>
                <a:srgbClr val="17365D"/>
              </a:solidFill>
              <a:latin typeface="Arial" panose="020B0604020202020204" pitchFamily="34" charset="0"/>
              <a:ea typeface="Calibri" pitchFamily="34" charset="0"/>
              <a:cs typeface="Arial" panose="020B0604020202020204" pitchFamily="34" charset="0"/>
            </a:endParaRPr>
          </a:p>
        </p:txBody>
      </p:sp>
      <p:sp>
        <p:nvSpPr>
          <p:cNvPr id="5" name="Text Box 13"/>
          <p:cNvSpPr txBox="1">
            <a:spLocks noChangeArrowheads="1"/>
          </p:cNvSpPr>
          <p:nvPr/>
        </p:nvSpPr>
        <p:spPr bwMode="auto">
          <a:xfrm>
            <a:off x="1173720" y="1955520"/>
            <a:ext cx="2483882" cy="351949"/>
          </a:xfrm>
          <a:prstGeom prst="rect">
            <a:avLst/>
          </a:prstGeom>
          <a:noFill/>
          <a:ln w="19050">
            <a:headEnd/>
            <a:tailEnd/>
          </a:ln>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anchor="t" anchorCtr="0" compatLnSpc="1">
            <a:prstTxWarp prst="textNoShape">
              <a:avLst/>
            </a:prstTxWarp>
          </a:bodyPr>
          <a:lstStyle/>
          <a:p>
            <a:pPr algn="ctr" defTabSz="685800" fontAlgn="base">
              <a:spcBef>
                <a:spcPct val="0"/>
              </a:spcBef>
              <a:spcAft>
                <a:spcPct val="0"/>
              </a:spcAft>
            </a:pPr>
            <a:r>
              <a:rPr lang="en-US" altLang="en-US" sz="1350" b="1" err="1">
                <a:solidFill>
                  <a:srgbClr val="17365D"/>
                </a:solidFill>
                <a:latin typeface="Arial" panose="020B0604020202020204" pitchFamily="34" charset="0"/>
                <a:ea typeface="Calibri" pitchFamily="34" charset="0"/>
                <a:cs typeface="Arial" panose="020B0604020202020204" pitchFamily="34" charset="0"/>
              </a:rPr>
              <a:t>Đáp</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ứng</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viêm</a:t>
            </a:r>
            <a:r>
              <a:rPr lang="en-US" altLang="en-US" sz="1350" b="1">
                <a:solidFill>
                  <a:srgbClr val="17365D"/>
                </a:solidFill>
                <a:latin typeface="Arial" panose="020B0604020202020204" pitchFamily="34" charset="0"/>
                <a:ea typeface="Calibri" pitchFamily="34" charset="0"/>
                <a:cs typeface="Arial" panose="020B0604020202020204" pitchFamily="34" charset="0"/>
              </a:rPr>
              <a:t> –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miễn</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dịch</a:t>
            </a:r>
            <a:endParaRPr lang="en-US" altLang="en-US" sz="1350" b="1">
              <a:solidFill>
                <a:schemeClr val="tx1"/>
              </a:solidFill>
              <a:latin typeface="Arial" pitchFamily="34" charset="0"/>
              <a:cs typeface="Arial" pitchFamily="34" charset="0"/>
            </a:endParaRPr>
          </a:p>
        </p:txBody>
      </p:sp>
      <p:sp>
        <p:nvSpPr>
          <p:cNvPr id="6" name="Text Box 12"/>
          <p:cNvSpPr txBox="1">
            <a:spLocks noChangeArrowheads="1"/>
          </p:cNvSpPr>
          <p:nvPr/>
        </p:nvSpPr>
        <p:spPr bwMode="auto">
          <a:xfrm>
            <a:off x="3476554" y="2706052"/>
            <a:ext cx="2151636" cy="1016864"/>
          </a:xfrm>
          <a:prstGeom prst="rect">
            <a:avLst/>
          </a:prstGeom>
          <a:noFill/>
          <a:ln w="19050">
            <a:headEnd/>
            <a:tailEnd/>
          </a:ln>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anchor="t" anchorCtr="0" compatLnSpc="1">
            <a:prstTxWarp prst="textNoShape">
              <a:avLst/>
            </a:prstTxWarp>
          </a:bodyPr>
          <a:lstStyle/>
          <a:p>
            <a:pPr defTabSz="685800" fontAlgn="base">
              <a:lnSpc>
                <a:spcPct val="150000"/>
              </a:lnSpc>
              <a:spcBef>
                <a:spcPct val="0"/>
              </a:spcBef>
              <a:spcAft>
                <a:spcPct val="0"/>
              </a:spcAft>
            </a:pPr>
            <a:r>
              <a:rPr lang="en-US" altLang="en-US" sz="1350" b="1" err="1">
                <a:solidFill>
                  <a:srgbClr val="17365D"/>
                </a:solidFill>
                <a:latin typeface="Arial" panose="020B0604020202020204" pitchFamily="34" charset="0"/>
                <a:ea typeface="Calibri" pitchFamily="34" charset="0"/>
                <a:cs typeface="Arial" panose="020B0604020202020204" pitchFamily="34" charset="0"/>
              </a:rPr>
              <a:t>Tăng</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dị</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hóa</a:t>
            </a:r>
            <a:endParaRPr lang="en-US" altLang="en-US" sz="1350" b="1">
              <a:solidFill>
                <a:schemeClr val="tx1"/>
              </a:solidFill>
              <a:latin typeface="Arial" pitchFamily="34" charset="0"/>
              <a:cs typeface="Arial" pitchFamily="34" charset="0"/>
            </a:endParaRPr>
          </a:p>
          <a:p>
            <a:pPr defTabSz="685800" eaLnBrk="0" fontAlgn="base" hangingPunct="0">
              <a:lnSpc>
                <a:spcPct val="150000"/>
              </a:lnSpc>
              <a:spcBef>
                <a:spcPct val="0"/>
              </a:spcBef>
              <a:spcAft>
                <a:spcPct val="0"/>
              </a:spcAft>
            </a:pPr>
            <a:r>
              <a:rPr lang="en-US" altLang="en-US" sz="1350" b="1" err="1">
                <a:solidFill>
                  <a:srgbClr val="17365D"/>
                </a:solidFill>
                <a:latin typeface="Arial" panose="020B0604020202020204" pitchFamily="34" charset="0"/>
                <a:cs typeface="Arial" panose="020B0604020202020204" pitchFamily="34" charset="0"/>
              </a:rPr>
              <a:t>Đề</a:t>
            </a:r>
            <a:r>
              <a:rPr lang="en-US" altLang="en-US" sz="1350" b="1">
                <a:solidFill>
                  <a:srgbClr val="17365D"/>
                </a:solidFill>
                <a:latin typeface="Arial" panose="020B0604020202020204" pitchFamily="34" charset="0"/>
                <a:cs typeface="Arial" panose="020B0604020202020204" pitchFamily="34" charset="0"/>
              </a:rPr>
              <a:t> </a:t>
            </a:r>
            <a:r>
              <a:rPr lang="en-US" altLang="en-US" sz="1350" b="1" err="1">
                <a:solidFill>
                  <a:srgbClr val="17365D"/>
                </a:solidFill>
                <a:latin typeface="Arial" panose="020B0604020202020204" pitchFamily="34" charset="0"/>
                <a:cs typeface="Arial" panose="020B0604020202020204" pitchFamily="34" charset="0"/>
              </a:rPr>
              <a:t>kháng</a:t>
            </a:r>
            <a:r>
              <a:rPr lang="en-US" altLang="en-US" sz="1350" b="1">
                <a:solidFill>
                  <a:srgbClr val="17365D"/>
                </a:solidFill>
                <a:latin typeface="Arial" panose="020B0604020202020204" pitchFamily="34" charset="0"/>
                <a:cs typeface="Arial" panose="020B0604020202020204" pitchFamily="34" charset="0"/>
              </a:rPr>
              <a:t> insulin</a:t>
            </a:r>
            <a:endParaRPr lang="en-US" altLang="en-US" sz="1350" b="1">
              <a:solidFill>
                <a:schemeClr val="tx1"/>
              </a:solidFill>
              <a:latin typeface="Arial" pitchFamily="34" charset="0"/>
              <a:cs typeface="Arial" pitchFamily="34" charset="0"/>
            </a:endParaRPr>
          </a:p>
          <a:p>
            <a:pPr defTabSz="685800" eaLnBrk="0" fontAlgn="base" hangingPunct="0">
              <a:lnSpc>
                <a:spcPct val="150000"/>
              </a:lnSpc>
              <a:spcBef>
                <a:spcPct val="0"/>
              </a:spcBef>
              <a:spcAft>
                <a:spcPct val="0"/>
              </a:spcAft>
            </a:pPr>
            <a:r>
              <a:rPr lang="en-US" altLang="en-US" sz="1350" b="1" err="1">
                <a:solidFill>
                  <a:srgbClr val="17365D"/>
                </a:solidFill>
                <a:latin typeface="Arial" panose="020B0604020202020204" pitchFamily="34" charset="0"/>
                <a:ea typeface="Calibri" pitchFamily="34" charset="0"/>
                <a:cs typeface="Arial" panose="020B0604020202020204" pitchFamily="34" charset="0"/>
              </a:rPr>
              <a:t>Suy</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cơ</a:t>
            </a:r>
            <a:r>
              <a:rPr lang="en-US" altLang="en-US" sz="1350" b="1">
                <a:solidFill>
                  <a:srgbClr val="17365D"/>
                </a:solidFill>
                <a:latin typeface="Arial" panose="020B0604020202020204" pitchFamily="34" charset="0"/>
                <a:ea typeface="Calibri" pitchFamily="34" charset="0"/>
                <a:cs typeface="Arial" panose="020B0604020202020204" pitchFamily="34" charset="0"/>
              </a:rPr>
              <a:t> </a:t>
            </a:r>
            <a:r>
              <a:rPr lang="en-US" altLang="en-US" sz="1350" b="1" err="1">
                <a:solidFill>
                  <a:srgbClr val="17365D"/>
                </a:solidFill>
                <a:latin typeface="Arial" panose="020B0604020202020204" pitchFamily="34" charset="0"/>
                <a:ea typeface="Calibri" pitchFamily="34" charset="0"/>
                <a:cs typeface="Arial" panose="020B0604020202020204" pitchFamily="34" charset="0"/>
              </a:rPr>
              <a:t>quan</a:t>
            </a:r>
            <a:endParaRPr lang="en-US" altLang="en-US" sz="1350" b="1">
              <a:solidFill>
                <a:schemeClr val="tx1"/>
              </a:solidFill>
              <a:latin typeface="Arial" pitchFamily="34" charset="0"/>
              <a:cs typeface="Arial" pitchFamily="34" charset="0"/>
            </a:endParaRPr>
          </a:p>
        </p:txBody>
      </p:sp>
      <p:cxnSp>
        <p:nvCxnSpPr>
          <p:cNvPr id="46" name="Straight Arrow Connector 45"/>
          <p:cNvCxnSpPr/>
          <p:nvPr/>
        </p:nvCxnSpPr>
        <p:spPr>
          <a:xfrm>
            <a:off x="4553369" y="1597547"/>
            <a:ext cx="0" cy="3579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2" idx="2"/>
            <a:endCxn id="4" idx="0"/>
          </p:cNvCxnSpPr>
          <p:nvPr/>
        </p:nvCxnSpPr>
        <p:spPr>
          <a:xfrm>
            <a:off x="4553373" y="1597547"/>
            <a:ext cx="2149639" cy="3579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endCxn id="5" idx="0"/>
          </p:cNvCxnSpPr>
          <p:nvPr/>
        </p:nvCxnSpPr>
        <p:spPr>
          <a:xfrm flipH="1">
            <a:off x="2415660" y="1606529"/>
            <a:ext cx="2121788" cy="3489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4343400" y="2307469"/>
            <a:ext cx="0" cy="3985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4743450" y="2307467"/>
            <a:ext cx="0" cy="3981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3657600" y="2307467"/>
            <a:ext cx="514350" cy="3981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4914900" y="2307467"/>
            <a:ext cx="504405" cy="3981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Rectangle 17"/>
          <p:cNvSpPr>
            <a:spLocks noChangeArrowheads="1"/>
          </p:cNvSpPr>
          <p:nvPr/>
        </p:nvSpPr>
        <p:spPr bwMode="auto">
          <a:xfrm>
            <a:off x="1143001" y="32952"/>
            <a:ext cx="138564" cy="276999"/>
          </a:xfrm>
          <a:prstGeom prst="rect">
            <a:avLst/>
          </a:prstGeom>
          <a:noFill/>
          <a:ln>
            <a:noFill/>
          </a:ln>
          <a:effectLst/>
        </p:spPr>
        <p:txBody>
          <a:bodyPr vert="horz" wrap="none" lIns="68580" tIns="34290" rIns="68580" bIns="34290" numCol="1" anchor="ctr" anchorCtr="0" compatLnSpc="1">
            <a:prstTxWarp prst="textNoShape">
              <a:avLst/>
            </a:prstTxWarp>
            <a:spAutoFit/>
          </a:bodyPr>
          <a:lstStyle/>
          <a:p>
            <a:endParaRPr lang="en-US" sz="1350">
              <a:latin typeface="Arial" panose="020B0604020202020204" pitchFamily="34" charset="0"/>
              <a:cs typeface="Arial" panose="020B0604020202020204" pitchFamily="34" charset="0"/>
            </a:endParaRPr>
          </a:p>
        </p:txBody>
      </p:sp>
      <p:sp>
        <p:nvSpPr>
          <p:cNvPr id="8" name="Rectangle 23"/>
          <p:cNvSpPr>
            <a:spLocks noChangeArrowheads="1"/>
          </p:cNvSpPr>
          <p:nvPr/>
        </p:nvSpPr>
        <p:spPr bwMode="auto">
          <a:xfrm>
            <a:off x="1143000" y="204402"/>
            <a:ext cx="311624" cy="276999"/>
          </a:xfrm>
          <a:prstGeom prst="rect">
            <a:avLst/>
          </a:prstGeom>
          <a:noFill/>
          <a:ln>
            <a:noFill/>
          </a:ln>
          <a:effectLst/>
        </p:spPr>
        <p:txBody>
          <a:bodyPr vert="horz" wrap="none" lIns="68580" tIns="34290" rIns="68580" bIns="34290" numCol="1" anchor="ctr" anchorCtr="0" compatLnSpc="1">
            <a:prstTxWarp prst="textNoShape">
              <a:avLst/>
            </a:prstTxWarp>
            <a:spAutoFit/>
          </a:bodyPr>
          <a:lstStyle>
            <a:lvl1pPr indent="2286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indent="171450" defTabSz="685800"/>
            <a:endParaRPr lang="en-US" altLang="en-US" sz="1350"/>
          </a:p>
        </p:txBody>
      </p:sp>
      <p:cxnSp>
        <p:nvCxnSpPr>
          <p:cNvPr id="60" name="Straight Arrow Connector 59"/>
          <p:cNvCxnSpPr/>
          <p:nvPr/>
        </p:nvCxnSpPr>
        <p:spPr>
          <a:xfrm>
            <a:off x="3657603" y="2117203"/>
            <a:ext cx="29569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endCxn id="4" idx="1"/>
          </p:cNvCxnSpPr>
          <p:nvPr/>
        </p:nvCxnSpPr>
        <p:spPr>
          <a:xfrm>
            <a:off x="5153445" y="2131494"/>
            <a:ext cx="265860" cy="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137814" y="4122965"/>
            <a:ext cx="1029866" cy="0"/>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sp>
        <p:nvSpPr>
          <p:cNvPr id="20" name="Text Box 12"/>
          <p:cNvSpPr txBox="1">
            <a:spLocks noChangeArrowheads="1"/>
          </p:cNvSpPr>
          <p:nvPr/>
        </p:nvSpPr>
        <p:spPr bwMode="auto">
          <a:xfrm>
            <a:off x="3242922" y="3891880"/>
            <a:ext cx="3014663" cy="342900"/>
          </a:xfrm>
          <a:prstGeom prst="rect">
            <a:avLst/>
          </a:prstGeom>
          <a:noFill/>
          <a:ln w="19050">
            <a:solidFill>
              <a:schemeClr val="bg1"/>
            </a:solidFill>
            <a:miter lim="800000"/>
            <a:headEnd/>
            <a:tailEnd/>
          </a:ln>
        </p:spPr>
        <p:txBody>
          <a:bodyPr vert="horz" wrap="square" lIns="68580" tIns="34290" rIns="68580" bIns="34290" numCol="1" anchor="t" anchorCtr="0" compatLnSpc="1">
            <a:prstTxWarp prst="textNoShape">
              <a:avLst/>
            </a:prstTxWarp>
          </a:bodyPr>
          <a:lstStyle/>
          <a:p>
            <a:pPr defTabSz="685800" fontAlgn="base">
              <a:lnSpc>
                <a:spcPct val="150000"/>
              </a:lnSpc>
              <a:spcBef>
                <a:spcPct val="0"/>
              </a:spcBef>
              <a:spcAft>
                <a:spcPct val="0"/>
              </a:spcAft>
            </a:pPr>
            <a:r>
              <a:rPr lang="en-US" altLang="en-US" sz="1500" b="1" err="1">
                <a:solidFill>
                  <a:schemeClr val="accent2">
                    <a:lumMod val="50000"/>
                  </a:schemeClr>
                </a:solidFill>
                <a:latin typeface="Arial" panose="020B0604020202020204" pitchFamily="34" charset="0"/>
                <a:cs typeface="Arial" panose="020B0604020202020204" pitchFamily="34" charset="0"/>
              </a:rPr>
              <a:t>Kéo</a:t>
            </a:r>
            <a:r>
              <a:rPr lang="en-US" altLang="en-US" sz="1500" b="1">
                <a:solidFill>
                  <a:schemeClr val="accent2">
                    <a:lumMod val="50000"/>
                  </a:schemeClr>
                </a:solidFill>
                <a:latin typeface="Arial" panose="020B0604020202020204" pitchFamily="34" charset="0"/>
                <a:cs typeface="Arial" panose="020B0604020202020204" pitchFamily="34" charset="0"/>
              </a:rPr>
              <a:t> </a:t>
            </a:r>
            <a:r>
              <a:rPr lang="en-US" altLang="en-US" sz="1500" b="1" err="1">
                <a:solidFill>
                  <a:schemeClr val="accent2">
                    <a:lumMod val="50000"/>
                  </a:schemeClr>
                </a:solidFill>
                <a:latin typeface="Arial" panose="020B0604020202020204" pitchFamily="34" charset="0"/>
                <a:cs typeface="Arial" panose="020B0604020202020204" pitchFamily="34" charset="0"/>
              </a:rPr>
              <a:t>dài</a:t>
            </a:r>
            <a:r>
              <a:rPr lang="en-US" altLang="en-US" sz="1500" b="1">
                <a:solidFill>
                  <a:schemeClr val="accent2">
                    <a:lumMod val="50000"/>
                  </a:schemeClr>
                </a:solidFill>
                <a:latin typeface="Arial" panose="020B0604020202020204" pitchFamily="34" charset="0"/>
                <a:cs typeface="Arial" panose="020B0604020202020204" pitchFamily="34" charset="0"/>
              </a:rPr>
              <a:t> &gt; 4 </a:t>
            </a:r>
            <a:r>
              <a:rPr lang="en-US" altLang="en-US" sz="1500" b="1" err="1">
                <a:solidFill>
                  <a:schemeClr val="accent2">
                    <a:lumMod val="50000"/>
                  </a:schemeClr>
                </a:solidFill>
                <a:latin typeface="Arial" panose="020B0604020202020204" pitchFamily="34" charset="0"/>
                <a:cs typeface="Arial" panose="020B0604020202020204" pitchFamily="34" charset="0"/>
              </a:rPr>
              <a:t>tuần</a:t>
            </a:r>
            <a:r>
              <a:rPr lang="en-US" altLang="en-US" sz="1500" b="1">
                <a:solidFill>
                  <a:schemeClr val="accent2">
                    <a:lumMod val="50000"/>
                  </a:schemeClr>
                </a:solidFill>
                <a:latin typeface="Arial" panose="020B0604020202020204" pitchFamily="34" charset="0"/>
                <a:cs typeface="Arial" panose="020B0604020202020204" pitchFamily="34" charset="0"/>
              </a:rPr>
              <a:t> </a:t>
            </a:r>
            <a:r>
              <a:rPr lang="en-US" altLang="en-US" sz="1500" b="1" err="1">
                <a:solidFill>
                  <a:schemeClr val="accent2">
                    <a:lumMod val="50000"/>
                  </a:schemeClr>
                </a:solidFill>
                <a:latin typeface="Arial" panose="020B0604020202020204" pitchFamily="34" charset="0"/>
                <a:cs typeface="Arial" panose="020B0604020202020204" pitchFamily="34" charset="0"/>
              </a:rPr>
              <a:t>sau</a:t>
            </a:r>
            <a:r>
              <a:rPr lang="en-US" altLang="en-US" sz="1500" b="1">
                <a:solidFill>
                  <a:schemeClr val="accent2">
                    <a:lumMod val="50000"/>
                  </a:schemeClr>
                </a:solidFill>
                <a:latin typeface="Arial" panose="020B0604020202020204" pitchFamily="34" charset="0"/>
                <a:cs typeface="Arial" panose="020B0604020202020204" pitchFamily="34" charset="0"/>
              </a:rPr>
              <a:t> </a:t>
            </a:r>
            <a:r>
              <a:rPr lang="en-US" altLang="en-US" sz="1500" b="1" err="1">
                <a:solidFill>
                  <a:schemeClr val="accent2">
                    <a:lumMod val="50000"/>
                  </a:schemeClr>
                </a:solidFill>
                <a:latin typeface="Arial" panose="020B0604020202020204" pitchFamily="34" charset="0"/>
                <a:cs typeface="Arial" panose="020B0604020202020204" pitchFamily="34" charset="0"/>
              </a:rPr>
              <a:t>mổ</a:t>
            </a:r>
            <a:endParaRPr lang="en-US" altLang="en-US" sz="1500" b="1">
              <a:solidFill>
                <a:schemeClr val="accent2">
                  <a:lumMod val="50000"/>
                </a:schemeClr>
              </a:solidFill>
              <a:latin typeface="Arial" panose="020B0604020202020204" pitchFamily="34" charset="0"/>
              <a:cs typeface="Arial" panose="020B0604020202020204" pitchFamily="34" charset="0"/>
            </a:endParaRPr>
          </a:p>
        </p:txBody>
      </p:sp>
      <p:sp>
        <p:nvSpPr>
          <p:cNvPr id="21" name="Title 1"/>
          <p:cNvSpPr txBox="1">
            <a:spLocks/>
          </p:cNvSpPr>
          <p:nvPr/>
        </p:nvSpPr>
        <p:spPr>
          <a:xfrm>
            <a:off x="285409" y="47439"/>
            <a:ext cx="3667886"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r>
              <a:rPr lang="vi-VN" b="1">
                <a:solidFill>
                  <a:schemeClr val="accent1">
                    <a:lumMod val="50000"/>
                  </a:schemeClr>
                </a:solidFill>
                <a:latin typeface="Arial (Body)"/>
              </a:rPr>
              <a:t>TỔNG QUAN</a:t>
            </a:r>
            <a:endParaRPr lang="en-US" b="1">
              <a:latin typeface="Arial (Body)"/>
            </a:endParaRPr>
          </a:p>
        </p:txBody>
      </p:sp>
      <p:sp>
        <p:nvSpPr>
          <p:cNvPr id="23" name="Text Box 2"/>
          <p:cNvSpPr txBox="1">
            <a:spLocks noChangeArrowheads="1"/>
          </p:cNvSpPr>
          <p:nvPr/>
        </p:nvSpPr>
        <p:spPr bwMode="auto">
          <a:xfrm>
            <a:off x="5286375" y="1206614"/>
            <a:ext cx="2714625" cy="390933"/>
          </a:xfrm>
          <a:prstGeom prst="rect">
            <a:avLst/>
          </a:prstGeom>
          <a:noFill/>
          <a:ln w="19050">
            <a:noFill/>
            <a:miter lim="800000"/>
            <a:headEnd/>
            <a:tailEnd/>
          </a:ln>
        </p:spPr>
        <p:txBody>
          <a:bodyPr vert="horz" wrap="square" lIns="68580" tIns="34290" rIns="68580" bIns="34290" numCol="1" anchor="t" anchorCtr="0" compatLnSpc="1">
            <a:prstTxWarp prst="textNoShape">
              <a:avLst/>
            </a:prstTxWarp>
          </a:bodyPr>
          <a:lstStyle/>
          <a:p>
            <a:r>
              <a:rPr lang="en-US" sz="1275" b="1">
                <a:solidFill>
                  <a:srgbClr val="C00000"/>
                </a:solidFill>
                <a:latin typeface="Arial" panose="020B0604020202020204" pitchFamily="34" charset="0"/>
                <a:ea typeface="Segoe UI" panose="020B0502040204020203" pitchFamily="34" charset="0"/>
                <a:cs typeface="Arial" panose="020B0604020202020204" pitchFamily="34" charset="0"/>
              </a:rPr>
              <a:t>Stress:</a:t>
            </a:r>
            <a:r>
              <a:rPr lang="en-US" sz="1275" b="1">
                <a:solidFill>
                  <a:srgbClr val="FF0000"/>
                </a:solidFill>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thể</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chất</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sinh</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lý</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và</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tâm</a:t>
            </a:r>
            <a:r>
              <a:rPr lang="en-US" sz="1275" b="1">
                <a:latin typeface="Arial" panose="020B0604020202020204" pitchFamily="34" charset="0"/>
                <a:ea typeface="Segoe UI" panose="020B0502040204020203" pitchFamily="34" charset="0"/>
                <a:cs typeface="Arial" panose="020B0604020202020204" pitchFamily="34" charset="0"/>
              </a:rPr>
              <a:t> </a:t>
            </a:r>
            <a:r>
              <a:rPr lang="en-US" sz="1275" b="1" err="1">
                <a:latin typeface="Arial" panose="020B0604020202020204" pitchFamily="34" charset="0"/>
                <a:ea typeface="Segoe UI" panose="020B0502040204020203" pitchFamily="34" charset="0"/>
                <a:cs typeface="Arial" panose="020B0604020202020204" pitchFamily="34" charset="0"/>
              </a:rPr>
              <a:t>lý</a:t>
            </a:r>
            <a:endParaRPr lang="en-US" sz="1275" b="1">
              <a:latin typeface="Arial" panose="020B0604020202020204" pitchFamily="34" charset="0"/>
              <a:ea typeface="Segoe UI" panose="020B0502040204020203" pitchFamily="34" charset="0"/>
              <a:cs typeface="Arial" panose="020B0604020202020204" pitchFamily="34" charset="0"/>
            </a:endParaRPr>
          </a:p>
        </p:txBody>
      </p:sp>
      <p:sp>
        <p:nvSpPr>
          <p:cNvPr id="9" name="Rectangle 8"/>
          <p:cNvSpPr/>
          <p:nvPr/>
        </p:nvSpPr>
        <p:spPr>
          <a:xfrm>
            <a:off x="457200" y="4361702"/>
            <a:ext cx="8229600" cy="507831"/>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50000"/>
              </a:lnSpc>
            </a:pPr>
            <a:r>
              <a:rPr lang="en-US" b="1" err="1">
                <a:solidFill>
                  <a:srgbClr val="C00000"/>
                </a:solidFill>
                <a:latin typeface="Arial" panose="020B0604020202020204" pitchFamily="34" charset="0"/>
                <a:cs typeface="Arial" panose="020B0604020202020204" pitchFamily="34" charset="0"/>
              </a:rPr>
              <a:t>Mục</a:t>
            </a:r>
            <a:r>
              <a:rPr lang="en-US" b="1">
                <a:solidFill>
                  <a:srgbClr val="C00000"/>
                </a:solidFill>
                <a:latin typeface="Arial" panose="020B0604020202020204" pitchFamily="34" charset="0"/>
                <a:cs typeface="Arial" panose="020B0604020202020204" pitchFamily="34" charset="0"/>
              </a:rPr>
              <a:t> </a:t>
            </a:r>
            <a:r>
              <a:rPr lang="en-US" b="1" err="1">
                <a:solidFill>
                  <a:srgbClr val="C00000"/>
                </a:solidFill>
                <a:latin typeface="Arial" panose="020B0604020202020204" pitchFamily="34" charset="0"/>
                <a:cs typeface="Arial" panose="020B0604020202020204" pitchFamily="34" charset="0"/>
              </a:rPr>
              <a:t>tiêu</a:t>
            </a:r>
            <a:r>
              <a:rPr lang="en-US" b="1">
                <a:solidFill>
                  <a:srgbClr val="C00000"/>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Hồi</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phục</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chức</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năng</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giảm</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biến</a:t>
            </a:r>
            <a:r>
              <a:rPr lang="en-US" i="1">
                <a:solidFill>
                  <a:schemeClr val="accent6">
                    <a:lumMod val="50000"/>
                  </a:schemeClr>
                </a:solidFill>
                <a:latin typeface="Arial" panose="020B0604020202020204" pitchFamily="34" charset="0"/>
                <a:cs typeface="Arial" panose="020B0604020202020204" pitchFamily="34" charset="0"/>
              </a:rPr>
              <a:t> </a:t>
            </a:r>
            <a:r>
              <a:rPr lang="en-US" i="1" err="1">
                <a:solidFill>
                  <a:schemeClr val="accent6">
                    <a:lumMod val="50000"/>
                  </a:schemeClr>
                </a:solidFill>
                <a:latin typeface="Arial" panose="020B0604020202020204" pitchFamily="34" charset="0"/>
                <a:cs typeface="Arial" panose="020B0604020202020204" pitchFamily="34" charset="0"/>
              </a:rPr>
              <a:t>chứng</a:t>
            </a:r>
            <a:r>
              <a:rPr lang="en-US" i="1">
                <a:solidFill>
                  <a:schemeClr val="accent6">
                    <a:lumMod val="50000"/>
                  </a:schemeClr>
                </a:solidFill>
                <a:latin typeface="Arial" panose="020B0604020202020204" pitchFamily="34" charset="0"/>
                <a:cs typeface="Arial" panose="020B0604020202020204" pitchFamily="34" charset="0"/>
              </a:rPr>
              <a:t> sau </a:t>
            </a:r>
            <a:r>
              <a:rPr lang="en-US" i="1" err="1">
                <a:solidFill>
                  <a:schemeClr val="accent6">
                    <a:lumMod val="50000"/>
                  </a:schemeClr>
                </a:solidFill>
                <a:latin typeface="Arial" panose="020B0604020202020204" pitchFamily="34" charset="0"/>
                <a:cs typeface="Arial" panose="020B0604020202020204" pitchFamily="34" charset="0"/>
              </a:rPr>
              <a:t>mổ</a:t>
            </a:r>
            <a:endParaRPr lang="en-US" i="1">
              <a:solidFill>
                <a:schemeClr val="accent6">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8272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C:\Users\Laptop\Desktop\123.jpg"/>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76200" y="209550"/>
            <a:ext cx="2362200" cy="1295400"/>
          </a:xfrm>
          <a:prstGeom prst="rect">
            <a:avLst/>
          </a:prstGeom>
          <a:noFill/>
          <a:ln>
            <a:noFill/>
          </a:ln>
        </p:spPr>
      </p:pic>
      <p:pic>
        <p:nvPicPr>
          <p:cNvPr id="6" name="Picture 5" descr="C:\Users\Laptop\Desktop\456.gif"/>
          <p:cNvPicPr/>
          <p:nvPr/>
        </p:nvPicPr>
        <p:blipFill rotWithShape="1">
          <a:blip r:embed="rId4">
            <a:extLst>
              <a:ext uri="{28A0092B-C50C-407E-A947-70E740481C1C}">
                <a14:useLocalDpi xmlns:a14="http://schemas.microsoft.com/office/drawing/2010/main" val="0"/>
              </a:ext>
            </a:extLst>
          </a:blip>
          <a:srcRect t="11789"/>
          <a:stretch/>
        </p:blipFill>
        <p:spPr bwMode="auto">
          <a:xfrm>
            <a:off x="2438400" y="819150"/>
            <a:ext cx="6572250" cy="4133850"/>
          </a:xfrm>
          <a:prstGeom prst="rect">
            <a:avLst/>
          </a:prstGeom>
          <a:noFill/>
          <a:ln>
            <a:noFill/>
          </a:ln>
        </p:spPr>
      </p:pic>
      <p:sp>
        <p:nvSpPr>
          <p:cNvPr id="2" name="TextBox 1"/>
          <p:cNvSpPr txBox="1"/>
          <p:nvPr/>
        </p:nvSpPr>
        <p:spPr>
          <a:xfrm>
            <a:off x="2851150" y="177800"/>
            <a:ext cx="6064250" cy="461665"/>
          </a:xfrm>
          <a:prstGeom prst="rect">
            <a:avLst/>
          </a:prstGeom>
          <a:noFill/>
        </p:spPr>
        <p:txBody>
          <a:bodyPr wrap="square" rtlCol="0">
            <a:spAutoFit/>
          </a:bodyPr>
          <a:lstStyle/>
          <a:p>
            <a:r>
              <a:rPr lang="vi-VN" sz="2400" b="1">
                <a:solidFill>
                  <a:srgbClr val="C00000"/>
                </a:solidFill>
              </a:rPr>
              <a:t>Giảm đau hiệu quả và tích cực sau mổ</a:t>
            </a:r>
            <a:endParaRPr lang="en-US" sz="2400" b="1">
              <a:solidFill>
                <a:srgbClr val="C00000"/>
              </a:solidFill>
            </a:endParaRPr>
          </a:p>
        </p:txBody>
      </p:sp>
    </p:spTree>
    <p:extLst>
      <p:ext uri="{BB962C8B-B14F-4D97-AF65-F5344CB8AC3E}">
        <p14:creationId xmlns:p14="http://schemas.microsoft.com/office/powerpoint/2010/main" val="120237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BB9D2-8A72-9304-AE6C-B2A2E2D9CA87}"/>
              </a:ext>
            </a:extLst>
          </p:cNvPr>
          <p:cNvSpPr>
            <a:spLocks noGrp="1"/>
          </p:cNvSpPr>
          <p:nvPr>
            <p:ph type="title"/>
          </p:nvPr>
        </p:nvSpPr>
        <p:spPr/>
        <p:txBody>
          <a:bodyPr/>
          <a:lstStyle/>
          <a:p>
            <a:r>
              <a:rPr lang="en-US" err="1">
                <a:cs typeface="Calibri"/>
              </a:rPr>
              <a:t>Giảm</a:t>
            </a:r>
            <a:r>
              <a:rPr lang="en-US">
                <a:cs typeface="Calibri"/>
              </a:rPr>
              <a:t> stress </a:t>
            </a:r>
            <a:r>
              <a:rPr lang="en-US" err="1">
                <a:cs typeface="Calibri"/>
              </a:rPr>
              <a:t>và</a:t>
            </a:r>
            <a:r>
              <a:rPr lang="en-US">
                <a:cs typeface="Calibri"/>
              </a:rPr>
              <a:t> </a:t>
            </a:r>
            <a:r>
              <a:rPr lang="en-US" err="1">
                <a:cs typeface="Calibri"/>
              </a:rPr>
              <a:t>chuyển</a:t>
            </a:r>
            <a:r>
              <a:rPr lang="en-US">
                <a:cs typeface="Calibri"/>
              </a:rPr>
              <a:t> </a:t>
            </a:r>
            <a:r>
              <a:rPr lang="en-US" err="1">
                <a:cs typeface="Calibri"/>
              </a:rPr>
              <a:t>hóa</a:t>
            </a:r>
            <a:r>
              <a:rPr lang="en-US">
                <a:cs typeface="Calibri"/>
              </a:rPr>
              <a:t> do PT</a:t>
            </a:r>
          </a:p>
        </p:txBody>
      </p:sp>
      <p:sp>
        <p:nvSpPr>
          <p:cNvPr id="3" name="Content Placeholder 2">
            <a:extLst>
              <a:ext uri="{FF2B5EF4-FFF2-40B4-BE49-F238E27FC236}">
                <a16:creationId xmlns:a16="http://schemas.microsoft.com/office/drawing/2014/main" id="{53A50CF3-D402-202B-D674-787E00316BB5}"/>
              </a:ext>
            </a:extLst>
          </p:cNvPr>
          <p:cNvSpPr>
            <a:spLocks noGrp="1"/>
          </p:cNvSpPr>
          <p:nvPr>
            <p:ph idx="1"/>
          </p:nvPr>
        </p:nvSpPr>
        <p:spPr>
          <a:xfrm>
            <a:off x="457200" y="1200151"/>
            <a:ext cx="8229600" cy="3607999"/>
          </a:xfrm>
        </p:spPr>
        <p:txBody>
          <a:bodyPr vert="horz" lIns="91440" tIns="45720" rIns="91440" bIns="45720" rtlCol="0" anchor="t">
            <a:normAutofit fontScale="70000" lnSpcReduction="20000"/>
          </a:bodyPr>
          <a:lstStyle/>
          <a:p>
            <a:pPr>
              <a:lnSpc>
                <a:spcPct val="170000"/>
              </a:lnSpc>
            </a:pPr>
            <a:r>
              <a:rPr lang="en-US" err="1">
                <a:latin typeface="Arial"/>
                <a:cs typeface="Arial"/>
              </a:rPr>
              <a:t>Yếu</a:t>
            </a:r>
            <a:r>
              <a:rPr lang="en-US">
                <a:latin typeface="Arial"/>
                <a:cs typeface="Arial"/>
              </a:rPr>
              <a:t> </a:t>
            </a:r>
            <a:r>
              <a:rPr lang="en-US" err="1">
                <a:latin typeface="Arial"/>
                <a:cs typeface="Arial"/>
              </a:rPr>
              <a:t>tố</a:t>
            </a:r>
            <a:r>
              <a:rPr lang="en-US">
                <a:latin typeface="Arial"/>
                <a:cs typeface="Arial"/>
              </a:rPr>
              <a:t> </a:t>
            </a:r>
            <a:r>
              <a:rPr lang="en-US" err="1">
                <a:latin typeface="Arial"/>
                <a:cs typeface="Arial"/>
              </a:rPr>
              <a:t>phẫu</a:t>
            </a:r>
            <a:r>
              <a:rPr lang="en-US">
                <a:latin typeface="Arial"/>
                <a:cs typeface="Arial"/>
              </a:rPr>
              <a:t> </a:t>
            </a:r>
            <a:r>
              <a:rPr lang="en-US" err="1">
                <a:latin typeface="Arial"/>
                <a:cs typeface="Arial"/>
              </a:rPr>
              <a:t>thuật</a:t>
            </a:r>
            <a:r>
              <a:rPr lang="en-US">
                <a:latin typeface="Arial"/>
                <a:cs typeface="Arial"/>
              </a:rPr>
              <a:t>: PTNS + </a:t>
            </a:r>
            <a:r>
              <a:rPr lang="en-US" err="1">
                <a:latin typeface="Arial"/>
                <a:cs typeface="Arial"/>
              </a:rPr>
              <a:t>giảm</a:t>
            </a:r>
            <a:r>
              <a:rPr lang="en-US">
                <a:latin typeface="Arial"/>
                <a:cs typeface="Arial"/>
              </a:rPr>
              <a:t> </a:t>
            </a:r>
            <a:r>
              <a:rPr lang="en-US" err="1">
                <a:latin typeface="Arial"/>
                <a:cs typeface="Arial"/>
              </a:rPr>
              <a:t>mất</a:t>
            </a:r>
            <a:r>
              <a:rPr lang="en-US">
                <a:latin typeface="Arial"/>
                <a:cs typeface="Arial"/>
              </a:rPr>
              <a:t> </a:t>
            </a:r>
            <a:r>
              <a:rPr lang="en-US" err="1">
                <a:latin typeface="Arial"/>
                <a:cs typeface="Arial"/>
              </a:rPr>
              <a:t>máu</a:t>
            </a:r>
            <a:endParaRPr lang="en-US"/>
          </a:p>
          <a:p>
            <a:pPr>
              <a:lnSpc>
                <a:spcPct val="170000"/>
              </a:lnSpc>
            </a:pPr>
            <a:r>
              <a:rPr lang="en-US" err="1">
                <a:latin typeface="Arial"/>
                <a:cs typeface="Arial"/>
              </a:rPr>
              <a:t>Yếu</a:t>
            </a:r>
            <a:r>
              <a:rPr lang="en-US">
                <a:latin typeface="Arial"/>
                <a:cs typeface="Arial"/>
              </a:rPr>
              <a:t> </a:t>
            </a:r>
            <a:r>
              <a:rPr lang="en-US" err="1">
                <a:latin typeface="Arial"/>
                <a:cs typeface="Arial"/>
              </a:rPr>
              <a:t>tố</a:t>
            </a:r>
            <a:r>
              <a:rPr lang="en-US">
                <a:latin typeface="Arial"/>
                <a:cs typeface="Arial"/>
              </a:rPr>
              <a:t> GMHS:</a:t>
            </a:r>
          </a:p>
          <a:p>
            <a:pPr marL="556895" lvl="1" indent="-213995">
              <a:lnSpc>
                <a:spcPct val="170000"/>
              </a:lnSpc>
            </a:pPr>
            <a:r>
              <a:rPr lang="en-US" err="1">
                <a:latin typeface="Arial"/>
                <a:cs typeface="Arial"/>
              </a:rPr>
              <a:t>kiểm</a:t>
            </a:r>
            <a:r>
              <a:rPr lang="en-US">
                <a:latin typeface="Arial"/>
                <a:cs typeface="Arial"/>
              </a:rPr>
              <a:t> </a:t>
            </a:r>
            <a:r>
              <a:rPr lang="en-US" err="1">
                <a:latin typeface="Arial"/>
                <a:cs typeface="Arial"/>
              </a:rPr>
              <a:t>soát</a:t>
            </a:r>
            <a:r>
              <a:rPr lang="en-US">
                <a:latin typeface="Arial"/>
                <a:cs typeface="Arial"/>
              </a:rPr>
              <a:t> </a:t>
            </a:r>
            <a:r>
              <a:rPr lang="en-US" err="1">
                <a:latin typeface="Arial"/>
                <a:cs typeface="Arial"/>
              </a:rPr>
              <a:t>chức</a:t>
            </a:r>
            <a:r>
              <a:rPr lang="en-US">
                <a:latin typeface="Arial"/>
                <a:cs typeface="Arial"/>
              </a:rPr>
              <a:t> </a:t>
            </a:r>
            <a:r>
              <a:rPr lang="en-US" err="1">
                <a:latin typeface="Arial"/>
                <a:cs typeface="Arial"/>
              </a:rPr>
              <a:t>năng</a:t>
            </a:r>
            <a:r>
              <a:rPr lang="en-US">
                <a:latin typeface="Arial"/>
                <a:cs typeface="Arial"/>
              </a:rPr>
              <a:t> </a:t>
            </a:r>
            <a:r>
              <a:rPr lang="en-US" err="1">
                <a:latin typeface="Arial"/>
                <a:cs typeface="Arial"/>
              </a:rPr>
              <a:t>sinh</a:t>
            </a:r>
            <a:r>
              <a:rPr lang="en-US">
                <a:latin typeface="Arial"/>
                <a:cs typeface="Arial"/>
              </a:rPr>
              <a:t> </a:t>
            </a:r>
            <a:r>
              <a:rPr lang="en-US" err="1">
                <a:latin typeface="Arial"/>
                <a:cs typeface="Arial"/>
              </a:rPr>
              <a:t>lý</a:t>
            </a:r>
            <a:r>
              <a:rPr lang="en-US">
                <a:latin typeface="Arial"/>
                <a:cs typeface="Arial"/>
              </a:rPr>
              <a:t> </a:t>
            </a:r>
            <a:r>
              <a:rPr lang="en-US" err="1">
                <a:latin typeface="Arial"/>
                <a:cs typeface="Arial"/>
              </a:rPr>
              <a:t>suốt</a:t>
            </a:r>
            <a:r>
              <a:rPr lang="en-US">
                <a:latin typeface="Arial"/>
                <a:cs typeface="Arial"/>
              </a:rPr>
              <a:t> PT</a:t>
            </a:r>
          </a:p>
          <a:p>
            <a:pPr marL="556895" lvl="1" indent="-213995">
              <a:lnSpc>
                <a:spcPct val="170000"/>
              </a:lnSpc>
            </a:pPr>
            <a:r>
              <a:rPr lang="en-US" err="1">
                <a:latin typeface="Arial"/>
                <a:cs typeface="Arial"/>
              </a:rPr>
              <a:t>Vô</a:t>
            </a:r>
            <a:r>
              <a:rPr lang="en-US">
                <a:latin typeface="Arial"/>
                <a:cs typeface="Arial"/>
              </a:rPr>
              <a:t> </a:t>
            </a:r>
            <a:r>
              <a:rPr lang="en-US" err="1">
                <a:latin typeface="Arial"/>
                <a:cs typeface="Arial"/>
              </a:rPr>
              <a:t>cảm</a:t>
            </a:r>
            <a:r>
              <a:rPr lang="en-US">
                <a:latin typeface="Arial"/>
                <a:cs typeface="Arial"/>
              </a:rPr>
              <a:t> </a:t>
            </a:r>
            <a:r>
              <a:rPr lang="en-US" err="1">
                <a:latin typeface="Arial"/>
                <a:cs typeface="Arial"/>
              </a:rPr>
              <a:t>tối</a:t>
            </a:r>
            <a:r>
              <a:rPr lang="en-US">
                <a:latin typeface="Arial"/>
                <a:cs typeface="Arial"/>
              </a:rPr>
              <a:t> </a:t>
            </a:r>
            <a:r>
              <a:rPr lang="en-US" err="1">
                <a:latin typeface="Arial"/>
                <a:cs typeface="Arial"/>
              </a:rPr>
              <a:t>ưu</a:t>
            </a:r>
            <a:r>
              <a:rPr lang="en-US">
                <a:latin typeface="Arial"/>
                <a:cs typeface="Arial"/>
              </a:rPr>
              <a:t>, </a:t>
            </a:r>
            <a:r>
              <a:rPr lang="en-US" err="1">
                <a:latin typeface="Arial"/>
                <a:cs typeface="Arial"/>
              </a:rPr>
              <a:t>giảm</a:t>
            </a:r>
            <a:r>
              <a:rPr lang="en-US">
                <a:latin typeface="Arial"/>
                <a:cs typeface="Arial"/>
              </a:rPr>
              <a:t> </a:t>
            </a:r>
            <a:r>
              <a:rPr lang="en-US" err="1">
                <a:latin typeface="Arial"/>
                <a:cs typeface="Arial"/>
              </a:rPr>
              <a:t>đau</a:t>
            </a:r>
            <a:r>
              <a:rPr lang="en-US">
                <a:latin typeface="Arial"/>
                <a:cs typeface="Arial"/>
              </a:rPr>
              <a:t> </a:t>
            </a:r>
            <a:r>
              <a:rPr lang="en-US" err="1">
                <a:latin typeface="Arial"/>
                <a:cs typeface="Arial"/>
              </a:rPr>
              <a:t>đa</a:t>
            </a:r>
            <a:r>
              <a:rPr lang="en-US">
                <a:latin typeface="Arial"/>
                <a:cs typeface="Arial"/>
              </a:rPr>
              <a:t> </a:t>
            </a:r>
            <a:r>
              <a:rPr lang="en-US" err="1">
                <a:latin typeface="Arial"/>
                <a:cs typeface="Arial"/>
              </a:rPr>
              <a:t>mô</a:t>
            </a:r>
            <a:r>
              <a:rPr lang="en-US">
                <a:latin typeface="Arial"/>
                <a:cs typeface="Arial"/>
              </a:rPr>
              <a:t> </a:t>
            </a:r>
            <a:r>
              <a:rPr lang="en-US" err="1">
                <a:latin typeface="Arial"/>
                <a:cs typeface="Arial"/>
              </a:rPr>
              <a:t>thức</a:t>
            </a:r>
          </a:p>
          <a:p>
            <a:pPr marL="556895" lvl="1" indent="-213995">
              <a:lnSpc>
                <a:spcPct val="170000"/>
              </a:lnSpc>
            </a:pPr>
            <a:r>
              <a:rPr lang="en-US" err="1">
                <a:latin typeface="Arial"/>
                <a:cs typeface="Arial"/>
              </a:rPr>
              <a:t>Kiểm</a:t>
            </a:r>
            <a:r>
              <a:rPr lang="en-US">
                <a:latin typeface="Arial"/>
                <a:cs typeface="Arial"/>
              </a:rPr>
              <a:t> </a:t>
            </a:r>
            <a:r>
              <a:rPr lang="en-US" err="1">
                <a:latin typeface="Arial"/>
                <a:cs typeface="Arial"/>
              </a:rPr>
              <a:t>soát</a:t>
            </a:r>
            <a:r>
              <a:rPr lang="en-US">
                <a:latin typeface="Arial"/>
                <a:cs typeface="Arial"/>
              </a:rPr>
              <a:t> </a:t>
            </a:r>
            <a:r>
              <a:rPr lang="en-US" err="1">
                <a:latin typeface="Arial"/>
                <a:cs typeface="Arial"/>
              </a:rPr>
              <a:t>dịch</a:t>
            </a:r>
            <a:r>
              <a:rPr lang="en-US">
                <a:latin typeface="Arial"/>
                <a:cs typeface="Arial"/>
              </a:rPr>
              <a:t> </a:t>
            </a:r>
            <a:r>
              <a:rPr lang="en-US" err="1">
                <a:latin typeface="Arial"/>
                <a:cs typeface="Arial"/>
              </a:rPr>
              <a:t>truyền</a:t>
            </a:r>
            <a:r>
              <a:rPr lang="en-US">
                <a:latin typeface="Arial"/>
                <a:cs typeface="Arial"/>
              </a:rPr>
              <a:t>: </a:t>
            </a:r>
            <a:r>
              <a:rPr lang="en-US" err="1">
                <a:latin typeface="Arial"/>
                <a:cs typeface="Arial"/>
              </a:rPr>
              <a:t>cá</a:t>
            </a:r>
            <a:r>
              <a:rPr lang="en-US">
                <a:latin typeface="Arial"/>
                <a:cs typeface="Arial"/>
              </a:rPr>
              <a:t> </a:t>
            </a:r>
            <a:r>
              <a:rPr lang="en-US" err="1">
                <a:latin typeface="Arial"/>
                <a:cs typeface="Arial"/>
              </a:rPr>
              <a:t>nhân</a:t>
            </a:r>
            <a:r>
              <a:rPr lang="en-US">
                <a:latin typeface="Arial"/>
                <a:cs typeface="Arial"/>
              </a:rPr>
              <a:t> </a:t>
            </a:r>
            <a:r>
              <a:rPr lang="en-US" err="1">
                <a:latin typeface="Arial"/>
                <a:cs typeface="Arial"/>
              </a:rPr>
              <a:t>hóa</a:t>
            </a:r>
            <a:r>
              <a:rPr lang="en-US">
                <a:latin typeface="Arial"/>
                <a:cs typeface="Arial"/>
              </a:rPr>
              <a:t>, </a:t>
            </a:r>
            <a:r>
              <a:rPr lang="en-US" err="1">
                <a:latin typeface="Arial"/>
                <a:cs typeface="Arial"/>
              </a:rPr>
              <a:t>giảm</a:t>
            </a:r>
            <a:r>
              <a:rPr lang="en-US">
                <a:latin typeface="Arial"/>
                <a:cs typeface="Arial"/>
              </a:rPr>
              <a:t> </a:t>
            </a:r>
            <a:r>
              <a:rPr lang="en-US" err="1">
                <a:latin typeface="Arial"/>
                <a:cs typeface="Arial"/>
              </a:rPr>
              <a:t>dịch</a:t>
            </a:r>
            <a:r>
              <a:rPr lang="en-US">
                <a:latin typeface="Arial"/>
                <a:cs typeface="Arial"/>
              </a:rPr>
              <a:t> </a:t>
            </a:r>
            <a:r>
              <a:rPr lang="en-US" err="1">
                <a:latin typeface="Arial"/>
                <a:cs typeface="Arial"/>
              </a:rPr>
              <a:t>ngoại</a:t>
            </a:r>
            <a:r>
              <a:rPr lang="en-US">
                <a:latin typeface="Arial"/>
                <a:cs typeface="Arial"/>
              </a:rPr>
              <a:t> </a:t>
            </a:r>
            <a:r>
              <a:rPr lang="en-US" err="1">
                <a:latin typeface="Arial"/>
                <a:cs typeface="Arial"/>
              </a:rPr>
              <a:t>bào</a:t>
            </a:r>
            <a:r>
              <a:rPr lang="en-US">
                <a:latin typeface="Arial"/>
                <a:cs typeface="Arial"/>
              </a:rPr>
              <a:t>, </a:t>
            </a:r>
            <a:r>
              <a:rPr lang="en-US" err="1">
                <a:latin typeface="Arial"/>
                <a:cs typeface="Arial"/>
              </a:rPr>
              <a:t>tránh</a:t>
            </a:r>
            <a:r>
              <a:rPr lang="en-US">
                <a:latin typeface="Arial"/>
                <a:cs typeface="Arial"/>
              </a:rPr>
              <a:t> </a:t>
            </a:r>
            <a:r>
              <a:rPr lang="en-US" err="1">
                <a:latin typeface="Arial"/>
                <a:cs typeface="Arial"/>
              </a:rPr>
              <a:t>quá</a:t>
            </a:r>
            <a:r>
              <a:rPr lang="en-US">
                <a:latin typeface="Arial"/>
                <a:cs typeface="Arial"/>
              </a:rPr>
              <a:t> </a:t>
            </a:r>
            <a:r>
              <a:rPr lang="en-US" err="1">
                <a:latin typeface="Arial"/>
                <a:cs typeface="Arial"/>
              </a:rPr>
              <a:t>tải</a:t>
            </a:r>
            <a:r>
              <a:rPr lang="en-US">
                <a:latin typeface="Arial"/>
                <a:cs typeface="Arial"/>
              </a:rPr>
              <a:t> </a:t>
            </a:r>
            <a:r>
              <a:rPr lang="en-US" err="1">
                <a:latin typeface="Arial"/>
                <a:cs typeface="Arial"/>
              </a:rPr>
              <a:t>dịch</a:t>
            </a:r>
            <a:r>
              <a:rPr lang="en-US">
                <a:latin typeface="Arial"/>
                <a:cs typeface="Arial"/>
              </a:rPr>
              <a:t> </a:t>
            </a:r>
            <a:r>
              <a:rPr lang="en-US" err="1">
                <a:latin typeface="Arial"/>
                <a:cs typeface="Arial"/>
              </a:rPr>
              <a:t>và</a:t>
            </a:r>
            <a:r>
              <a:rPr lang="en-US">
                <a:latin typeface="Arial"/>
                <a:cs typeface="Arial"/>
              </a:rPr>
              <a:t> </a:t>
            </a:r>
            <a:r>
              <a:rPr lang="en-US" err="1">
                <a:latin typeface="Arial"/>
                <a:cs typeface="Arial"/>
              </a:rPr>
              <a:t>muối</a:t>
            </a:r>
            <a:r>
              <a:rPr lang="en-US">
                <a:latin typeface="Arial"/>
                <a:cs typeface="Arial"/>
              </a:rPr>
              <a:t> --&gt; </a:t>
            </a:r>
            <a:r>
              <a:rPr lang="en-US" err="1">
                <a:latin typeface="Arial"/>
                <a:cs typeface="Arial"/>
              </a:rPr>
              <a:t>liệt</a:t>
            </a:r>
            <a:r>
              <a:rPr lang="en-US">
                <a:latin typeface="Arial"/>
                <a:cs typeface="Arial"/>
              </a:rPr>
              <a:t> </a:t>
            </a:r>
            <a:r>
              <a:rPr lang="en-US" err="1">
                <a:latin typeface="Arial"/>
                <a:cs typeface="Arial"/>
              </a:rPr>
              <a:t>ruột</a:t>
            </a:r>
            <a:endParaRPr lang="en-US">
              <a:latin typeface="Arial"/>
              <a:cs typeface="Arial"/>
            </a:endParaRPr>
          </a:p>
          <a:p>
            <a:pPr>
              <a:lnSpc>
                <a:spcPct val="170000"/>
              </a:lnSpc>
            </a:pPr>
            <a:r>
              <a:rPr lang="en-US" err="1">
                <a:latin typeface="Arial"/>
                <a:cs typeface="Arial"/>
              </a:rPr>
              <a:t>Mục</a:t>
            </a:r>
            <a:r>
              <a:rPr lang="en-US">
                <a:latin typeface="Arial"/>
                <a:cs typeface="Arial"/>
              </a:rPr>
              <a:t> </a:t>
            </a:r>
            <a:r>
              <a:rPr lang="en-US" err="1">
                <a:latin typeface="Arial"/>
                <a:cs typeface="Arial"/>
              </a:rPr>
              <a:t>tiêu</a:t>
            </a:r>
            <a:r>
              <a:rPr lang="en-US">
                <a:latin typeface="Arial"/>
                <a:cs typeface="Arial"/>
              </a:rPr>
              <a:t> </a:t>
            </a:r>
            <a:r>
              <a:rPr lang="en-US" err="1">
                <a:latin typeface="Arial"/>
                <a:cs typeface="Arial"/>
              </a:rPr>
              <a:t>sau</a:t>
            </a:r>
            <a:r>
              <a:rPr lang="en-US">
                <a:latin typeface="Arial"/>
                <a:cs typeface="Arial"/>
              </a:rPr>
              <a:t> PT:</a:t>
            </a:r>
          </a:p>
          <a:p>
            <a:pPr marL="556895" lvl="1" indent="-213995">
              <a:lnSpc>
                <a:spcPct val="170000"/>
              </a:lnSpc>
            </a:pPr>
            <a:r>
              <a:rPr lang="en-US">
                <a:latin typeface="Arial"/>
                <a:cs typeface="Arial"/>
              </a:rPr>
              <a:t>Phục </a:t>
            </a:r>
            <a:r>
              <a:rPr lang="en-US" err="1">
                <a:latin typeface="Arial"/>
                <a:cs typeface="Arial"/>
              </a:rPr>
              <a:t>hồi</a:t>
            </a:r>
            <a:r>
              <a:rPr lang="en-US">
                <a:latin typeface="Arial"/>
                <a:cs typeface="Arial"/>
              </a:rPr>
              <a:t> </a:t>
            </a:r>
            <a:r>
              <a:rPr lang="en-US" err="1">
                <a:latin typeface="Arial"/>
                <a:cs typeface="Arial"/>
              </a:rPr>
              <a:t>chứng</a:t>
            </a:r>
            <a:r>
              <a:rPr lang="en-US">
                <a:latin typeface="Arial"/>
                <a:cs typeface="Arial"/>
              </a:rPr>
              <a:t> </a:t>
            </a:r>
            <a:r>
              <a:rPr lang="en-US" err="1">
                <a:latin typeface="Arial"/>
                <a:cs typeface="Arial"/>
              </a:rPr>
              <a:t>năng</a:t>
            </a:r>
            <a:r>
              <a:rPr lang="en-US">
                <a:latin typeface="Arial"/>
                <a:cs typeface="Arial"/>
              </a:rPr>
              <a:t> </a:t>
            </a:r>
            <a:r>
              <a:rPr lang="en-US" err="1">
                <a:latin typeface="Arial"/>
                <a:cs typeface="Arial"/>
              </a:rPr>
              <a:t>đường</a:t>
            </a:r>
            <a:r>
              <a:rPr lang="en-US">
                <a:latin typeface="Arial"/>
                <a:cs typeface="Arial"/>
              </a:rPr>
              <a:t> </a:t>
            </a:r>
            <a:r>
              <a:rPr lang="en-US" err="1">
                <a:latin typeface="Arial"/>
                <a:cs typeface="Arial"/>
              </a:rPr>
              <a:t>ruột</a:t>
            </a:r>
            <a:r>
              <a:rPr lang="en-US">
                <a:latin typeface="Arial"/>
                <a:cs typeface="Arial"/>
              </a:rPr>
              <a:t> </a:t>
            </a:r>
            <a:r>
              <a:rPr lang="en-US" err="1">
                <a:latin typeface="Arial"/>
                <a:cs typeface="Arial"/>
              </a:rPr>
              <a:t>sớm</a:t>
            </a:r>
            <a:r>
              <a:rPr lang="en-US">
                <a:latin typeface="Arial"/>
                <a:cs typeface="Arial"/>
              </a:rPr>
              <a:t>, </a:t>
            </a:r>
            <a:r>
              <a:rPr lang="en-US" err="1">
                <a:latin typeface="Arial"/>
                <a:cs typeface="Arial"/>
              </a:rPr>
              <a:t>ăn</a:t>
            </a:r>
            <a:r>
              <a:rPr lang="en-US">
                <a:latin typeface="Arial"/>
                <a:cs typeface="Arial"/>
              </a:rPr>
              <a:t> </a:t>
            </a:r>
            <a:r>
              <a:rPr lang="en-US" err="1">
                <a:latin typeface="Arial"/>
                <a:cs typeface="Arial"/>
              </a:rPr>
              <a:t>đường</a:t>
            </a:r>
            <a:r>
              <a:rPr lang="en-US">
                <a:latin typeface="Arial"/>
                <a:cs typeface="Arial"/>
              </a:rPr>
              <a:t> </a:t>
            </a:r>
            <a:r>
              <a:rPr lang="en-US" err="1">
                <a:latin typeface="Arial"/>
                <a:cs typeface="Arial"/>
              </a:rPr>
              <a:t>miệng</a:t>
            </a:r>
            <a:r>
              <a:rPr lang="en-US">
                <a:latin typeface="Arial"/>
                <a:cs typeface="Arial"/>
              </a:rPr>
              <a:t> </a:t>
            </a:r>
            <a:r>
              <a:rPr lang="en-US" err="1">
                <a:latin typeface="Arial"/>
                <a:cs typeface="Arial"/>
              </a:rPr>
              <a:t>sớm</a:t>
            </a:r>
            <a:endParaRPr lang="en-US">
              <a:latin typeface="Arial"/>
              <a:cs typeface="Arial"/>
            </a:endParaRPr>
          </a:p>
          <a:p>
            <a:pPr marL="556895" lvl="1" indent="-213995">
              <a:lnSpc>
                <a:spcPct val="170000"/>
              </a:lnSpc>
            </a:pPr>
            <a:r>
              <a:rPr lang="en-US" err="1">
                <a:latin typeface="Arial"/>
                <a:cs typeface="Arial"/>
              </a:rPr>
              <a:t>Vận</a:t>
            </a:r>
            <a:r>
              <a:rPr lang="en-US">
                <a:latin typeface="Arial"/>
                <a:cs typeface="Arial"/>
              </a:rPr>
              <a:t> </a:t>
            </a:r>
            <a:r>
              <a:rPr lang="en-US" err="1">
                <a:latin typeface="Arial"/>
                <a:cs typeface="Arial"/>
              </a:rPr>
              <a:t>động</a:t>
            </a:r>
            <a:r>
              <a:rPr lang="en-US">
                <a:latin typeface="Arial"/>
                <a:cs typeface="Arial"/>
              </a:rPr>
              <a:t> </a:t>
            </a:r>
            <a:r>
              <a:rPr lang="en-US" err="1">
                <a:latin typeface="Arial"/>
                <a:cs typeface="Arial"/>
              </a:rPr>
              <a:t>sớm</a:t>
            </a:r>
            <a:endParaRPr lang="en-US" err="1"/>
          </a:p>
        </p:txBody>
      </p:sp>
    </p:spTree>
    <p:extLst>
      <p:ext uri="{BB962C8B-B14F-4D97-AF65-F5344CB8AC3E}">
        <p14:creationId xmlns:p14="http://schemas.microsoft.com/office/powerpoint/2010/main" val="1323107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207" t="10119" r="3418" b="22973"/>
          <a:stretch/>
        </p:blipFill>
        <p:spPr>
          <a:xfrm>
            <a:off x="5486400" y="113875"/>
            <a:ext cx="3505200" cy="1876023"/>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20614" t="9004" r="4287" b="5751"/>
          <a:stretch/>
        </p:blipFill>
        <p:spPr>
          <a:xfrm>
            <a:off x="5486400" y="2021648"/>
            <a:ext cx="3505200" cy="2971800"/>
          </a:xfrm>
          <a:prstGeom prst="rect">
            <a:avLst/>
          </a:prstGeom>
        </p:spPr>
      </p:pic>
      <p:sp>
        <p:nvSpPr>
          <p:cNvPr id="18" name="Title 1"/>
          <p:cNvSpPr txBox="1">
            <a:spLocks/>
          </p:cNvSpPr>
          <p:nvPr/>
        </p:nvSpPr>
        <p:spPr>
          <a:xfrm>
            <a:off x="0" y="285750"/>
            <a:ext cx="5334000" cy="83819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gn="l">
              <a:lnSpc>
                <a:spcPct val="150000"/>
              </a:lnSpc>
              <a:spcBef>
                <a:spcPts val="0"/>
              </a:spcBef>
            </a:pP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Nuôi</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Ăn</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Sớm</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Sau</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Mổ</a:t>
            </a:r>
            <a:endParaRPr lang="en-US" sz="3200" b="1">
              <a:solidFill>
                <a:srgbClr val="C00000"/>
              </a:solidFill>
              <a:latin typeface="Arial" panose="020B0604020202020204" pitchFamily="34" charset="0"/>
              <a:cs typeface="Arial" panose="020B0604020202020204" pitchFamily="34" charset="0"/>
            </a:endParaRPr>
          </a:p>
        </p:txBody>
      </p:sp>
      <p:graphicFrame>
        <p:nvGraphicFramePr>
          <p:cNvPr id="19" name="Diagram 18"/>
          <p:cNvGraphicFramePr/>
          <p:nvPr>
            <p:extLst>
              <p:ext uri="{D42A27DB-BD31-4B8C-83A1-F6EECF244321}">
                <p14:modId xmlns:p14="http://schemas.microsoft.com/office/powerpoint/2010/main" val="1075259134"/>
              </p:ext>
            </p:extLst>
          </p:nvPr>
        </p:nvGraphicFramePr>
        <p:xfrm>
          <a:off x="304800" y="1504950"/>
          <a:ext cx="4771231" cy="27928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2137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6C036-A59B-B245-B1E7-ACF25B50F7E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4A147F6-76D7-1D42-A297-0605377DD19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BDBDA2B-CDD2-9B42-8A82-268296170522}"/>
              </a:ext>
            </a:extLst>
          </p:cNvPr>
          <p:cNvPicPr>
            <a:picLocks noChangeAspect="1"/>
          </p:cNvPicPr>
          <p:nvPr/>
        </p:nvPicPr>
        <p:blipFill rotWithShape="1">
          <a:blip r:embed="rId3"/>
          <a:srcRect t="4019" b="6713"/>
          <a:stretch/>
        </p:blipFill>
        <p:spPr>
          <a:xfrm>
            <a:off x="-6246" y="-9057"/>
            <a:ext cx="9150246" cy="5168219"/>
          </a:xfrm>
          <a:prstGeom prst="rect">
            <a:avLst/>
          </a:prstGeom>
        </p:spPr>
      </p:pic>
    </p:spTree>
    <p:extLst>
      <p:ext uri="{BB962C8B-B14F-4D97-AF65-F5344CB8AC3E}">
        <p14:creationId xmlns:p14="http://schemas.microsoft.com/office/powerpoint/2010/main" val="887133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14889"/>
          <a:stretch/>
        </p:blipFill>
        <p:spPr>
          <a:xfrm>
            <a:off x="184150" y="1476375"/>
            <a:ext cx="6858000" cy="3648075"/>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27630" b="62888"/>
          <a:stretch/>
        </p:blipFill>
        <p:spPr>
          <a:xfrm>
            <a:off x="1143000" y="1"/>
            <a:ext cx="6858000" cy="40640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t="48000" b="29408"/>
          <a:stretch/>
        </p:blipFill>
        <p:spPr>
          <a:xfrm>
            <a:off x="1663700" y="406400"/>
            <a:ext cx="5207000" cy="735248"/>
          </a:xfrm>
          <a:prstGeom prst="rect">
            <a:avLst/>
          </a:prstGeom>
        </p:spPr>
      </p:pic>
      <p:pic>
        <p:nvPicPr>
          <p:cNvPr id="7" name="Picture 2" descr="C:\Users\Laptop\Desktop\ho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7550" y="1476375"/>
            <a:ext cx="1866900" cy="2479627"/>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a:off x="304800" y="1352550"/>
            <a:ext cx="6737350" cy="3028950"/>
          </a:xfrm>
          <a:prstGeom prst="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a:p>
            <a:r>
              <a:rPr lang="vi-VN" sz="2400">
                <a:solidFill>
                  <a:schemeClr val="bg1"/>
                </a:solidFill>
              </a:rPr>
              <a:t>T</a:t>
            </a:r>
            <a:r>
              <a:rPr lang="en-US" sz="2400">
                <a:solidFill>
                  <a:schemeClr val="bg1"/>
                </a:solidFill>
              </a:rPr>
              <a:t>hay </a:t>
            </a:r>
            <a:r>
              <a:rPr lang="en-US" sz="2400" err="1">
                <a:solidFill>
                  <a:schemeClr val="bg1"/>
                </a:solidFill>
              </a:rPr>
              <a:t>đổi</a:t>
            </a:r>
            <a:r>
              <a:rPr lang="en-US" sz="2400">
                <a:solidFill>
                  <a:schemeClr val="bg1"/>
                </a:solidFill>
              </a:rPr>
              <a:t> </a:t>
            </a:r>
            <a:r>
              <a:rPr lang="en-US" sz="2400" err="1">
                <a:solidFill>
                  <a:schemeClr val="bg1"/>
                </a:solidFill>
              </a:rPr>
              <a:t>thực</a:t>
            </a:r>
            <a:r>
              <a:rPr lang="en-US" sz="2400">
                <a:solidFill>
                  <a:schemeClr val="bg1"/>
                </a:solidFill>
              </a:rPr>
              <a:t> </a:t>
            </a:r>
            <a:r>
              <a:rPr lang="en-US" sz="2400" err="1">
                <a:solidFill>
                  <a:schemeClr val="bg1"/>
                </a:solidFill>
              </a:rPr>
              <a:t>hành</a:t>
            </a:r>
            <a:r>
              <a:rPr lang="en-US" sz="2400">
                <a:solidFill>
                  <a:schemeClr val="bg1"/>
                </a:solidFill>
              </a:rPr>
              <a:t> </a:t>
            </a:r>
            <a:r>
              <a:rPr lang="en-US" sz="2400">
                <a:solidFill>
                  <a:schemeClr val="bg1"/>
                </a:solidFill>
                <a:sym typeface="Wingdings"/>
              </a:rPr>
              <a:t> 15 </a:t>
            </a:r>
            <a:r>
              <a:rPr lang="vi-VN" sz="2400">
                <a:solidFill>
                  <a:schemeClr val="bg1"/>
                </a:solidFill>
                <a:sym typeface="Wingdings"/>
              </a:rPr>
              <a:t>năm</a:t>
            </a:r>
            <a:endParaRPr lang="en-US" sz="2400">
              <a:solidFill>
                <a:schemeClr val="bg1"/>
              </a:solidFill>
            </a:endParaRPr>
          </a:p>
          <a:p>
            <a:r>
              <a:rPr lang="en-US" sz="2400" err="1">
                <a:solidFill>
                  <a:schemeClr val="bg1"/>
                </a:solidFill>
              </a:rPr>
              <a:t>Kiến</a:t>
            </a:r>
            <a:r>
              <a:rPr lang="en-US" sz="2400">
                <a:solidFill>
                  <a:schemeClr val="bg1"/>
                </a:solidFill>
              </a:rPr>
              <a:t> </a:t>
            </a:r>
            <a:r>
              <a:rPr lang="en-US" sz="2400" err="1">
                <a:solidFill>
                  <a:schemeClr val="bg1"/>
                </a:solidFill>
              </a:rPr>
              <a:t>thức</a:t>
            </a:r>
            <a:r>
              <a:rPr lang="en-US" sz="2400">
                <a:solidFill>
                  <a:schemeClr val="bg1"/>
                </a:solidFill>
              </a:rPr>
              <a:t> </a:t>
            </a:r>
            <a:r>
              <a:rPr lang="en-US" sz="2400" err="1">
                <a:solidFill>
                  <a:schemeClr val="bg1"/>
                </a:solidFill>
              </a:rPr>
              <a:t>tốt</a:t>
            </a:r>
            <a:r>
              <a:rPr lang="en-US" sz="2400">
                <a:solidFill>
                  <a:schemeClr val="bg1"/>
                </a:solidFill>
              </a:rPr>
              <a:t> </a:t>
            </a:r>
            <a:r>
              <a:rPr lang="en-US" sz="2400" err="1">
                <a:solidFill>
                  <a:schemeClr val="bg1"/>
                </a:solidFill>
              </a:rPr>
              <a:t>nhất</a:t>
            </a:r>
            <a:r>
              <a:rPr lang="en-US" sz="2400">
                <a:solidFill>
                  <a:schemeClr val="bg1"/>
                </a:solidFill>
              </a:rPr>
              <a:t> </a:t>
            </a:r>
            <a:r>
              <a:rPr lang="en-US" sz="2400" err="1">
                <a:solidFill>
                  <a:schemeClr val="bg1"/>
                </a:solidFill>
              </a:rPr>
              <a:t>thường</a:t>
            </a:r>
            <a:r>
              <a:rPr lang="en-US" sz="2400">
                <a:solidFill>
                  <a:schemeClr val="bg1"/>
                </a:solidFill>
              </a:rPr>
              <a:t> </a:t>
            </a:r>
            <a:r>
              <a:rPr lang="en-US" sz="2400" err="1">
                <a:solidFill>
                  <a:schemeClr val="bg1"/>
                </a:solidFill>
              </a:rPr>
              <a:t>không</a:t>
            </a:r>
            <a:r>
              <a:rPr lang="en-US" sz="2400">
                <a:solidFill>
                  <a:schemeClr val="bg1"/>
                </a:solidFill>
              </a:rPr>
              <a:t> </a:t>
            </a:r>
            <a:r>
              <a:rPr lang="en-US" sz="2400" err="1">
                <a:solidFill>
                  <a:schemeClr val="bg1"/>
                </a:solidFill>
              </a:rPr>
              <a:t>được</a:t>
            </a:r>
            <a:r>
              <a:rPr lang="en-US" sz="2400">
                <a:solidFill>
                  <a:schemeClr val="bg1"/>
                </a:solidFill>
              </a:rPr>
              <a:t> </a:t>
            </a:r>
            <a:r>
              <a:rPr lang="vi-VN" sz="2400">
                <a:solidFill>
                  <a:schemeClr val="bg1"/>
                </a:solidFill>
              </a:rPr>
              <a:t>áp</a:t>
            </a:r>
            <a:r>
              <a:rPr lang="en-US" sz="2400">
                <a:solidFill>
                  <a:schemeClr val="bg1"/>
                </a:solidFill>
              </a:rPr>
              <a:t> </a:t>
            </a:r>
            <a:r>
              <a:rPr lang="en-US" sz="2400" err="1">
                <a:solidFill>
                  <a:schemeClr val="bg1"/>
                </a:solidFill>
              </a:rPr>
              <a:t>dụng</a:t>
            </a:r>
            <a:endParaRPr lang="en-US" sz="2400">
              <a:solidFill>
                <a:schemeClr val="bg1"/>
              </a:solidFill>
            </a:endParaRPr>
          </a:p>
          <a:p>
            <a:pPr algn="ctr"/>
            <a:endParaRPr lang="en-US" sz="2400">
              <a:solidFill>
                <a:schemeClr val="bg1"/>
              </a:solidFill>
            </a:endParaRPr>
          </a:p>
        </p:txBody>
      </p:sp>
    </p:spTree>
    <p:extLst>
      <p:ext uri="{BB962C8B-B14F-4D97-AF65-F5344CB8AC3E}">
        <p14:creationId xmlns:p14="http://schemas.microsoft.com/office/powerpoint/2010/main" val="21363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1" nodeType="clickEffect">
                                  <p:stCondLst>
                                    <p:cond delay="0"/>
                                  </p:stCondLst>
                                  <p:childTnLst>
                                    <p:animEffect transition="out" filter="checkerboard(across)">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579935" y="32951"/>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en-US" sz="2700" b="1">
                <a:solidFill>
                  <a:schemeClr val="accent1">
                    <a:lumMod val="50000"/>
                  </a:schemeClr>
                </a:solidFill>
                <a:latin typeface="Arial (Body)"/>
              </a:rPr>
              <a:t>ĐẶT VẤN ĐỀ</a:t>
            </a:r>
            <a:endParaRPr lang="en-US" sz="2700" b="1">
              <a:latin typeface="Arial (Body)"/>
            </a:endParaRPr>
          </a:p>
        </p:txBody>
      </p:sp>
      <p:sp>
        <p:nvSpPr>
          <p:cNvPr id="7" name="Content Placeholder 2"/>
          <p:cNvSpPr txBox="1">
            <a:spLocks/>
          </p:cNvSpPr>
          <p:nvPr/>
        </p:nvSpPr>
        <p:spPr>
          <a:xfrm>
            <a:off x="1485900" y="1227943"/>
            <a:ext cx="6204549" cy="3012989"/>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20 - </a:t>
            </a:r>
            <a:r>
              <a:rPr lang="vi-VN" sz="1800">
                <a:solidFill>
                  <a:srgbClr val="002060"/>
                </a:solidFill>
                <a:latin typeface="Arial" panose="020B0604020202020204" pitchFamily="34" charset="0"/>
                <a:ea typeface="Segoe UI" panose="020B0502040204020203" pitchFamily="34" charset="0"/>
                <a:cs typeface="Arial" panose="020B0604020202020204" pitchFamily="34" charset="0"/>
              </a:rPr>
              <a:t>70% BN ung thư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tiêu</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hóa</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vi-VN" sz="1800">
                <a:solidFill>
                  <a:srgbClr val="002060"/>
                </a:solidFill>
                <a:latin typeface="Arial" panose="020B0604020202020204" pitchFamily="34" charset="0"/>
                <a:ea typeface="Segoe UI" panose="020B0502040204020203" pitchFamily="34" charset="0"/>
                <a:cs typeface="Arial" panose="020B0604020202020204" pitchFamily="34" charset="0"/>
              </a:rPr>
              <a:t>có vấn đề về dinh dưỡng</a:t>
            </a:r>
            <a:endParaRPr lang="en-US" sz="1800">
              <a:solidFill>
                <a:srgbClr val="002060"/>
              </a:solidFill>
              <a:latin typeface="Arial" panose="020B0604020202020204" pitchFamily="34" charset="0"/>
              <a:ea typeface="Segoe UI" panose="020B0502040204020203" pitchFamily="34" charset="0"/>
              <a:cs typeface="Arial" panose="020B0604020202020204" pitchFamily="34" charset="0"/>
            </a:endParaRPr>
          </a:p>
          <a:p>
            <a:pPr>
              <a:lnSpc>
                <a:spcPct val="120000"/>
              </a:lnSpc>
            </a:pP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Việt</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Nam: &gt; 80% SDD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với</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8,4% SDD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nặng</a:t>
            </a:r>
            <a:endParaRPr lang="en-US" sz="1800">
              <a:solidFill>
                <a:srgbClr val="002060"/>
              </a:solidFill>
              <a:latin typeface="Arial" panose="020B0604020202020204" pitchFamily="34" charset="0"/>
              <a:ea typeface="Segoe UI" panose="020B0502040204020203" pitchFamily="34" charset="0"/>
              <a:cs typeface="Arial" panose="020B0604020202020204" pitchFamily="34" charset="0"/>
            </a:endParaRPr>
          </a:p>
          <a:p>
            <a:pPr>
              <a:lnSpc>
                <a:spcPct val="120000"/>
              </a:lnSpc>
            </a:pP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Can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thiệp</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dinh</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dưỡng</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trước</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mổ</a:t>
            </a:r>
            <a:endParaRPr lang="en-US" sz="1800">
              <a:solidFill>
                <a:srgbClr val="002060"/>
              </a:solidFill>
              <a:latin typeface="Arial" panose="020B0604020202020204" pitchFamily="34" charset="0"/>
              <a:ea typeface="Segoe UI" panose="020B0502040204020203" pitchFamily="34" charset="0"/>
              <a:cs typeface="Arial" panose="020B0604020202020204" pitchFamily="34" charset="0"/>
            </a:endParaRPr>
          </a:p>
          <a:p>
            <a:pPr>
              <a:lnSpc>
                <a:spcPct val="120000"/>
              </a:lnSpc>
            </a:pP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Nuôi</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ăn</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sau</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mổ</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chiến</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lược</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quan</a:t>
            </a:r>
            <a:r>
              <a:rPr lang="en-US" sz="1800">
                <a:solidFill>
                  <a:srgbClr val="002060"/>
                </a:solidFill>
                <a:latin typeface="Arial" panose="020B0604020202020204" pitchFamily="34" charset="0"/>
                <a:ea typeface="Segoe UI" panose="020B0502040204020203" pitchFamily="34" charset="0"/>
                <a:cs typeface="Arial" panose="020B0604020202020204" pitchFamily="34" charset="0"/>
              </a:rPr>
              <a:t> </a:t>
            </a:r>
            <a:r>
              <a:rPr lang="en-US" sz="1800" err="1">
                <a:solidFill>
                  <a:srgbClr val="002060"/>
                </a:solidFill>
                <a:latin typeface="Arial" panose="020B0604020202020204" pitchFamily="34" charset="0"/>
                <a:ea typeface="Segoe UI" panose="020B0502040204020203" pitchFamily="34" charset="0"/>
                <a:cs typeface="Arial" panose="020B0604020202020204" pitchFamily="34" charset="0"/>
              </a:rPr>
              <a:t>trọng</a:t>
            </a:r>
            <a:endParaRPr lang="en-US" sz="1800">
              <a:solidFill>
                <a:srgbClr val="002060"/>
              </a:solidFill>
              <a:latin typeface="Arial" panose="020B0604020202020204" pitchFamily="34" charset="0"/>
              <a:ea typeface="Segoe UI" panose="020B0502040204020203" pitchFamily="34" charset="0"/>
              <a:cs typeface="Arial" panose="020B0604020202020204" pitchFamily="34" charset="0"/>
            </a:endParaRPr>
          </a:p>
          <a:p>
            <a:pPr>
              <a:lnSpc>
                <a:spcPct val="120000"/>
              </a:lnSpc>
            </a:pPr>
            <a:endParaRPr lang="en-US" sz="450">
              <a:solidFill>
                <a:srgbClr val="002060"/>
              </a:solidFill>
              <a:latin typeface="Arial" panose="020B0604020202020204" pitchFamily="34" charset="0"/>
              <a:ea typeface="Segoe UI" panose="020B0502040204020203" pitchFamily="34" charset="0"/>
              <a:cs typeface="Arial" panose="020B0604020202020204" pitchFamily="34" charset="0"/>
            </a:endParaRPr>
          </a:p>
          <a:p>
            <a:pPr marL="0" indent="0">
              <a:lnSpc>
                <a:spcPct val="120000"/>
              </a:lnSpc>
              <a:buNone/>
            </a:pPr>
            <a:r>
              <a:rPr lang="en-US" sz="1800" b="1" err="1">
                <a:solidFill>
                  <a:srgbClr val="002060"/>
                </a:solidFill>
                <a:latin typeface="Arial (Body)"/>
                <a:cs typeface="Times New Roman" panose="02020603050405020304" pitchFamily="18" charset="0"/>
              </a:rPr>
              <a:t>Câu</a:t>
            </a:r>
            <a:r>
              <a:rPr lang="en-US" sz="1800" b="1">
                <a:solidFill>
                  <a:srgbClr val="002060"/>
                </a:solidFill>
                <a:latin typeface="Arial (Body)"/>
                <a:cs typeface="Times New Roman" panose="02020603050405020304" pitchFamily="18" charset="0"/>
              </a:rPr>
              <a:t> </a:t>
            </a:r>
            <a:r>
              <a:rPr lang="en-US" sz="1800" b="1" err="1">
                <a:solidFill>
                  <a:srgbClr val="002060"/>
                </a:solidFill>
                <a:latin typeface="Arial (Body)"/>
                <a:cs typeface="Times New Roman" panose="02020603050405020304" pitchFamily="18" charset="0"/>
              </a:rPr>
              <a:t>hỏi</a:t>
            </a:r>
            <a:r>
              <a:rPr lang="en-US" sz="1800" b="1">
                <a:solidFill>
                  <a:srgbClr val="002060"/>
                </a:solidFill>
                <a:latin typeface="Arial (Body)"/>
                <a:cs typeface="Times New Roman" panose="02020603050405020304" pitchFamily="18" charset="0"/>
              </a:rPr>
              <a:t> </a:t>
            </a:r>
            <a:r>
              <a:rPr lang="en-US" sz="1800" b="1" err="1">
                <a:solidFill>
                  <a:srgbClr val="002060"/>
                </a:solidFill>
                <a:latin typeface="Arial (Body)"/>
                <a:cs typeface="Times New Roman" panose="02020603050405020304" pitchFamily="18" charset="0"/>
              </a:rPr>
              <a:t>nghiên</a:t>
            </a:r>
            <a:r>
              <a:rPr lang="en-US" sz="1800" b="1">
                <a:solidFill>
                  <a:srgbClr val="002060"/>
                </a:solidFill>
                <a:latin typeface="Arial (Body)"/>
                <a:cs typeface="Times New Roman" panose="02020603050405020304" pitchFamily="18" charset="0"/>
              </a:rPr>
              <a:t> </a:t>
            </a:r>
            <a:r>
              <a:rPr lang="en-US" sz="1800" b="1" err="1">
                <a:solidFill>
                  <a:srgbClr val="002060"/>
                </a:solidFill>
                <a:latin typeface="Arial (Body)"/>
                <a:cs typeface="Times New Roman" panose="02020603050405020304" pitchFamily="18" charset="0"/>
              </a:rPr>
              <a:t>cứu</a:t>
            </a:r>
            <a:r>
              <a:rPr lang="en-US" sz="1800" b="1">
                <a:solidFill>
                  <a:srgbClr val="002060"/>
                </a:solidFill>
                <a:latin typeface="Arial (Body)"/>
                <a:cs typeface="Times New Roman" panose="02020603050405020304" pitchFamily="18" charset="0"/>
              </a:rPr>
              <a:t>: </a:t>
            </a:r>
            <a:r>
              <a:rPr lang="vi-VN" sz="1800" i="1">
                <a:solidFill>
                  <a:srgbClr val="FF0000"/>
                </a:solidFill>
                <a:latin typeface="Arial (Body)"/>
                <a:cs typeface="Times New Roman" panose="02020603050405020304" pitchFamily="18" charset="0"/>
              </a:rPr>
              <a:t>Nuôi ăn sớm có ảnh hưởng đến kết quả sớm sau phẫu thuật nội soi cắt đại tràng do ung thư hay không?</a:t>
            </a:r>
            <a:endParaRPr lang="en-US" sz="1800" i="1">
              <a:solidFill>
                <a:srgbClr val="FF0000"/>
              </a:solidFill>
              <a:latin typeface="Arial (Body)"/>
              <a:cs typeface="Times New Roman" panose="02020603050405020304" pitchFamily="18" charset="0"/>
            </a:endParaRPr>
          </a:p>
          <a:p>
            <a:pPr marL="0" indent="0">
              <a:lnSpc>
                <a:spcPct val="120000"/>
              </a:lnSpc>
              <a:buNone/>
            </a:pPr>
            <a:endParaRPr lang="en-US" sz="1800">
              <a:solidFill>
                <a:srgbClr val="002060"/>
              </a:solidFill>
              <a:latin typeface="Arial" panose="020B0604020202020204" pitchFamily="34" charset="0"/>
              <a:ea typeface="Segoe UI" panose="020B0502040204020203" pitchFamily="34" charset="0"/>
              <a:cs typeface="Arial" panose="020B0604020202020204" pitchFamily="34" charset="0"/>
            </a:endParaRPr>
          </a:p>
        </p:txBody>
      </p:sp>
      <p:sp>
        <p:nvSpPr>
          <p:cNvPr id="8" name="Rectangle 7"/>
          <p:cNvSpPr/>
          <p:nvPr/>
        </p:nvSpPr>
        <p:spPr>
          <a:xfrm>
            <a:off x="1143000" y="4240931"/>
            <a:ext cx="6858000" cy="923330"/>
          </a:xfrm>
          <a:prstGeom prst="rect">
            <a:avLst/>
          </a:prstGeom>
        </p:spPr>
        <p:txBody>
          <a:bodyPr wrap="square">
            <a:spAutoFit/>
          </a:bodyPr>
          <a:lstStyle/>
          <a:p>
            <a:pPr marL="257175" indent="-257175" algn="just">
              <a:buFont typeface="+mj-lt"/>
              <a:buAutoNum type="arabicPeriod"/>
            </a:pPr>
            <a:r>
              <a:rPr lang="en-US" sz="900" err="1">
                <a:latin typeface="Arial" panose="020B0604020202020204" pitchFamily="34" charset="0"/>
                <a:cs typeface="Arial" panose="020B0604020202020204" pitchFamily="34" charset="0"/>
              </a:rPr>
              <a:t>Dongping</a:t>
            </a:r>
            <a:r>
              <a:rPr lang="en-US" sz="900">
                <a:latin typeface="Arial" panose="020B0604020202020204" pitchFamily="34" charset="0"/>
                <a:cs typeface="Arial" panose="020B0604020202020204" pitchFamily="34" charset="0"/>
              </a:rPr>
              <a:t> Huang, </a:t>
            </a:r>
            <a:r>
              <a:rPr lang="en-US" sz="900" err="1">
                <a:latin typeface="Arial" panose="020B0604020202020204" pitchFamily="34" charset="0"/>
                <a:cs typeface="Arial" panose="020B0604020202020204" pitchFamily="34" charset="0"/>
              </a:rPr>
              <a:t>Zhufeng</a:t>
            </a:r>
            <a:r>
              <a:rPr lang="en-US" sz="900">
                <a:latin typeface="Arial" panose="020B0604020202020204" pitchFamily="34" charset="0"/>
                <a:cs typeface="Arial" panose="020B0604020202020204" pitchFamily="34" charset="0"/>
              </a:rPr>
              <a:t> Sun, </a:t>
            </a:r>
            <a:r>
              <a:rPr lang="en-US" sz="900" err="1">
                <a:latin typeface="Arial" panose="020B0604020202020204" pitchFamily="34" charset="0"/>
                <a:cs typeface="Arial" panose="020B0604020202020204" pitchFamily="34" charset="0"/>
              </a:rPr>
              <a:t>Jianwei</a:t>
            </a:r>
            <a:r>
              <a:rPr lang="en-US" sz="900">
                <a:latin typeface="Arial" panose="020B0604020202020204" pitchFamily="34" charset="0"/>
                <a:cs typeface="Arial" panose="020B0604020202020204" pitchFamily="34" charset="0"/>
              </a:rPr>
              <a:t> Huang, et al (2015), “Early enteral nutrition in combination with parenteral nutrition in elderly patients after surgery due to gastrointestinal cancer”. </a:t>
            </a:r>
            <a:r>
              <a:rPr lang="en-US" sz="900" err="1">
                <a:latin typeface="Arial" panose="020B0604020202020204" pitchFamily="34" charset="0"/>
                <a:cs typeface="Arial" panose="020B0604020202020204" pitchFamily="34" charset="0"/>
              </a:rPr>
              <a:t>Int</a:t>
            </a:r>
            <a:r>
              <a:rPr lang="en-US" sz="900">
                <a:latin typeface="Arial" panose="020B0604020202020204" pitchFamily="34" charset="0"/>
                <a:cs typeface="Arial" panose="020B0604020202020204" pitchFamily="34" charset="0"/>
              </a:rPr>
              <a:t> J </a:t>
            </a:r>
            <a:r>
              <a:rPr lang="en-US" sz="900" err="1">
                <a:latin typeface="Arial" panose="020B0604020202020204" pitchFamily="34" charset="0"/>
                <a:cs typeface="Arial" panose="020B0604020202020204" pitchFamily="34" charset="0"/>
              </a:rPr>
              <a:t>Clin</a:t>
            </a:r>
            <a:r>
              <a:rPr lang="en-US" sz="900">
                <a:latin typeface="Arial" panose="020B0604020202020204" pitchFamily="34" charset="0"/>
                <a:cs typeface="Arial" panose="020B0604020202020204" pitchFamily="34" charset="0"/>
              </a:rPr>
              <a:t> </a:t>
            </a:r>
            <a:r>
              <a:rPr lang="en-US" sz="900" err="1">
                <a:latin typeface="Arial" panose="020B0604020202020204" pitchFamily="34" charset="0"/>
                <a:cs typeface="Arial" panose="020B0604020202020204" pitchFamily="34" charset="0"/>
              </a:rPr>
              <a:t>Exp</a:t>
            </a:r>
            <a:r>
              <a:rPr lang="en-US" sz="900">
                <a:latin typeface="Arial" panose="020B0604020202020204" pitchFamily="34" charset="0"/>
                <a:cs typeface="Arial" panose="020B0604020202020204" pitchFamily="34" charset="0"/>
              </a:rPr>
              <a:t> Med, 8(8), pp. 13937–13945.</a:t>
            </a:r>
          </a:p>
          <a:p>
            <a:pPr marL="257175" indent="-257175" algn="just">
              <a:buFont typeface="+mj-lt"/>
              <a:buAutoNum type="arabicPeriod"/>
            </a:pPr>
            <a:r>
              <a:rPr lang="en-US" sz="900">
                <a:latin typeface="Arial" panose="020B0604020202020204" pitchFamily="34" charset="0"/>
                <a:cs typeface="Arial" panose="020B0604020202020204" pitchFamily="34" charset="0"/>
              </a:rPr>
              <a:t>Gustavo Rossi, </a:t>
            </a:r>
            <a:r>
              <a:rPr lang="en-US" sz="900" err="1">
                <a:latin typeface="Arial" panose="020B0604020202020204" pitchFamily="34" charset="0"/>
                <a:cs typeface="Arial" panose="020B0604020202020204" pitchFamily="34" charset="0"/>
              </a:rPr>
              <a:t>Herna´n</a:t>
            </a:r>
            <a:r>
              <a:rPr lang="en-US" sz="900">
                <a:latin typeface="Arial" panose="020B0604020202020204" pitchFamily="34" charset="0"/>
                <a:cs typeface="Arial" panose="020B0604020202020204" pitchFamily="34" charset="0"/>
              </a:rPr>
              <a:t> </a:t>
            </a:r>
            <a:r>
              <a:rPr lang="en-US" sz="900" err="1">
                <a:latin typeface="Arial" panose="020B0604020202020204" pitchFamily="34" charset="0"/>
                <a:cs typeface="Arial" panose="020B0604020202020204" pitchFamily="34" charset="0"/>
              </a:rPr>
              <a:t>Vaccarezza</a:t>
            </a:r>
            <a:r>
              <a:rPr lang="en-US" sz="900">
                <a:latin typeface="Arial" panose="020B0604020202020204" pitchFamily="34" charset="0"/>
                <a:cs typeface="Arial" panose="020B0604020202020204" pitchFamily="34" charset="0"/>
              </a:rPr>
              <a:t>, Vaccaro CA, et al (2013), “Two-day Hospital Stay After Laparoscopic Colorectal Surgery under an Enhanced Recovery after Surgery (ERAS) Pathway”. World J </a:t>
            </a:r>
            <a:r>
              <a:rPr lang="en-US" sz="900" err="1">
                <a:latin typeface="Arial" panose="020B0604020202020204" pitchFamily="34" charset="0"/>
                <a:cs typeface="Arial" panose="020B0604020202020204" pitchFamily="34" charset="0"/>
              </a:rPr>
              <a:t>Surg</a:t>
            </a:r>
            <a:r>
              <a:rPr lang="en-US" sz="900">
                <a:latin typeface="Arial" panose="020B0604020202020204" pitchFamily="34" charset="0"/>
                <a:cs typeface="Arial" panose="020B0604020202020204" pitchFamily="34" charset="0"/>
              </a:rPr>
              <a:t>, 37(10), pp. 2483–2489</a:t>
            </a:r>
          </a:p>
          <a:p>
            <a:pPr marL="257175" indent="-257175" algn="just">
              <a:buFont typeface="+mj-lt"/>
              <a:buAutoNum type="arabicPeriod"/>
            </a:pPr>
            <a:r>
              <a:rPr lang="vi-VN" sz="900">
                <a:latin typeface="Arial" panose="020B0604020202020204" pitchFamily="34" charset="0"/>
                <a:cs typeface="Arial" panose="020B0604020202020204" pitchFamily="34" charset="0"/>
              </a:rPr>
              <a:t>Võ Thị Mỹ Ngọc (2014). Vai trò của dinh dưỡng hỗ trợ sớm sau phẫu thuật ung thư đại trực tràng, Luận văn tốt nghiệp Bác sỹ chuyên khoa II, Đại học Y Dược thành phố Hồ Chí Minh</a:t>
            </a:r>
            <a:endParaRPr lang="en-US" sz="9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8806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79935" y="218797"/>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en-US" sz="2700" b="1">
                <a:solidFill>
                  <a:srgbClr val="002060"/>
                </a:solidFill>
                <a:latin typeface="Arial (Body)"/>
              </a:rPr>
              <a:t>MỤC</a:t>
            </a:r>
            <a:r>
              <a:rPr lang="en-US" sz="2700" b="1">
                <a:solidFill>
                  <a:srgbClr val="002060"/>
                </a:solidFill>
                <a:latin typeface="Arial (Body)"/>
                <a:cs typeface="Times New Roman" panose="02020603050405020304" pitchFamily="18" charset="0"/>
              </a:rPr>
              <a:t> </a:t>
            </a:r>
            <a:r>
              <a:rPr lang="en-US" sz="2700" b="1">
                <a:solidFill>
                  <a:srgbClr val="002060"/>
                </a:solidFill>
                <a:latin typeface="Arial (Body)"/>
              </a:rPr>
              <a:t>TIÊU NGHIÊN CỨU</a:t>
            </a:r>
          </a:p>
        </p:txBody>
      </p:sp>
      <p:sp>
        <p:nvSpPr>
          <p:cNvPr id="6" name="Content Placeholder 2"/>
          <p:cNvSpPr txBox="1">
            <a:spLocks/>
          </p:cNvSpPr>
          <p:nvPr/>
        </p:nvSpPr>
        <p:spPr>
          <a:xfrm>
            <a:off x="1660585" y="1190347"/>
            <a:ext cx="5887529" cy="319659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en-US" sz="2100">
                <a:solidFill>
                  <a:srgbClr val="002060"/>
                </a:solidFill>
                <a:latin typeface="Arial (Body)"/>
              </a:rPr>
              <a:t>K</a:t>
            </a:r>
            <a:r>
              <a:rPr lang="vi-VN" sz="2100">
                <a:solidFill>
                  <a:srgbClr val="002060"/>
                </a:solidFill>
                <a:latin typeface="Arial (Body)"/>
              </a:rPr>
              <a:t>ết quả sớm</a:t>
            </a:r>
            <a:r>
              <a:rPr lang="en-US" sz="2100">
                <a:solidFill>
                  <a:srgbClr val="002060"/>
                </a:solidFill>
                <a:latin typeface="Arial (Body)"/>
              </a:rPr>
              <a:t>: H</a:t>
            </a:r>
            <a:r>
              <a:rPr lang="vi-VN" sz="2100">
                <a:solidFill>
                  <a:srgbClr val="002060"/>
                </a:solidFill>
                <a:latin typeface="Arial (Body)"/>
              </a:rPr>
              <a:t>ai nhóm </a:t>
            </a:r>
            <a:r>
              <a:rPr lang="en-US" sz="2100">
                <a:solidFill>
                  <a:srgbClr val="002060"/>
                </a:solidFill>
                <a:latin typeface="Arial (Body)"/>
              </a:rPr>
              <a:t>BN </a:t>
            </a:r>
            <a:r>
              <a:rPr lang="vi-VN" sz="2100">
                <a:solidFill>
                  <a:srgbClr val="002060"/>
                </a:solidFill>
                <a:latin typeface="Arial (Body)"/>
              </a:rPr>
              <a:t>có và không có nuôi ăn sớm</a:t>
            </a:r>
            <a:r>
              <a:rPr lang="en-US" sz="2100">
                <a:solidFill>
                  <a:srgbClr val="002060"/>
                </a:solidFill>
                <a:latin typeface="Arial (Body)"/>
              </a:rPr>
              <a:t> </a:t>
            </a:r>
            <a:r>
              <a:rPr lang="en-US" sz="2100" err="1">
                <a:solidFill>
                  <a:srgbClr val="002060"/>
                </a:solidFill>
                <a:latin typeface="Arial (Body)"/>
              </a:rPr>
              <a:t>sau</a:t>
            </a:r>
            <a:r>
              <a:rPr lang="en-US" sz="2100">
                <a:solidFill>
                  <a:srgbClr val="002060"/>
                </a:solidFill>
                <a:latin typeface="Arial (Body)"/>
              </a:rPr>
              <a:t> </a:t>
            </a:r>
            <a:r>
              <a:rPr lang="vi-VN" sz="2100">
                <a:solidFill>
                  <a:srgbClr val="002060"/>
                </a:solidFill>
                <a:latin typeface="Arial (Body)"/>
              </a:rPr>
              <a:t>PTNS cắt đại tràng do ung thư: </a:t>
            </a:r>
            <a:endParaRPr lang="en-US" sz="2100">
              <a:solidFill>
                <a:srgbClr val="002060"/>
              </a:solidFill>
              <a:latin typeface="Arial (Body)"/>
            </a:endParaRPr>
          </a:p>
          <a:p>
            <a:pPr>
              <a:lnSpc>
                <a:spcPct val="150000"/>
              </a:lnSpc>
              <a:spcBef>
                <a:spcPts val="0"/>
              </a:spcBef>
              <a:buFont typeface="Arial" panose="020B0604020202020204" pitchFamily="34" charset="0"/>
              <a:buAutoNum type="arabicParenR"/>
            </a:pPr>
            <a:r>
              <a:rPr lang="vi-VN" sz="2100">
                <a:solidFill>
                  <a:srgbClr val="002060"/>
                </a:solidFill>
                <a:latin typeface="Arial (Body)"/>
              </a:rPr>
              <a:t>Tỉ lệ biến chứng sau mổ</a:t>
            </a:r>
            <a:endParaRPr lang="en-US" sz="2100">
              <a:solidFill>
                <a:srgbClr val="002060"/>
              </a:solidFill>
              <a:latin typeface="Arial (Body)"/>
            </a:endParaRPr>
          </a:p>
          <a:p>
            <a:pPr>
              <a:lnSpc>
                <a:spcPct val="150000"/>
              </a:lnSpc>
              <a:spcBef>
                <a:spcPts val="0"/>
              </a:spcBef>
              <a:buAutoNum type="arabicParenR"/>
            </a:pPr>
            <a:r>
              <a:rPr lang="vi-VN" sz="2100">
                <a:solidFill>
                  <a:srgbClr val="002060"/>
                </a:solidFill>
                <a:latin typeface="Arial (Body)"/>
              </a:rPr>
              <a:t>Thời gian nằm viện và tỉ lệ nhập viện lại trong vòng 30 ngày sau mổ</a:t>
            </a:r>
            <a:endParaRPr lang="en-US" sz="2100">
              <a:solidFill>
                <a:srgbClr val="002060"/>
              </a:solidFill>
              <a:latin typeface="Arial (Body)"/>
            </a:endParaRPr>
          </a:p>
          <a:p>
            <a:pPr>
              <a:lnSpc>
                <a:spcPct val="150000"/>
              </a:lnSpc>
              <a:spcBef>
                <a:spcPts val="0"/>
              </a:spcBef>
              <a:buFont typeface="Arial" panose="020B0604020202020204" pitchFamily="34" charset="0"/>
              <a:buAutoNum type="arabicParenR"/>
            </a:pPr>
            <a:r>
              <a:rPr lang="en-US" sz="2100" err="1">
                <a:solidFill>
                  <a:srgbClr val="002060"/>
                </a:solidFill>
                <a:latin typeface="Arial (Body)"/>
              </a:rPr>
              <a:t>Sự</a:t>
            </a:r>
            <a:r>
              <a:rPr lang="en-US" sz="2100">
                <a:solidFill>
                  <a:srgbClr val="002060"/>
                </a:solidFill>
                <a:latin typeface="Arial (Body)"/>
              </a:rPr>
              <a:t> </a:t>
            </a:r>
            <a:r>
              <a:rPr lang="vi-VN" sz="2100">
                <a:solidFill>
                  <a:srgbClr val="002060"/>
                </a:solidFill>
                <a:latin typeface="Arial (Body)"/>
              </a:rPr>
              <a:t>hồi phục chức năng tiêu hóa sau mổ</a:t>
            </a:r>
            <a:endParaRPr lang="en-US" sz="2100">
              <a:solidFill>
                <a:srgbClr val="002060"/>
              </a:solidFill>
              <a:latin typeface="Arial (Body)"/>
            </a:endParaRPr>
          </a:p>
          <a:p>
            <a:pPr>
              <a:lnSpc>
                <a:spcPct val="150000"/>
              </a:lnSpc>
              <a:spcBef>
                <a:spcPts val="0"/>
              </a:spcBef>
              <a:buAutoNum type="arabicParenR"/>
            </a:pPr>
            <a:endParaRPr lang="en-US" sz="2100">
              <a:solidFill>
                <a:srgbClr val="002060"/>
              </a:solidFill>
              <a:latin typeface="Arial (Body)"/>
            </a:endParaRPr>
          </a:p>
        </p:txBody>
      </p:sp>
    </p:spTree>
    <p:extLst>
      <p:ext uri="{BB962C8B-B14F-4D97-AF65-F5344CB8AC3E}">
        <p14:creationId xmlns:p14="http://schemas.microsoft.com/office/powerpoint/2010/main" val="32212473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614488" y="1471614"/>
            <a:ext cx="6204347" cy="3326971"/>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Nghiên</a:t>
            </a:r>
            <a:r>
              <a:rPr lang="en-US" sz="2100">
                <a:solidFill>
                  <a:srgbClr val="002060"/>
                </a:solidFill>
                <a:latin typeface="Arial (Body)"/>
              </a:rPr>
              <a:t> </a:t>
            </a:r>
            <a:r>
              <a:rPr lang="en-US" sz="2100" err="1">
                <a:solidFill>
                  <a:srgbClr val="002060"/>
                </a:solidFill>
                <a:latin typeface="Arial (Body)"/>
              </a:rPr>
              <a:t>cứu</a:t>
            </a:r>
            <a:r>
              <a:rPr lang="en-US" sz="2100">
                <a:solidFill>
                  <a:srgbClr val="002060"/>
                </a:solidFill>
                <a:latin typeface="Arial (Body)"/>
              </a:rPr>
              <a:t> </a:t>
            </a:r>
            <a:r>
              <a:rPr lang="en-US" sz="2100" err="1">
                <a:solidFill>
                  <a:srgbClr val="002060"/>
                </a:solidFill>
                <a:latin typeface="Arial (Body)"/>
              </a:rPr>
              <a:t>tiến</a:t>
            </a:r>
            <a:r>
              <a:rPr lang="en-US" sz="2100">
                <a:solidFill>
                  <a:srgbClr val="002060"/>
                </a:solidFill>
                <a:latin typeface="Arial (Body)"/>
              </a:rPr>
              <a:t> </a:t>
            </a:r>
            <a:r>
              <a:rPr lang="en-US" sz="2100" err="1">
                <a:solidFill>
                  <a:srgbClr val="002060"/>
                </a:solidFill>
                <a:latin typeface="Arial (Body)"/>
              </a:rPr>
              <a:t>cứu</a:t>
            </a:r>
            <a:r>
              <a:rPr lang="en-US" sz="2100">
                <a:solidFill>
                  <a:srgbClr val="002060"/>
                </a:solidFill>
                <a:latin typeface="Arial (Body)"/>
              </a:rPr>
              <a:t>, can </a:t>
            </a:r>
            <a:r>
              <a:rPr lang="en-US" sz="2100" err="1">
                <a:solidFill>
                  <a:srgbClr val="002060"/>
                </a:solidFill>
                <a:latin typeface="Arial (Body)"/>
              </a:rPr>
              <a:t>thiệp</a:t>
            </a:r>
            <a:r>
              <a:rPr lang="en-US" sz="2100">
                <a:solidFill>
                  <a:srgbClr val="002060"/>
                </a:solidFill>
                <a:latin typeface="Arial (Body)"/>
              </a:rPr>
              <a:t> </a:t>
            </a:r>
            <a:r>
              <a:rPr lang="en-US" sz="2100" err="1">
                <a:solidFill>
                  <a:srgbClr val="002060"/>
                </a:solidFill>
                <a:latin typeface="Arial (Body)"/>
              </a:rPr>
              <a:t>lâm</a:t>
            </a:r>
            <a:r>
              <a:rPr lang="en-US" sz="2100">
                <a:solidFill>
                  <a:srgbClr val="002060"/>
                </a:solidFill>
                <a:latin typeface="Arial (Body)"/>
              </a:rPr>
              <a:t> </a:t>
            </a:r>
            <a:r>
              <a:rPr lang="en-US" sz="2100" err="1">
                <a:solidFill>
                  <a:srgbClr val="002060"/>
                </a:solidFill>
                <a:latin typeface="Arial (Body)"/>
              </a:rPr>
              <a:t>sàng</a:t>
            </a:r>
            <a:r>
              <a:rPr lang="en-US" sz="2100">
                <a:solidFill>
                  <a:srgbClr val="002060"/>
                </a:solidFill>
                <a:latin typeface="Arial (Body)"/>
              </a:rPr>
              <a:t> </a:t>
            </a:r>
            <a:r>
              <a:rPr lang="en-US" sz="2100" err="1">
                <a:solidFill>
                  <a:srgbClr val="002060"/>
                </a:solidFill>
                <a:latin typeface="Arial (Body)"/>
              </a:rPr>
              <a:t>có</a:t>
            </a:r>
            <a:r>
              <a:rPr lang="en-US" sz="2100">
                <a:solidFill>
                  <a:srgbClr val="002060"/>
                </a:solidFill>
                <a:latin typeface="Arial (Body)"/>
              </a:rPr>
              <a:t> </a:t>
            </a:r>
            <a:r>
              <a:rPr lang="en-US" sz="2100" err="1">
                <a:solidFill>
                  <a:srgbClr val="002060"/>
                </a:solidFill>
                <a:latin typeface="Arial (Body)"/>
              </a:rPr>
              <a:t>nhóm</a:t>
            </a:r>
            <a:r>
              <a:rPr lang="en-US" sz="2100">
                <a:solidFill>
                  <a:srgbClr val="002060"/>
                </a:solidFill>
                <a:latin typeface="Arial (Body)"/>
              </a:rPr>
              <a:t> </a:t>
            </a:r>
            <a:r>
              <a:rPr lang="en-US" sz="2100" err="1">
                <a:solidFill>
                  <a:srgbClr val="002060"/>
                </a:solidFill>
                <a:latin typeface="Arial (Body)"/>
              </a:rPr>
              <a:t>chứng</a:t>
            </a:r>
            <a:endParaRPr lang="en-US" sz="2100">
              <a:solidFill>
                <a:srgbClr val="002060"/>
              </a:solidFill>
              <a:latin typeface="Arial (Body)"/>
            </a:endParaRPr>
          </a:p>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Địa</a:t>
            </a:r>
            <a:r>
              <a:rPr lang="en-US" sz="2100">
                <a:solidFill>
                  <a:srgbClr val="002060"/>
                </a:solidFill>
                <a:latin typeface="Arial (Body)"/>
              </a:rPr>
              <a:t> </a:t>
            </a:r>
            <a:r>
              <a:rPr lang="en-US" sz="2100" err="1">
                <a:solidFill>
                  <a:srgbClr val="002060"/>
                </a:solidFill>
                <a:latin typeface="Arial (Body)"/>
              </a:rPr>
              <a:t>điểm</a:t>
            </a:r>
            <a:r>
              <a:rPr lang="en-US" sz="2100">
                <a:solidFill>
                  <a:srgbClr val="002060"/>
                </a:solidFill>
                <a:latin typeface="Arial (Body)"/>
              </a:rPr>
              <a:t>: </a:t>
            </a:r>
            <a:r>
              <a:rPr lang="en-US" sz="2100" err="1">
                <a:solidFill>
                  <a:srgbClr val="002060"/>
                </a:solidFill>
                <a:latin typeface="Arial (Body)"/>
              </a:rPr>
              <a:t>Bệnh</a:t>
            </a:r>
            <a:r>
              <a:rPr lang="en-US" sz="2100">
                <a:solidFill>
                  <a:srgbClr val="002060"/>
                </a:solidFill>
                <a:latin typeface="Arial (Body)"/>
              </a:rPr>
              <a:t> </a:t>
            </a:r>
            <a:r>
              <a:rPr lang="en-US" sz="2100" err="1">
                <a:solidFill>
                  <a:srgbClr val="002060"/>
                </a:solidFill>
                <a:latin typeface="Arial (Body)"/>
              </a:rPr>
              <a:t>viện</a:t>
            </a:r>
            <a:r>
              <a:rPr lang="en-US" sz="2100">
                <a:solidFill>
                  <a:srgbClr val="002060"/>
                </a:solidFill>
                <a:latin typeface="Arial (Body)"/>
              </a:rPr>
              <a:t> </a:t>
            </a:r>
            <a:r>
              <a:rPr lang="vi-VN" sz="2100">
                <a:solidFill>
                  <a:srgbClr val="002060"/>
                </a:solidFill>
                <a:latin typeface="Arial (Body)"/>
              </a:rPr>
              <a:t>Đại Học Y Dược </a:t>
            </a:r>
            <a:r>
              <a:rPr lang="en-US" sz="2100">
                <a:solidFill>
                  <a:srgbClr val="002060"/>
                </a:solidFill>
                <a:latin typeface="Arial (Body)"/>
              </a:rPr>
              <a:t>TP. HCM</a:t>
            </a:r>
          </a:p>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Thời</a:t>
            </a:r>
            <a:r>
              <a:rPr lang="en-US" sz="2100">
                <a:solidFill>
                  <a:srgbClr val="002060"/>
                </a:solidFill>
                <a:latin typeface="Arial (Body)"/>
              </a:rPr>
              <a:t> </a:t>
            </a:r>
            <a:r>
              <a:rPr lang="en-US" sz="2100" err="1">
                <a:solidFill>
                  <a:srgbClr val="002060"/>
                </a:solidFill>
                <a:latin typeface="Arial (Body)"/>
              </a:rPr>
              <a:t>gian</a:t>
            </a:r>
            <a:r>
              <a:rPr lang="en-US" sz="2100">
                <a:solidFill>
                  <a:srgbClr val="002060"/>
                </a:solidFill>
                <a:latin typeface="Arial (Body)"/>
              </a:rPr>
              <a:t>: </a:t>
            </a:r>
            <a:r>
              <a:rPr lang="vi-VN" sz="2100">
                <a:solidFill>
                  <a:srgbClr val="002060"/>
                </a:solidFill>
                <a:latin typeface="Arial (Body)"/>
              </a:rPr>
              <a:t>09</a:t>
            </a:r>
            <a:r>
              <a:rPr lang="en-US" sz="2100">
                <a:solidFill>
                  <a:srgbClr val="002060"/>
                </a:solidFill>
                <a:latin typeface="Arial (Body)"/>
              </a:rPr>
              <a:t>/</a:t>
            </a:r>
            <a:r>
              <a:rPr lang="vi-VN" sz="2100">
                <a:solidFill>
                  <a:srgbClr val="002060"/>
                </a:solidFill>
                <a:latin typeface="Arial (Body)"/>
              </a:rPr>
              <a:t>2016</a:t>
            </a:r>
            <a:r>
              <a:rPr lang="en-US" sz="2100">
                <a:solidFill>
                  <a:srgbClr val="002060"/>
                </a:solidFill>
                <a:latin typeface="Arial (Body)"/>
              </a:rPr>
              <a:t> – </a:t>
            </a:r>
            <a:r>
              <a:rPr lang="vi-VN" sz="2100">
                <a:solidFill>
                  <a:srgbClr val="002060"/>
                </a:solidFill>
                <a:latin typeface="Arial (Body)"/>
              </a:rPr>
              <a:t>05</a:t>
            </a:r>
            <a:r>
              <a:rPr lang="en-US" sz="2100">
                <a:solidFill>
                  <a:srgbClr val="002060"/>
                </a:solidFill>
                <a:latin typeface="Arial (Body)"/>
              </a:rPr>
              <a:t>/</a:t>
            </a:r>
            <a:r>
              <a:rPr lang="vi-VN" sz="2100">
                <a:solidFill>
                  <a:srgbClr val="002060"/>
                </a:solidFill>
                <a:latin typeface="Arial (Body)"/>
              </a:rPr>
              <a:t>2017</a:t>
            </a:r>
            <a:endParaRPr lang="en-US" sz="2100">
              <a:solidFill>
                <a:srgbClr val="002060"/>
              </a:solidFill>
              <a:latin typeface="Arial (Body)"/>
            </a:endParaRPr>
          </a:p>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Tiêu</a:t>
            </a:r>
            <a:r>
              <a:rPr lang="en-US" sz="2100">
                <a:solidFill>
                  <a:srgbClr val="002060"/>
                </a:solidFill>
                <a:latin typeface="Arial (Body)"/>
              </a:rPr>
              <a:t> </a:t>
            </a:r>
            <a:r>
              <a:rPr lang="en-US" sz="2100" err="1">
                <a:solidFill>
                  <a:srgbClr val="002060"/>
                </a:solidFill>
                <a:latin typeface="Arial (Body)"/>
              </a:rPr>
              <a:t>chuẩn</a:t>
            </a:r>
            <a:r>
              <a:rPr lang="en-US" sz="2100">
                <a:solidFill>
                  <a:srgbClr val="002060"/>
                </a:solidFill>
                <a:latin typeface="Arial (Body)"/>
              </a:rPr>
              <a:t> </a:t>
            </a:r>
            <a:r>
              <a:rPr lang="en-US" sz="2100" err="1">
                <a:solidFill>
                  <a:srgbClr val="002060"/>
                </a:solidFill>
                <a:latin typeface="Arial (Body)"/>
              </a:rPr>
              <a:t>đưa</a:t>
            </a:r>
            <a:r>
              <a:rPr lang="en-US" sz="2100">
                <a:solidFill>
                  <a:srgbClr val="002060"/>
                </a:solidFill>
                <a:latin typeface="Arial (Body)"/>
              </a:rPr>
              <a:t> </a:t>
            </a:r>
            <a:r>
              <a:rPr lang="en-US" sz="2100" err="1">
                <a:solidFill>
                  <a:srgbClr val="002060"/>
                </a:solidFill>
                <a:latin typeface="Arial (Body)"/>
              </a:rPr>
              <a:t>vào</a:t>
            </a:r>
            <a:r>
              <a:rPr lang="en-US" sz="2100">
                <a:solidFill>
                  <a:srgbClr val="002060"/>
                </a:solidFill>
                <a:latin typeface="Arial (Body)"/>
              </a:rPr>
              <a:t>:</a:t>
            </a:r>
          </a:p>
          <a:p>
            <a:pPr marL="600075" lvl="1" indent="-257175" algn="l">
              <a:lnSpc>
                <a:spcPct val="130000"/>
              </a:lnSpc>
              <a:spcBef>
                <a:spcPts val="0"/>
              </a:spcBef>
              <a:buFont typeface="Arial" panose="020B0604020202020204" pitchFamily="34" charset="0"/>
              <a:buChar char="•"/>
            </a:pPr>
            <a:r>
              <a:rPr lang="en-US" sz="1800">
                <a:solidFill>
                  <a:srgbClr val="002060"/>
                </a:solidFill>
                <a:latin typeface="Arial (Body)"/>
              </a:rPr>
              <a:t>BN </a:t>
            </a:r>
            <a:r>
              <a:rPr lang="en-US" sz="1800" err="1">
                <a:solidFill>
                  <a:srgbClr val="002060"/>
                </a:solidFill>
                <a:latin typeface="Arial (Body)"/>
              </a:rPr>
              <a:t>được</a:t>
            </a:r>
            <a:r>
              <a:rPr lang="en-US" sz="1800">
                <a:solidFill>
                  <a:srgbClr val="002060"/>
                </a:solidFill>
                <a:latin typeface="Arial (Body)"/>
              </a:rPr>
              <a:t> </a:t>
            </a:r>
            <a:r>
              <a:rPr lang="vi-VN" sz="1800">
                <a:solidFill>
                  <a:srgbClr val="002060"/>
                </a:solidFill>
                <a:latin typeface="Arial (Body)"/>
              </a:rPr>
              <a:t>PTNS cắt đại tràng do ung thư</a:t>
            </a:r>
            <a:r>
              <a:rPr lang="en-US" sz="1800">
                <a:solidFill>
                  <a:srgbClr val="002060"/>
                </a:solidFill>
                <a:latin typeface="Arial (Body)"/>
              </a:rPr>
              <a:t>, </a:t>
            </a:r>
            <a:r>
              <a:rPr lang="en-US" sz="1800" err="1">
                <a:solidFill>
                  <a:srgbClr val="002060"/>
                </a:solidFill>
                <a:latin typeface="Arial (Body)"/>
              </a:rPr>
              <a:t>phẫu</a:t>
            </a:r>
            <a:r>
              <a:rPr lang="en-US" sz="1800">
                <a:solidFill>
                  <a:srgbClr val="002060"/>
                </a:solidFill>
                <a:latin typeface="Arial (Body)"/>
              </a:rPr>
              <a:t> </a:t>
            </a:r>
            <a:r>
              <a:rPr lang="en-US" sz="1800" err="1">
                <a:solidFill>
                  <a:srgbClr val="002060"/>
                </a:solidFill>
                <a:latin typeface="Arial (Body)"/>
              </a:rPr>
              <a:t>thuật</a:t>
            </a:r>
            <a:r>
              <a:rPr lang="en-US" sz="1800">
                <a:solidFill>
                  <a:srgbClr val="002060"/>
                </a:solidFill>
                <a:latin typeface="Arial (Body)"/>
              </a:rPr>
              <a:t> </a:t>
            </a:r>
            <a:r>
              <a:rPr lang="vi-VN" sz="1800">
                <a:solidFill>
                  <a:srgbClr val="002060"/>
                </a:solidFill>
                <a:latin typeface="Arial (Body)"/>
              </a:rPr>
              <a:t>triệt căn hay làm sạch.</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ASA I, II, III</a:t>
            </a:r>
            <a:endParaRPr lang="en-US" sz="1800">
              <a:solidFill>
                <a:srgbClr val="002060"/>
              </a:solidFill>
              <a:latin typeface="Arial (Body)"/>
            </a:endParaRPr>
          </a:p>
          <a:p>
            <a:pPr algn="l">
              <a:lnSpc>
                <a:spcPct val="130000"/>
              </a:lnSpc>
              <a:spcBef>
                <a:spcPts val="0"/>
              </a:spcBef>
            </a:pPr>
            <a:endParaRPr lang="en-US" sz="2100">
              <a:solidFill>
                <a:srgbClr val="002060"/>
              </a:solidFill>
              <a:latin typeface="Arial (Body)"/>
            </a:endParaRPr>
          </a:p>
        </p:txBody>
      </p:sp>
      <p:sp>
        <p:nvSpPr>
          <p:cNvPr id="5" name="Content Placeholder 2"/>
          <p:cNvSpPr txBox="1">
            <a:spLocks/>
          </p:cNvSpPr>
          <p:nvPr/>
        </p:nvSpPr>
        <p:spPr>
          <a:xfrm>
            <a:off x="1614488" y="2995797"/>
            <a:ext cx="5915025" cy="1473994"/>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US" sz="1800">
              <a:solidFill>
                <a:srgbClr val="002060"/>
              </a:solidFill>
              <a:latin typeface="Arial (Body)"/>
            </a:endParaRPr>
          </a:p>
        </p:txBody>
      </p:sp>
      <p:sp>
        <p:nvSpPr>
          <p:cNvPr id="9" name="Title 1"/>
          <p:cNvSpPr txBox="1">
            <a:spLocks/>
          </p:cNvSpPr>
          <p:nvPr/>
        </p:nvSpPr>
        <p:spPr>
          <a:xfrm>
            <a:off x="1306285" y="147251"/>
            <a:ext cx="7228115" cy="132436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nSpc>
                <a:spcPct val="110000"/>
              </a:lnSpc>
            </a:pPr>
            <a:r>
              <a:rPr lang="en-US" sz="2700" b="1">
                <a:solidFill>
                  <a:srgbClr val="002060"/>
                </a:solidFill>
                <a:latin typeface="Arial (Body)"/>
              </a:rPr>
              <a:t>ĐỐI TƯỢNG &amp;</a:t>
            </a:r>
          </a:p>
          <a:p>
            <a:pPr>
              <a:lnSpc>
                <a:spcPct val="110000"/>
              </a:lnSpc>
            </a:pPr>
            <a:r>
              <a:rPr lang="en-US" sz="2700" b="1">
                <a:solidFill>
                  <a:srgbClr val="002060"/>
                </a:solidFill>
                <a:latin typeface="Arial (Body)"/>
              </a:rPr>
              <a:t>PHƯƠNG PHÁP NGHIÊN CỨU</a:t>
            </a:r>
          </a:p>
        </p:txBody>
      </p:sp>
    </p:spTree>
    <p:extLst>
      <p:ext uri="{BB962C8B-B14F-4D97-AF65-F5344CB8AC3E}">
        <p14:creationId xmlns:p14="http://schemas.microsoft.com/office/powerpoint/2010/main" val="21429070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614488" y="1471614"/>
            <a:ext cx="6204347" cy="3326971"/>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Tiêu</a:t>
            </a:r>
            <a:r>
              <a:rPr lang="en-US" sz="2100">
                <a:solidFill>
                  <a:srgbClr val="002060"/>
                </a:solidFill>
                <a:latin typeface="Arial (Body)"/>
              </a:rPr>
              <a:t> </a:t>
            </a:r>
            <a:r>
              <a:rPr lang="en-US" sz="2100" err="1">
                <a:solidFill>
                  <a:srgbClr val="002060"/>
                </a:solidFill>
                <a:latin typeface="Arial (Body)"/>
              </a:rPr>
              <a:t>chuẩn</a:t>
            </a:r>
            <a:r>
              <a:rPr lang="en-US" sz="2100">
                <a:solidFill>
                  <a:srgbClr val="002060"/>
                </a:solidFill>
                <a:latin typeface="Arial (Body)"/>
              </a:rPr>
              <a:t> </a:t>
            </a:r>
            <a:r>
              <a:rPr lang="en-US" sz="2100" err="1">
                <a:solidFill>
                  <a:srgbClr val="002060"/>
                </a:solidFill>
                <a:latin typeface="Arial (Body)"/>
              </a:rPr>
              <a:t>loại</a:t>
            </a:r>
            <a:r>
              <a:rPr lang="en-US" sz="2100">
                <a:solidFill>
                  <a:srgbClr val="002060"/>
                </a:solidFill>
                <a:latin typeface="Arial (Body)"/>
              </a:rPr>
              <a:t> </a:t>
            </a:r>
            <a:r>
              <a:rPr lang="en-US" sz="2100" err="1">
                <a:solidFill>
                  <a:srgbClr val="002060"/>
                </a:solidFill>
                <a:latin typeface="Arial (Body)"/>
              </a:rPr>
              <a:t>trừ</a:t>
            </a:r>
            <a:r>
              <a:rPr lang="en-US" sz="2100">
                <a:solidFill>
                  <a:srgbClr val="002060"/>
                </a:solidFill>
                <a:latin typeface="Arial (Body)"/>
              </a:rPr>
              <a:t>:</a:t>
            </a: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Giải phẫu bệnh sau mổ lành tính.</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Bệnh nhân được làm hậu môn nhân tạo hoặc mở hồi tràng ra da.</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Bệnh nhân</a:t>
            </a:r>
            <a:r>
              <a:rPr lang="en-US" sz="1800">
                <a:solidFill>
                  <a:srgbClr val="002060"/>
                </a:solidFill>
                <a:latin typeface="Arial (Body)"/>
              </a:rPr>
              <a:t> </a:t>
            </a:r>
            <a:r>
              <a:rPr lang="en-US" sz="1800" err="1">
                <a:solidFill>
                  <a:srgbClr val="002060"/>
                </a:solidFill>
                <a:latin typeface="Arial (Body)"/>
              </a:rPr>
              <a:t>được</a:t>
            </a:r>
            <a:r>
              <a:rPr lang="vi-VN" sz="1800">
                <a:solidFill>
                  <a:srgbClr val="002060"/>
                </a:solidFill>
                <a:latin typeface="Arial (Body)"/>
              </a:rPr>
              <a:t> mổ cấp cứu</a:t>
            </a:r>
            <a:r>
              <a:rPr lang="en-US" sz="1800">
                <a:solidFill>
                  <a:srgbClr val="002060"/>
                </a:solidFill>
                <a:latin typeface="Arial (Body)"/>
              </a:rPr>
              <a:t>.</a:t>
            </a: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Bệnh nhân có hóa xạ trị trước mổ.</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Bệnh nhân không đồng ý tham gia nghiên cứu</a:t>
            </a:r>
            <a:endParaRPr lang="en-US" sz="2100">
              <a:solidFill>
                <a:srgbClr val="002060"/>
              </a:solidFill>
              <a:latin typeface="Arial (Body)"/>
            </a:endParaRPr>
          </a:p>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Cỡ</a:t>
            </a:r>
            <a:r>
              <a:rPr lang="en-US" sz="2100">
                <a:solidFill>
                  <a:srgbClr val="002060"/>
                </a:solidFill>
                <a:latin typeface="Arial (Body)"/>
              </a:rPr>
              <a:t> </a:t>
            </a:r>
            <a:r>
              <a:rPr lang="en-US" sz="2100" err="1">
                <a:solidFill>
                  <a:srgbClr val="002060"/>
                </a:solidFill>
                <a:latin typeface="Arial (Body)"/>
              </a:rPr>
              <a:t>mẫu</a:t>
            </a:r>
            <a:r>
              <a:rPr lang="en-US" sz="2100">
                <a:solidFill>
                  <a:srgbClr val="002060"/>
                </a:solidFill>
                <a:latin typeface="Arial (Body)"/>
              </a:rPr>
              <a:t>: 26 </a:t>
            </a:r>
            <a:r>
              <a:rPr lang="en-US" sz="2100" err="1">
                <a:solidFill>
                  <a:srgbClr val="002060"/>
                </a:solidFill>
                <a:latin typeface="Arial (Body)"/>
              </a:rPr>
              <a:t>bệnh</a:t>
            </a:r>
            <a:r>
              <a:rPr lang="en-US" sz="2100">
                <a:solidFill>
                  <a:srgbClr val="002060"/>
                </a:solidFill>
                <a:latin typeface="Arial (Body)"/>
              </a:rPr>
              <a:t> </a:t>
            </a:r>
            <a:r>
              <a:rPr lang="en-US" sz="2100" err="1">
                <a:solidFill>
                  <a:srgbClr val="002060"/>
                </a:solidFill>
                <a:latin typeface="Arial (Body)"/>
              </a:rPr>
              <a:t>nhân</a:t>
            </a:r>
            <a:r>
              <a:rPr lang="en-US" sz="2100">
                <a:solidFill>
                  <a:srgbClr val="002060"/>
                </a:solidFill>
                <a:latin typeface="Arial (Body)"/>
              </a:rPr>
              <a:t> </a:t>
            </a:r>
            <a:r>
              <a:rPr lang="en-US" sz="2100" err="1">
                <a:solidFill>
                  <a:srgbClr val="002060"/>
                </a:solidFill>
                <a:latin typeface="Arial (Body)"/>
              </a:rPr>
              <a:t>cho</a:t>
            </a:r>
            <a:r>
              <a:rPr lang="en-US" sz="2100">
                <a:solidFill>
                  <a:srgbClr val="002060"/>
                </a:solidFill>
                <a:latin typeface="Arial (Body)"/>
              </a:rPr>
              <a:t> </a:t>
            </a:r>
            <a:r>
              <a:rPr lang="en-US" sz="2100" err="1">
                <a:solidFill>
                  <a:srgbClr val="002060"/>
                </a:solidFill>
                <a:latin typeface="Arial (Body)"/>
              </a:rPr>
              <a:t>mỗi</a:t>
            </a:r>
            <a:r>
              <a:rPr lang="en-US" sz="2100">
                <a:solidFill>
                  <a:srgbClr val="002060"/>
                </a:solidFill>
                <a:latin typeface="Arial (Body)"/>
              </a:rPr>
              <a:t> </a:t>
            </a:r>
            <a:r>
              <a:rPr lang="en-US" sz="2100" err="1">
                <a:solidFill>
                  <a:srgbClr val="002060"/>
                </a:solidFill>
                <a:latin typeface="Arial (Body)"/>
              </a:rPr>
              <a:t>nhóm</a:t>
            </a:r>
            <a:endParaRPr lang="en-US" sz="2100">
              <a:solidFill>
                <a:srgbClr val="002060"/>
              </a:solidFill>
              <a:latin typeface="Arial (Body)"/>
            </a:endParaRPr>
          </a:p>
          <a:p>
            <a:pPr lvl="1" algn="l">
              <a:lnSpc>
                <a:spcPct val="130000"/>
              </a:lnSpc>
              <a:spcBef>
                <a:spcPts val="0"/>
              </a:spcBef>
            </a:pPr>
            <a:endParaRPr lang="en-US" sz="2100">
              <a:solidFill>
                <a:srgbClr val="002060"/>
              </a:solidFill>
              <a:latin typeface="Arial (Body)"/>
            </a:endParaRPr>
          </a:p>
        </p:txBody>
      </p:sp>
      <p:sp>
        <p:nvSpPr>
          <p:cNvPr id="7" name="Title 1"/>
          <p:cNvSpPr txBox="1">
            <a:spLocks/>
          </p:cNvSpPr>
          <p:nvPr/>
        </p:nvSpPr>
        <p:spPr>
          <a:xfrm>
            <a:off x="1903810" y="2243138"/>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endParaRPr lang="en-US" sz="3600" b="1">
              <a:solidFill>
                <a:srgbClr val="002060"/>
              </a:solidFill>
              <a:latin typeface="Arial (Body)"/>
            </a:endParaRPr>
          </a:p>
        </p:txBody>
      </p:sp>
      <p:sp>
        <p:nvSpPr>
          <p:cNvPr id="9" name="Title 1"/>
          <p:cNvSpPr txBox="1">
            <a:spLocks/>
          </p:cNvSpPr>
          <p:nvPr/>
        </p:nvSpPr>
        <p:spPr>
          <a:xfrm>
            <a:off x="1306285" y="147251"/>
            <a:ext cx="7228115" cy="132436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nSpc>
                <a:spcPct val="110000"/>
              </a:lnSpc>
            </a:pPr>
            <a:r>
              <a:rPr lang="en-US" sz="2700" b="1">
                <a:solidFill>
                  <a:srgbClr val="002060"/>
                </a:solidFill>
                <a:latin typeface="Arial (Body)"/>
              </a:rPr>
              <a:t>ĐỐI TƯỢNG &amp;</a:t>
            </a:r>
          </a:p>
          <a:p>
            <a:pPr>
              <a:lnSpc>
                <a:spcPct val="110000"/>
              </a:lnSpc>
            </a:pPr>
            <a:r>
              <a:rPr lang="en-US" sz="2700" b="1">
                <a:solidFill>
                  <a:srgbClr val="002060"/>
                </a:solidFill>
                <a:latin typeface="Arial (Body)"/>
              </a:rPr>
              <a:t>PHƯƠNG PHÁP NGHIÊN CỨU</a:t>
            </a:r>
          </a:p>
        </p:txBody>
      </p:sp>
    </p:spTree>
    <p:extLst>
      <p:ext uri="{BB962C8B-B14F-4D97-AF65-F5344CB8AC3E}">
        <p14:creationId xmlns:p14="http://schemas.microsoft.com/office/powerpoint/2010/main" val="4910801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614488" y="1413387"/>
            <a:ext cx="6204347" cy="3498422"/>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30000"/>
              </a:lnSpc>
              <a:spcBef>
                <a:spcPts val="0"/>
              </a:spcBef>
              <a:buFont typeface="Wingdings" panose="05000000000000000000" pitchFamily="2" charset="2"/>
              <a:buChar char="v"/>
            </a:pPr>
            <a:r>
              <a:rPr lang="en-US" sz="2100" b="1" err="1">
                <a:solidFill>
                  <a:srgbClr val="002060"/>
                </a:solidFill>
                <a:latin typeface="Arial (Body)"/>
              </a:rPr>
              <a:t>Nhóm</a:t>
            </a:r>
            <a:r>
              <a:rPr lang="en-US" sz="2100" b="1">
                <a:solidFill>
                  <a:srgbClr val="002060"/>
                </a:solidFill>
                <a:latin typeface="Arial (Body)"/>
              </a:rPr>
              <a:t> </a:t>
            </a:r>
            <a:r>
              <a:rPr lang="en-US" sz="2100" b="1" err="1">
                <a:solidFill>
                  <a:srgbClr val="002060"/>
                </a:solidFill>
                <a:latin typeface="Arial (Body)"/>
              </a:rPr>
              <a:t>nuôi</a:t>
            </a:r>
            <a:r>
              <a:rPr lang="en-US" sz="2100" b="1">
                <a:solidFill>
                  <a:srgbClr val="002060"/>
                </a:solidFill>
                <a:latin typeface="Arial (Body)"/>
              </a:rPr>
              <a:t> </a:t>
            </a:r>
            <a:r>
              <a:rPr lang="en-US" sz="2100" b="1" err="1">
                <a:solidFill>
                  <a:srgbClr val="002060"/>
                </a:solidFill>
                <a:latin typeface="Arial (Body)"/>
              </a:rPr>
              <a:t>ăn</a:t>
            </a:r>
            <a:r>
              <a:rPr lang="en-US" sz="2100" b="1">
                <a:solidFill>
                  <a:srgbClr val="002060"/>
                </a:solidFill>
                <a:latin typeface="Arial (Body)"/>
              </a:rPr>
              <a:t> </a:t>
            </a:r>
            <a:r>
              <a:rPr lang="en-US" sz="2100" b="1" err="1">
                <a:solidFill>
                  <a:srgbClr val="002060"/>
                </a:solidFill>
                <a:latin typeface="Arial (Body)"/>
              </a:rPr>
              <a:t>sớm</a:t>
            </a:r>
            <a:r>
              <a:rPr lang="en-US" sz="2100">
                <a:solidFill>
                  <a:srgbClr val="002060"/>
                </a:solidFill>
                <a:latin typeface="Arial (Body)"/>
              </a:rPr>
              <a:t>: </a:t>
            </a:r>
            <a:r>
              <a:rPr lang="en-US" sz="2100" err="1">
                <a:solidFill>
                  <a:srgbClr val="002060"/>
                </a:solidFill>
                <a:latin typeface="Arial (Body)"/>
              </a:rPr>
              <a:t>ăn</a:t>
            </a:r>
            <a:r>
              <a:rPr lang="en-US" sz="2100">
                <a:solidFill>
                  <a:srgbClr val="002060"/>
                </a:solidFill>
                <a:latin typeface="Arial (Body)"/>
              </a:rPr>
              <a:t> </a:t>
            </a:r>
            <a:r>
              <a:rPr lang="en-US" sz="2100" err="1">
                <a:solidFill>
                  <a:srgbClr val="002060"/>
                </a:solidFill>
                <a:latin typeface="Arial (Body)"/>
              </a:rPr>
              <a:t>trong</a:t>
            </a:r>
            <a:r>
              <a:rPr lang="en-US" sz="2100">
                <a:solidFill>
                  <a:srgbClr val="002060"/>
                </a:solidFill>
                <a:latin typeface="Arial (Body)"/>
              </a:rPr>
              <a:t> </a:t>
            </a:r>
            <a:r>
              <a:rPr lang="en-US" sz="2100" err="1">
                <a:solidFill>
                  <a:srgbClr val="002060"/>
                </a:solidFill>
                <a:latin typeface="Arial (Body)"/>
              </a:rPr>
              <a:t>vòng</a:t>
            </a:r>
            <a:r>
              <a:rPr lang="en-US" sz="2100">
                <a:solidFill>
                  <a:srgbClr val="002060"/>
                </a:solidFill>
                <a:latin typeface="Arial (Body)"/>
              </a:rPr>
              <a:t> 24 </a:t>
            </a:r>
            <a:r>
              <a:rPr lang="en-US" sz="2100" err="1">
                <a:solidFill>
                  <a:srgbClr val="002060"/>
                </a:solidFill>
                <a:latin typeface="Arial (Body)"/>
              </a:rPr>
              <a:t>giờ</a:t>
            </a:r>
            <a:r>
              <a:rPr lang="en-US" sz="2100">
                <a:solidFill>
                  <a:srgbClr val="002060"/>
                </a:solidFill>
                <a:latin typeface="Arial (Body)"/>
              </a:rPr>
              <a:t> </a:t>
            </a:r>
            <a:r>
              <a:rPr lang="en-US" sz="2100" err="1">
                <a:solidFill>
                  <a:srgbClr val="002060"/>
                </a:solidFill>
                <a:latin typeface="Arial (Body)"/>
              </a:rPr>
              <a:t>sau</a:t>
            </a:r>
            <a:r>
              <a:rPr lang="en-US" sz="2100">
                <a:solidFill>
                  <a:srgbClr val="002060"/>
                </a:solidFill>
                <a:latin typeface="Arial (Body)"/>
              </a:rPr>
              <a:t> </a:t>
            </a:r>
            <a:r>
              <a:rPr lang="en-US" sz="2100" err="1">
                <a:solidFill>
                  <a:srgbClr val="002060"/>
                </a:solidFill>
                <a:latin typeface="Arial (Body)"/>
              </a:rPr>
              <a:t>mổ</a:t>
            </a:r>
            <a:endParaRPr lang="en-US" sz="2100">
              <a:solidFill>
                <a:srgbClr val="002060"/>
              </a:solidFill>
              <a:latin typeface="Arial (Body)"/>
            </a:endParaRPr>
          </a:p>
          <a:p>
            <a:pPr marL="342900" indent="-342900" algn="l">
              <a:lnSpc>
                <a:spcPct val="130000"/>
              </a:lnSpc>
              <a:spcBef>
                <a:spcPts val="0"/>
              </a:spcBef>
              <a:buFont typeface="Wingdings" panose="05000000000000000000" pitchFamily="2" charset="2"/>
              <a:buChar char="v"/>
            </a:pPr>
            <a:r>
              <a:rPr lang="en-US" sz="2100" b="1" err="1">
                <a:solidFill>
                  <a:srgbClr val="002060"/>
                </a:solidFill>
                <a:latin typeface="Arial (Body)"/>
              </a:rPr>
              <a:t>Nhóm</a:t>
            </a:r>
            <a:r>
              <a:rPr lang="en-US" sz="2100" b="1">
                <a:solidFill>
                  <a:srgbClr val="002060"/>
                </a:solidFill>
                <a:latin typeface="Arial (Body)"/>
              </a:rPr>
              <a:t> </a:t>
            </a:r>
            <a:r>
              <a:rPr lang="en-US" sz="2100" b="1" err="1">
                <a:solidFill>
                  <a:srgbClr val="002060"/>
                </a:solidFill>
                <a:latin typeface="Arial (Body)"/>
              </a:rPr>
              <a:t>nuôi</a:t>
            </a:r>
            <a:r>
              <a:rPr lang="en-US" sz="2100" b="1">
                <a:solidFill>
                  <a:srgbClr val="002060"/>
                </a:solidFill>
                <a:latin typeface="Arial (Body)"/>
              </a:rPr>
              <a:t> </a:t>
            </a:r>
            <a:r>
              <a:rPr lang="en-US" sz="2100" b="1" err="1">
                <a:solidFill>
                  <a:srgbClr val="002060"/>
                </a:solidFill>
                <a:latin typeface="Arial (Body)"/>
              </a:rPr>
              <a:t>ăn</a:t>
            </a:r>
            <a:r>
              <a:rPr lang="en-US" sz="2100" b="1">
                <a:solidFill>
                  <a:srgbClr val="002060"/>
                </a:solidFill>
                <a:latin typeface="Arial (Body)"/>
              </a:rPr>
              <a:t> </a:t>
            </a:r>
            <a:r>
              <a:rPr lang="en-US" sz="2100" b="1" err="1">
                <a:solidFill>
                  <a:srgbClr val="002060"/>
                </a:solidFill>
                <a:latin typeface="Arial (Body)"/>
              </a:rPr>
              <a:t>truyền</a:t>
            </a:r>
            <a:r>
              <a:rPr lang="en-US" sz="2100" b="1">
                <a:solidFill>
                  <a:srgbClr val="002060"/>
                </a:solidFill>
                <a:latin typeface="Arial (Body)"/>
              </a:rPr>
              <a:t> </a:t>
            </a:r>
            <a:r>
              <a:rPr lang="en-US" sz="2100" b="1" err="1">
                <a:solidFill>
                  <a:srgbClr val="002060"/>
                </a:solidFill>
                <a:latin typeface="Arial (Body)"/>
              </a:rPr>
              <a:t>thống</a:t>
            </a:r>
            <a:r>
              <a:rPr lang="en-US" sz="2100">
                <a:solidFill>
                  <a:srgbClr val="002060"/>
                </a:solidFill>
                <a:latin typeface="Arial (Body)"/>
              </a:rPr>
              <a:t>: </a:t>
            </a:r>
            <a:r>
              <a:rPr lang="en-US" sz="2100" err="1">
                <a:solidFill>
                  <a:srgbClr val="002060"/>
                </a:solidFill>
                <a:latin typeface="Arial (Body)"/>
              </a:rPr>
              <a:t>ăn</a:t>
            </a:r>
            <a:r>
              <a:rPr lang="en-US" sz="2100">
                <a:solidFill>
                  <a:srgbClr val="002060"/>
                </a:solidFill>
                <a:latin typeface="Arial (Body)"/>
              </a:rPr>
              <a:t> </a:t>
            </a:r>
            <a:r>
              <a:rPr lang="en-US" sz="2100" err="1">
                <a:solidFill>
                  <a:srgbClr val="002060"/>
                </a:solidFill>
                <a:latin typeface="Arial (Body)"/>
              </a:rPr>
              <a:t>sau</a:t>
            </a:r>
            <a:r>
              <a:rPr lang="en-US" sz="2100">
                <a:solidFill>
                  <a:srgbClr val="002060"/>
                </a:solidFill>
                <a:latin typeface="Arial (Body)"/>
              </a:rPr>
              <a:t> </a:t>
            </a:r>
            <a:r>
              <a:rPr lang="en-US" sz="2100" err="1">
                <a:solidFill>
                  <a:srgbClr val="002060"/>
                </a:solidFill>
                <a:latin typeface="Arial (Body)"/>
              </a:rPr>
              <a:t>khi</a:t>
            </a:r>
            <a:r>
              <a:rPr lang="en-US" sz="2100">
                <a:solidFill>
                  <a:srgbClr val="002060"/>
                </a:solidFill>
                <a:latin typeface="Arial (Body)"/>
              </a:rPr>
              <a:t> </a:t>
            </a:r>
            <a:r>
              <a:rPr lang="en-US" sz="2100" err="1">
                <a:solidFill>
                  <a:srgbClr val="002060"/>
                </a:solidFill>
                <a:latin typeface="Arial (Body)"/>
              </a:rPr>
              <a:t>có</a:t>
            </a:r>
            <a:r>
              <a:rPr lang="en-US" sz="2100">
                <a:solidFill>
                  <a:srgbClr val="002060"/>
                </a:solidFill>
                <a:latin typeface="Arial (Body)"/>
              </a:rPr>
              <a:t> </a:t>
            </a:r>
            <a:r>
              <a:rPr lang="en-US" sz="2100" err="1">
                <a:solidFill>
                  <a:srgbClr val="002060"/>
                </a:solidFill>
                <a:latin typeface="Arial (Body)"/>
              </a:rPr>
              <a:t>trung</a:t>
            </a:r>
            <a:r>
              <a:rPr lang="en-US" sz="2100">
                <a:solidFill>
                  <a:srgbClr val="002060"/>
                </a:solidFill>
                <a:latin typeface="Arial (Body)"/>
              </a:rPr>
              <a:t> </a:t>
            </a:r>
            <a:r>
              <a:rPr lang="en-US" sz="2100" err="1">
                <a:solidFill>
                  <a:srgbClr val="002060"/>
                </a:solidFill>
                <a:latin typeface="Arial (Body)"/>
              </a:rPr>
              <a:t>tiện</a:t>
            </a:r>
            <a:r>
              <a:rPr lang="en-US" sz="2100">
                <a:solidFill>
                  <a:srgbClr val="002060"/>
                </a:solidFill>
                <a:latin typeface="Arial (Body)"/>
              </a:rPr>
              <a:t>/</a:t>
            </a:r>
            <a:r>
              <a:rPr lang="en-US" sz="2100" err="1">
                <a:solidFill>
                  <a:srgbClr val="002060"/>
                </a:solidFill>
                <a:latin typeface="Arial (Body)"/>
              </a:rPr>
              <a:t>đi</a:t>
            </a:r>
            <a:r>
              <a:rPr lang="en-US" sz="2100">
                <a:solidFill>
                  <a:srgbClr val="002060"/>
                </a:solidFill>
                <a:latin typeface="Arial (Body)"/>
              </a:rPr>
              <a:t> </a:t>
            </a:r>
            <a:r>
              <a:rPr lang="en-US" sz="2100" err="1">
                <a:solidFill>
                  <a:srgbClr val="002060"/>
                </a:solidFill>
                <a:latin typeface="Arial (Body)"/>
              </a:rPr>
              <a:t>tiêu</a:t>
            </a:r>
            <a:endParaRPr lang="en-US" sz="2100">
              <a:solidFill>
                <a:srgbClr val="002060"/>
              </a:solidFill>
              <a:latin typeface="Arial (Body)"/>
            </a:endParaRPr>
          </a:p>
          <a:p>
            <a:pPr marL="342900" indent="-342900" algn="l">
              <a:lnSpc>
                <a:spcPct val="130000"/>
              </a:lnSpc>
              <a:spcBef>
                <a:spcPts val="0"/>
              </a:spcBef>
              <a:buFont typeface="Wingdings" panose="05000000000000000000" pitchFamily="2" charset="2"/>
              <a:buChar char="v"/>
            </a:pPr>
            <a:r>
              <a:rPr lang="en-US" sz="2100" err="1">
                <a:solidFill>
                  <a:srgbClr val="002060"/>
                </a:solidFill>
                <a:latin typeface="Arial (Body)"/>
              </a:rPr>
              <a:t>Tiêu</a:t>
            </a:r>
            <a:r>
              <a:rPr lang="en-US" sz="2100">
                <a:solidFill>
                  <a:srgbClr val="002060"/>
                </a:solidFill>
                <a:latin typeface="Arial (Body)"/>
              </a:rPr>
              <a:t> </a:t>
            </a:r>
            <a:r>
              <a:rPr lang="en-US" sz="2100" err="1">
                <a:solidFill>
                  <a:srgbClr val="002060"/>
                </a:solidFill>
                <a:latin typeface="Arial (Body)"/>
              </a:rPr>
              <a:t>chuẩn</a:t>
            </a:r>
            <a:r>
              <a:rPr lang="en-US" sz="2100">
                <a:solidFill>
                  <a:srgbClr val="002060"/>
                </a:solidFill>
                <a:latin typeface="Arial (Body)"/>
              </a:rPr>
              <a:t> </a:t>
            </a:r>
            <a:r>
              <a:rPr lang="en-US" sz="2100" err="1">
                <a:solidFill>
                  <a:srgbClr val="002060"/>
                </a:solidFill>
                <a:latin typeface="Arial (Body)"/>
              </a:rPr>
              <a:t>xuất</a:t>
            </a:r>
            <a:r>
              <a:rPr lang="en-US" sz="2100">
                <a:solidFill>
                  <a:srgbClr val="002060"/>
                </a:solidFill>
                <a:latin typeface="Arial (Body)"/>
              </a:rPr>
              <a:t> </a:t>
            </a:r>
            <a:r>
              <a:rPr lang="en-US" sz="2100" err="1">
                <a:solidFill>
                  <a:srgbClr val="002060"/>
                </a:solidFill>
                <a:latin typeface="Arial (Body)"/>
              </a:rPr>
              <a:t>viện</a:t>
            </a:r>
            <a:r>
              <a:rPr lang="en-US" sz="2100">
                <a:solidFill>
                  <a:srgbClr val="002060"/>
                </a:solidFill>
                <a:latin typeface="Arial (Body)"/>
              </a:rPr>
              <a:t>:</a:t>
            </a:r>
          </a:p>
          <a:p>
            <a:pPr marL="600075" lvl="1" indent="-257175" algn="l">
              <a:lnSpc>
                <a:spcPct val="130000"/>
              </a:lnSpc>
              <a:spcBef>
                <a:spcPts val="0"/>
              </a:spcBef>
              <a:buFont typeface="Arial" panose="020B0604020202020204" pitchFamily="34" charset="0"/>
              <a:buChar char="•"/>
            </a:pPr>
            <a:r>
              <a:rPr lang="en-US" sz="1800">
                <a:solidFill>
                  <a:srgbClr val="002060"/>
                </a:solidFill>
                <a:latin typeface="Arial (Body)"/>
              </a:rPr>
              <a:t>D</a:t>
            </a:r>
            <a:r>
              <a:rPr lang="vi-VN" sz="1800">
                <a:solidFill>
                  <a:srgbClr val="002060"/>
                </a:solidFill>
                <a:latin typeface="Arial (Body)"/>
              </a:rPr>
              <a:t>ung nạp với chế độ ăn lỏng và đặc</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Kiểm soát đau bằng thuốc uống</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vi-VN" sz="1800">
                <a:solidFill>
                  <a:srgbClr val="002060"/>
                </a:solidFill>
                <a:latin typeface="Arial (Body)"/>
              </a:rPr>
              <a:t>Trung tiện</a:t>
            </a:r>
            <a:r>
              <a:rPr lang="en-US" sz="1800">
                <a:solidFill>
                  <a:srgbClr val="002060"/>
                </a:solidFill>
                <a:latin typeface="Arial (Body)"/>
              </a:rPr>
              <a:t> </a:t>
            </a:r>
            <a:r>
              <a:rPr lang="en-US" sz="1800" err="1">
                <a:solidFill>
                  <a:srgbClr val="002060"/>
                </a:solidFill>
                <a:latin typeface="Arial (Body)"/>
              </a:rPr>
              <a:t>được</a:t>
            </a:r>
            <a:endParaRPr lang="en-US" sz="1800">
              <a:solidFill>
                <a:srgbClr val="002060"/>
              </a:solidFill>
              <a:latin typeface="Arial (Body)"/>
            </a:endParaRPr>
          </a:p>
          <a:p>
            <a:pPr marL="600075" lvl="1" indent="-257175" algn="l">
              <a:lnSpc>
                <a:spcPct val="130000"/>
              </a:lnSpc>
              <a:spcBef>
                <a:spcPts val="0"/>
              </a:spcBef>
              <a:buFont typeface="Arial" panose="020B0604020202020204" pitchFamily="34" charset="0"/>
              <a:buChar char="•"/>
            </a:pPr>
            <a:r>
              <a:rPr lang="en-US" sz="1800">
                <a:solidFill>
                  <a:srgbClr val="002060"/>
                </a:solidFill>
                <a:latin typeface="Arial (Body)"/>
              </a:rPr>
              <a:t>B</a:t>
            </a:r>
            <a:r>
              <a:rPr lang="vi-VN" sz="1800">
                <a:solidFill>
                  <a:srgbClr val="002060"/>
                </a:solidFill>
                <a:latin typeface="Arial (Body)"/>
              </a:rPr>
              <a:t>ệnh chính và bệnh nền </a:t>
            </a:r>
            <a:r>
              <a:rPr lang="en-US" sz="1800" err="1">
                <a:solidFill>
                  <a:srgbClr val="002060"/>
                </a:solidFill>
                <a:latin typeface="Arial (Body)"/>
              </a:rPr>
              <a:t>ổn</a:t>
            </a:r>
            <a:endParaRPr lang="en-US" sz="1800">
              <a:solidFill>
                <a:srgbClr val="002060"/>
              </a:solidFill>
              <a:latin typeface="Arial (Body)"/>
            </a:endParaRPr>
          </a:p>
        </p:txBody>
      </p:sp>
      <p:sp>
        <p:nvSpPr>
          <p:cNvPr id="7" name="Title 1"/>
          <p:cNvSpPr txBox="1">
            <a:spLocks/>
          </p:cNvSpPr>
          <p:nvPr/>
        </p:nvSpPr>
        <p:spPr>
          <a:xfrm>
            <a:off x="1903810" y="2243138"/>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endParaRPr lang="en-US" sz="3600" b="1">
              <a:solidFill>
                <a:srgbClr val="002060"/>
              </a:solidFill>
              <a:latin typeface="Arial (Body)"/>
            </a:endParaRPr>
          </a:p>
        </p:txBody>
      </p:sp>
      <p:sp>
        <p:nvSpPr>
          <p:cNvPr id="9" name="Title 1"/>
          <p:cNvSpPr txBox="1">
            <a:spLocks/>
          </p:cNvSpPr>
          <p:nvPr/>
        </p:nvSpPr>
        <p:spPr>
          <a:xfrm>
            <a:off x="1306286" y="147251"/>
            <a:ext cx="6512549" cy="132436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nSpc>
                <a:spcPct val="110000"/>
              </a:lnSpc>
            </a:pPr>
            <a:r>
              <a:rPr lang="en-US" sz="2700" b="1">
                <a:solidFill>
                  <a:srgbClr val="002060"/>
                </a:solidFill>
                <a:latin typeface="Arial (Body)"/>
              </a:rPr>
              <a:t>ĐỐI TƯỢNG &amp;</a:t>
            </a:r>
          </a:p>
          <a:p>
            <a:pPr>
              <a:lnSpc>
                <a:spcPct val="110000"/>
              </a:lnSpc>
            </a:pPr>
            <a:r>
              <a:rPr lang="en-US" sz="2700" b="1">
                <a:solidFill>
                  <a:srgbClr val="002060"/>
                </a:solidFill>
                <a:latin typeface="Arial (Body)"/>
              </a:rPr>
              <a:t>PHƯƠNG PHÁP NGHIÊN CỨU</a:t>
            </a:r>
          </a:p>
        </p:txBody>
      </p:sp>
    </p:spTree>
    <p:extLst>
      <p:ext uri="{BB962C8B-B14F-4D97-AF65-F5344CB8AC3E}">
        <p14:creationId xmlns:p14="http://schemas.microsoft.com/office/powerpoint/2010/main" val="4095708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CD32F-F9FD-89A0-D78C-08B0DE324F17}"/>
              </a:ext>
            </a:extLst>
          </p:cNvPr>
          <p:cNvSpPr>
            <a:spLocks noGrp="1"/>
          </p:cNvSpPr>
          <p:nvPr>
            <p:ph type="title"/>
          </p:nvPr>
        </p:nvSpPr>
        <p:spPr/>
        <p:txBody>
          <a:bodyPr/>
          <a:lstStyle/>
          <a:p>
            <a:endParaRPr lang="en-US"/>
          </a:p>
        </p:txBody>
      </p:sp>
      <p:pic>
        <p:nvPicPr>
          <p:cNvPr id="4" name="Picture 4" descr="Diagram&#10;&#10;Description automatically generated">
            <a:extLst>
              <a:ext uri="{FF2B5EF4-FFF2-40B4-BE49-F238E27FC236}">
                <a16:creationId xmlns:a16="http://schemas.microsoft.com/office/drawing/2014/main" id="{9742F618-D2C5-936C-E60D-047B8E79BA4F}"/>
              </a:ext>
            </a:extLst>
          </p:cNvPr>
          <p:cNvPicPr>
            <a:picLocks noGrp="1" noChangeAspect="1"/>
          </p:cNvPicPr>
          <p:nvPr>
            <p:ph idx="1"/>
          </p:nvPr>
        </p:nvPicPr>
        <p:blipFill>
          <a:blip r:embed="rId3"/>
          <a:stretch>
            <a:fillRect/>
          </a:stretch>
        </p:blipFill>
        <p:spPr>
          <a:xfrm>
            <a:off x="1281252" y="283239"/>
            <a:ext cx="6581495" cy="4575153"/>
          </a:xfrm>
        </p:spPr>
      </p:pic>
    </p:spTree>
    <p:extLst>
      <p:ext uri="{BB962C8B-B14F-4D97-AF65-F5344CB8AC3E}">
        <p14:creationId xmlns:p14="http://schemas.microsoft.com/office/powerpoint/2010/main" val="2250125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84248" y="173620"/>
            <a:ext cx="4786313"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ĐẶC ĐIỂM CHUNG</a:t>
            </a:r>
          </a:p>
        </p:txBody>
      </p:sp>
      <p:graphicFrame>
        <p:nvGraphicFramePr>
          <p:cNvPr id="6" name="Table 5"/>
          <p:cNvGraphicFramePr>
            <a:graphicFrameLocks noGrp="1"/>
          </p:cNvGraphicFramePr>
          <p:nvPr/>
        </p:nvGraphicFramePr>
        <p:xfrm>
          <a:off x="1463040" y="1494473"/>
          <a:ext cx="6208777" cy="3334703"/>
        </p:xfrm>
        <a:graphic>
          <a:graphicData uri="http://schemas.openxmlformats.org/drawingml/2006/table">
            <a:tbl>
              <a:tblPr firstRow="1" firstCol="1" bandRow="1">
                <a:tableStyleId>{5FD0F851-EC5A-4D38-B0AD-8093EC10F338}</a:tableStyleId>
              </a:tblPr>
              <a:tblGrid>
                <a:gridCol w="2182562">
                  <a:extLst>
                    <a:ext uri="{9D8B030D-6E8A-4147-A177-3AD203B41FA5}">
                      <a16:colId xmlns:a16="http://schemas.microsoft.com/office/drawing/2014/main" val="20000"/>
                    </a:ext>
                  </a:extLst>
                </a:gridCol>
                <a:gridCol w="1403540">
                  <a:extLst>
                    <a:ext uri="{9D8B030D-6E8A-4147-A177-3AD203B41FA5}">
                      <a16:colId xmlns:a16="http://schemas.microsoft.com/office/drawing/2014/main" val="20001"/>
                    </a:ext>
                  </a:extLst>
                </a:gridCol>
                <a:gridCol w="1728073">
                  <a:extLst>
                    <a:ext uri="{9D8B030D-6E8A-4147-A177-3AD203B41FA5}">
                      <a16:colId xmlns:a16="http://schemas.microsoft.com/office/drawing/2014/main" val="20002"/>
                    </a:ext>
                  </a:extLst>
                </a:gridCol>
                <a:gridCol w="894602">
                  <a:extLst>
                    <a:ext uri="{9D8B030D-6E8A-4147-A177-3AD203B41FA5}">
                      <a16:colId xmlns:a16="http://schemas.microsoft.com/office/drawing/2014/main" val="20003"/>
                    </a:ext>
                  </a:extLst>
                </a:gridCol>
              </a:tblGrid>
              <a:tr h="548640">
                <a:tc>
                  <a:txBody>
                    <a:bodyPr/>
                    <a:lstStyle/>
                    <a:p>
                      <a:pPr marL="0" marR="0" algn="ctr">
                        <a:lnSpc>
                          <a:spcPct val="100000"/>
                        </a:lnSpc>
                        <a:spcBef>
                          <a:spcPts val="0"/>
                        </a:spcBef>
                        <a:spcAft>
                          <a:spcPts val="0"/>
                        </a:spcAft>
                      </a:pPr>
                      <a:r>
                        <a:rPr lang="en-US" sz="1400" b="1" err="1">
                          <a:solidFill>
                            <a:schemeClr val="bg1"/>
                          </a:solidFill>
                          <a:effectLst/>
                          <a:latin typeface="Arial" panose="020B0604020202020204" pitchFamily="34" charset="0"/>
                          <a:cs typeface="Arial" panose="020B0604020202020204" pitchFamily="34" charset="0"/>
                        </a:rPr>
                        <a:t>Đặc</a:t>
                      </a:r>
                      <a:r>
                        <a:rPr lang="en-US" sz="1400" b="1">
                          <a:solidFill>
                            <a:schemeClr val="bg1"/>
                          </a:solidFill>
                          <a:effectLst/>
                          <a:latin typeface="Arial" panose="020B0604020202020204" pitchFamily="34" charset="0"/>
                          <a:cs typeface="Arial" panose="020B0604020202020204" pitchFamily="34" charset="0"/>
                        </a:rPr>
                        <a:t> </a:t>
                      </a:r>
                      <a:r>
                        <a:rPr lang="en-US" sz="1400" b="1" err="1">
                          <a:solidFill>
                            <a:schemeClr val="bg1"/>
                          </a:solidFill>
                          <a:effectLst/>
                          <a:latin typeface="Arial" panose="020B0604020202020204" pitchFamily="34" charset="0"/>
                          <a:cs typeface="Arial" panose="020B0604020202020204" pitchFamily="34" charset="0"/>
                        </a:rPr>
                        <a:t>điểm</a:t>
                      </a:r>
                      <a:endParaRPr lang="en-US" sz="1400" b="1">
                        <a:solidFill>
                          <a:schemeClr val="bg1"/>
                        </a:solidFill>
                        <a:effectLst/>
                        <a:latin typeface="Arial" panose="020B0604020202020204" pitchFamily="34" charset="0"/>
                        <a:ea typeface="Calibri"/>
                        <a:cs typeface="Arial" panose="020B0604020202020204" pitchFamily="34" charset="0"/>
                      </a:endParaRPr>
                    </a:p>
                  </a:txBody>
                  <a:tcPr marL="51435" marR="51435" marT="0" marB="0" anchor="ctr">
                    <a:solidFill>
                      <a:schemeClr val="accent1"/>
                    </a:solidFill>
                  </a:tcPr>
                </a:tc>
                <a:tc>
                  <a:txBody>
                    <a:bodyPr/>
                    <a:lstStyle/>
                    <a:p>
                      <a:pPr marL="0" marR="0" algn="ctr">
                        <a:lnSpc>
                          <a:spcPct val="100000"/>
                        </a:lnSpc>
                        <a:spcBef>
                          <a:spcPts val="0"/>
                        </a:spcBef>
                        <a:spcAft>
                          <a:spcPts val="0"/>
                        </a:spcAft>
                      </a:pPr>
                      <a:r>
                        <a:rPr lang="en-US" sz="1400" b="1" err="1">
                          <a:solidFill>
                            <a:schemeClr val="bg1"/>
                          </a:solidFill>
                          <a:effectLst/>
                          <a:latin typeface="Arial" panose="020B0604020202020204" pitchFamily="34" charset="0"/>
                          <a:cs typeface="Arial" panose="020B0604020202020204" pitchFamily="34" charset="0"/>
                        </a:rPr>
                        <a:t>Nhóm</a:t>
                      </a:r>
                      <a:r>
                        <a:rPr lang="en-US" sz="1400" b="1">
                          <a:solidFill>
                            <a:schemeClr val="bg1"/>
                          </a:solidFill>
                          <a:effectLst/>
                          <a:latin typeface="Arial" panose="020B0604020202020204" pitchFamily="34" charset="0"/>
                          <a:cs typeface="Arial" panose="020B0604020202020204" pitchFamily="34" charset="0"/>
                        </a:rPr>
                        <a:t> I</a:t>
                      </a:r>
                    </a:p>
                    <a:p>
                      <a:pPr marL="0" marR="0" algn="ctr">
                        <a:lnSpc>
                          <a:spcPct val="100000"/>
                        </a:lnSpc>
                        <a:spcBef>
                          <a:spcPts val="0"/>
                        </a:spcBef>
                        <a:spcAft>
                          <a:spcPts val="0"/>
                        </a:spcAft>
                      </a:pPr>
                      <a:r>
                        <a:rPr lang="en-US" sz="1400" b="1">
                          <a:solidFill>
                            <a:schemeClr val="bg1"/>
                          </a:solidFill>
                          <a:effectLst/>
                          <a:latin typeface="Arial" panose="020B0604020202020204" pitchFamily="34" charset="0"/>
                          <a:cs typeface="Arial" panose="020B0604020202020204" pitchFamily="34" charset="0"/>
                        </a:rPr>
                        <a:t>N = 30</a:t>
                      </a:r>
                      <a:endParaRPr lang="en-US" sz="1400" b="1">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b="1" err="1">
                          <a:solidFill>
                            <a:schemeClr val="bg1"/>
                          </a:solidFill>
                          <a:effectLst/>
                          <a:latin typeface="Arial" panose="020B0604020202020204" pitchFamily="34" charset="0"/>
                          <a:cs typeface="Arial" panose="020B0604020202020204" pitchFamily="34" charset="0"/>
                        </a:rPr>
                        <a:t>Nhóm</a:t>
                      </a:r>
                      <a:r>
                        <a:rPr lang="en-US" sz="1400" b="1">
                          <a:solidFill>
                            <a:schemeClr val="bg1"/>
                          </a:solidFill>
                          <a:effectLst/>
                          <a:latin typeface="Arial" panose="020B0604020202020204" pitchFamily="34" charset="0"/>
                          <a:cs typeface="Arial" panose="020B0604020202020204" pitchFamily="34" charset="0"/>
                        </a:rPr>
                        <a:t> II</a:t>
                      </a:r>
                    </a:p>
                    <a:p>
                      <a:pPr marL="0" marR="0" algn="ctr">
                        <a:lnSpc>
                          <a:spcPct val="100000"/>
                        </a:lnSpc>
                        <a:spcBef>
                          <a:spcPts val="0"/>
                        </a:spcBef>
                        <a:spcAft>
                          <a:spcPts val="0"/>
                        </a:spcAft>
                      </a:pPr>
                      <a:r>
                        <a:rPr lang="en-US" sz="1400" b="1">
                          <a:solidFill>
                            <a:schemeClr val="bg1"/>
                          </a:solidFill>
                          <a:effectLst/>
                          <a:latin typeface="Arial" panose="020B0604020202020204" pitchFamily="34" charset="0"/>
                          <a:cs typeface="Arial" panose="020B0604020202020204" pitchFamily="34" charset="0"/>
                        </a:rPr>
                        <a:t>N = 30</a:t>
                      </a:r>
                      <a:endParaRPr lang="en-US" sz="1400" b="1">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b="1">
                          <a:solidFill>
                            <a:schemeClr val="bg1"/>
                          </a:solidFill>
                          <a:effectLst/>
                          <a:latin typeface="Arial" panose="020B0604020202020204" pitchFamily="34" charset="0"/>
                          <a:cs typeface="Arial" panose="020B0604020202020204" pitchFamily="34" charset="0"/>
                        </a:rPr>
                        <a:t>P</a:t>
                      </a:r>
                      <a:endParaRPr lang="en-US" sz="1400" b="1">
                        <a:solidFill>
                          <a:schemeClr val="bg1"/>
                        </a:solidFill>
                        <a:effectLst/>
                        <a:latin typeface="Arial" panose="020B0604020202020204" pitchFamily="34" charset="0"/>
                        <a:ea typeface="Calibri"/>
                        <a:cs typeface="Arial" panose="020B0604020202020204" pitchFamily="34" charset="0"/>
                      </a:endParaRPr>
                    </a:p>
                  </a:txBody>
                  <a:tcPr marL="51435" marR="51435" marT="0" marB="0" anchor="ctr">
                    <a:solidFill>
                      <a:schemeClr val="accent1"/>
                    </a:solidFill>
                  </a:tcPr>
                </a:tc>
                <a:extLst>
                  <a:ext uri="{0D108BD9-81ED-4DB2-BD59-A6C34878D82A}">
                    <a16:rowId xmlns:a16="http://schemas.microsoft.com/office/drawing/2014/main" val="10000"/>
                  </a:ext>
                </a:extLst>
              </a:tr>
              <a:tr h="274320">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Tuổi</a:t>
                      </a:r>
                      <a:r>
                        <a:rPr lang="en-US" sz="1400" b="0" baseline="0">
                          <a:solidFill>
                            <a:schemeClr val="bg1"/>
                          </a:solidFill>
                          <a:effectLst/>
                          <a:latin typeface="Arial" panose="020B0604020202020204" pitchFamily="34" charset="0"/>
                          <a:cs typeface="Arial" panose="020B0604020202020204" pitchFamily="34" charset="0"/>
                        </a:rPr>
                        <a:t> </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55.3 ± 13.7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61.6 ± 13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0.073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1"/>
                  </a:ext>
                </a:extLst>
              </a:tr>
              <a:tr h="274320">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Giới</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nam</a:t>
                      </a:r>
                      <a:r>
                        <a:rPr lang="en-US" sz="1400" b="0">
                          <a:solidFill>
                            <a:schemeClr val="bg1"/>
                          </a:solidFill>
                          <a:effectLst/>
                          <a:latin typeface="Arial" panose="020B0604020202020204" pitchFamily="34" charset="0"/>
                          <a:cs typeface="Arial" panose="020B0604020202020204" pitchFamily="34" charset="0"/>
                        </a:rPr>
                        <a:t>/</a:t>
                      </a:r>
                      <a:r>
                        <a:rPr lang="en-US" sz="1400" b="0" err="1">
                          <a:solidFill>
                            <a:schemeClr val="bg1"/>
                          </a:solidFill>
                          <a:effectLst/>
                          <a:latin typeface="Arial" panose="020B0604020202020204" pitchFamily="34" charset="0"/>
                          <a:cs typeface="Arial" panose="020B0604020202020204" pitchFamily="34" charset="0"/>
                        </a:rPr>
                        <a:t>nữ</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13/17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19/11</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0.121</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2"/>
                  </a:ext>
                </a:extLst>
              </a:tr>
              <a:tr h="274320">
                <a:tc>
                  <a:txBody>
                    <a:bodyPr/>
                    <a:lstStyle/>
                    <a:p>
                      <a:pPr marL="0" marR="0" algn="just">
                        <a:lnSpc>
                          <a:spcPct val="100000"/>
                        </a:lnSpc>
                        <a:spcBef>
                          <a:spcPts val="0"/>
                        </a:spcBef>
                        <a:spcAft>
                          <a:spcPts val="0"/>
                        </a:spcAft>
                      </a:pPr>
                      <a:r>
                        <a:rPr lang="en-US" sz="1400" b="0">
                          <a:solidFill>
                            <a:schemeClr val="bg1"/>
                          </a:solidFill>
                          <a:effectLst/>
                          <a:latin typeface="Arial" panose="020B0604020202020204" pitchFamily="34" charset="0"/>
                          <a:cs typeface="Arial" panose="020B0604020202020204" pitchFamily="34" charset="0"/>
                        </a:rPr>
                        <a:t>BMI</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21.4 ± 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23.2 ± 3.5</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rgbClr val="C00000"/>
                          </a:solidFill>
                          <a:effectLst/>
                          <a:latin typeface="Arial" panose="020B0604020202020204" pitchFamily="34" charset="0"/>
                          <a:cs typeface="Arial" panose="020B0604020202020204" pitchFamily="34" charset="0"/>
                        </a:rPr>
                        <a:t>0.044</a:t>
                      </a:r>
                      <a:endParaRPr lang="en-US" sz="1400" b="0">
                        <a:solidFill>
                          <a:srgbClr val="C00000"/>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3"/>
                  </a:ext>
                </a:extLst>
              </a:tr>
              <a:tr h="822960">
                <a:tc>
                  <a:txBody>
                    <a:bodyPr/>
                    <a:lstStyle/>
                    <a:p>
                      <a:pPr marL="0" marR="0" algn="just">
                        <a:lnSpc>
                          <a:spcPct val="100000"/>
                        </a:lnSpc>
                        <a:spcBef>
                          <a:spcPts val="0"/>
                        </a:spcBef>
                        <a:spcAft>
                          <a:spcPts val="0"/>
                        </a:spcAft>
                      </a:pPr>
                      <a:r>
                        <a:rPr lang="en-US" sz="1400" b="0">
                          <a:solidFill>
                            <a:schemeClr val="bg1"/>
                          </a:solidFill>
                          <a:effectLst/>
                          <a:latin typeface="Arial" panose="020B0604020202020204" pitchFamily="34" charset="0"/>
                          <a:cs typeface="Arial" panose="020B0604020202020204" pitchFamily="34" charset="0"/>
                        </a:rPr>
                        <a:t>ASA</a:t>
                      </a:r>
                    </a:p>
                    <a:p>
                      <a:pPr marL="0" marR="0" algn="just">
                        <a:lnSpc>
                          <a:spcPct val="100000"/>
                        </a:lnSpc>
                        <a:spcBef>
                          <a:spcPts val="0"/>
                        </a:spcBef>
                        <a:spcAft>
                          <a:spcPts val="0"/>
                        </a:spcAft>
                      </a:pPr>
                      <a:r>
                        <a:rPr lang="en-US" sz="1400" b="0">
                          <a:solidFill>
                            <a:schemeClr val="bg1"/>
                          </a:solidFill>
                          <a:effectLst/>
                          <a:latin typeface="Arial" panose="020B0604020202020204" pitchFamily="34" charset="0"/>
                          <a:cs typeface="Arial" panose="020B0604020202020204" pitchFamily="34" charset="0"/>
                        </a:rPr>
                        <a:t>   I </a:t>
                      </a:r>
                      <a:r>
                        <a:rPr lang="en-US" sz="1400" b="0" err="1">
                          <a:solidFill>
                            <a:schemeClr val="bg1"/>
                          </a:solidFill>
                          <a:effectLst/>
                          <a:latin typeface="Arial" panose="020B0604020202020204" pitchFamily="34" charset="0"/>
                          <a:cs typeface="Arial" panose="020B0604020202020204" pitchFamily="34" charset="0"/>
                        </a:rPr>
                        <a:t>và</a:t>
                      </a:r>
                      <a:r>
                        <a:rPr lang="en-US" sz="1400" b="0">
                          <a:solidFill>
                            <a:schemeClr val="bg1"/>
                          </a:solidFill>
                          <a:effectLst/>
                          <a:latin typeface="Arial" panose="020B0604020202020204" pitchFamily="34" charset="0"/>
                          <a:cs typeface="Arial" panose="020B0604020202020204" pitchFamily="34" charset="0"/>
                        </a:rPr>
                        <a:t> II</a:t>
                      </a:r>
                    </a:p>
                    <a:p>
                      <a:pPr marL="0" marR="0" algn="just">
                        <a:lnSpc>
                          <a:spcPct val="100000"/>
                        </a:lnSpc>
                        <a:spcBef>
                          <a:spcPts val="0"/>
                        </a:spcBef>
                        <a:spcAft>
                          <a:spcPts val="0"/>
                        </a:spcAft>
                      </a:pPr>
                      <a:r>
                        <a:rPr lang="en-US" sz="1400" b="0">
                          <a:solidFill>
                            <a:schemeClr val="bg1"/>
                          </a:solidFill>
                          <a:effectLst/>
                          <a:latin typeface="Arial" panose="020B0604020202020204" pitchFamily="34" charset="0"/>
                          <a:cs typeface="Arial" panose="020B0604020202020204" pitchFamily="34" charset="0"/>
                        </a:rPr>
                        <a:t>   III</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 </a:t>
                      </a:r>
                    </a:p>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23 (76.7%)</a:t>
                      </a:r>
                    </a:p>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7 (23.3%)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 </a:t>
                      </a:r>
                    </a:p>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25 (83.3%)</a:t>
                      </a:r>
                    </a:p>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5 (16.7%)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0.417</a:t>
                      </a:r>
                    </a:p>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 </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4"/>
                  </a:ext>
                </a:extLst>
              </a:tr>
              <a:tr h="274320">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Đái</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tháo</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đường</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2 (6.7%)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5 (16.7%)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0.424</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5"/>
                  </a:ext>
                </a:extLst>
              </a:tr>
              <a:tr h="274320">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Bệnh</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nội</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khoa</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khác</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 13 (43%)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19 (63%)</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0.121</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6"/>
                  </a:ext>
                </a:extLst>
              </a:tr>
              <a:tr h="274320">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Thiếu</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máu</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11 (36.7%)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5 (16.7%)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0.08</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7"/>
                  </a:ext>
                </a:extLst>
              </a:tr>
              <a:tr h="317183">
                <a:tc>
                  <a:txBody>
                    <a:bodyPr/>
                    <a:lstStyle/>
                    <a:p>
                      <a:pPr marL="0" marR="0" algn="just">
                        <a:lnSpc>
                          <a:spcPct val="100000"/>
                        </a:lnSpc>
                        <a:spcBef>
                          <a:spcPts val="0"/>
                        </a:spcBef>
                        <a:spcAft>
                          <a:spcPts val="0"/>
                        </a:spcAft>
                      </a:pPr>
                      <a:r>
                        <a:rPr lang="en-US" sz="1400" b="0" err="1">
                          <a:solidFill>
                            <a:schemeClr val="bg1"/>
                          </a:solidFill>
                          <a:effectLst/>
                          <a:latin typeface="Arial" panose="020B0604020202020204" pitchFamily="34" charset="0"/>
                          <a:cs typeface="Arial" panose="020B0604020202020204" pitchFamily="34" charset="0"/>
                        </a:rPr>
                        <a:t>Tiền</a:t>
                      </a:r>
                      <a:r>
                        <a:rPr lang="en-US" sz="1400" b="0">
                          <a:solidFill>
                            <a:schemeClr val="bg1"/>
                          </a:solidFill>
                          <a:effectLst/>
                          <a:latin typeface="Arial" panose="020B0604020202020204" pitchFamily="34" charset="0"/>
                          <a:cs typeface="Arial" panose="020B0604020202020204" pitchFamily="34" charset="0"/>
                        </a:rPr>
                        <a:t> </a:t>
                      </a:r>
                      <a:r>
                        <a:rPr lang="en-US" sz="1400" b="0" err="1">
                          <a:solidFill>
                            <a:schemeClr val="bg1"/>
                          </a:solidFill>
                          <a:effectLst/>
                          <a:latin typeface="Arial" panose="020B0604020202020204" pitchFamily="34" charset="0"/>
                          <a:cs typeface="Arial" panose="020B0604020202020204" pitchFamily="34" charset="0"/>
                        </a:rPr>
                        <a:t>sử</a:t>
                      </a:r>
                      <a:r>
                        <a:rPr lang="en-US" sz="1400" b="0" baseline="0">
                          <a:solidFill>
                            <a:schemeClr val="bg1"/>
                          </a:solidFill>
                          <a:effectLst/>
                          <a:latin typeface="Arial" panose="020B0604020202020204" pitchFamily="34" charset="0"/>
                          <a:cs typeface="Arial" panose="020B0604020202020204" pitchFamily="34" charset="0"/>
                        </a:rPr>
                        <a:t> </a:t>
                      </a:r>
                      <a:r>
                        <a:rPr lang="en-US" sz="1400" b="0">
                          <a:solidFill>
                            <a:schemeClr val="bg1"/>
                          </a:solidFill>
                          <a:effectLst/>
                          <a:latin typeface="Arial" panose="020B0604020202020204" pitchFamily="34" charset="0"/>
                          <a:cs typeface="Arial" panose="020B0604020202020204" pitchFamily="34" charset="0"/>
                        </a:rPr>
                        <a:t>PT </a:t>
                      </a:r>
                      <a:r>
                        <a:rPr lang="en-US" sz="1400" b="0" err="1">
                          <a:solidFill>
                            <a:schemeClr val="bg1"/>
                          </a:solidFill>
                          <a:effectLst/>
                          <a:latin typeface="Arial" panose="020B0604020202020204" pitchFamily="34" charset="0"/>
                          <a:cs typeface="Arial" panose="020B0604020202020204" pitchFamily="34" charset="0"/>
                        </a:rPr>
                        <a:t>bụng</a:t>
                      </a:r>
                      <a:endParaRPr lang="en-US" sz="1400" b="0">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chemeClr val="accent1"/>
                    </a:solidFill>
                  </a:tcPr>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9 (30%)</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5 (16.7%)</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400">
                          <a:solidFill>
                            <a:schemeClr val="tx1"/>
                          </a:solidFill>
                          <a:effectLst/>
                          <a:latin typeface="Arial" panose="020B0604020202020204" pitchFamily="34" charset="0"/>
                          <a:cs typeface="Arial" panose="020B0604020202020204" pitchFamily="34" charset="0"/>
                        </a:rPr>
                        <a:t>0.222</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0204266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257299" y="1623060"/>
          <a:ext cx="6543678" cy="2519173"/>
        </p:xfrm>
        <a:graphic>
          <a:graphicData uri="http://schemas.openxmlformats.org/drawingml/2006/table">
            <a:tbl>
              <a:tblPr firstRow="1" firstCol="1" bandRow="1">
                <a:tableStyleId>{5FD0F851-EC5A-4D38-B0AD-8093EC10F338}</a:tableStyleId>
              </a:tblPr>
              <a:tblGrid>
                <a:gridCol w="3143251">
                  <a:extLst>
                    <a:ext uri="{9D8B030D-6E8A-4147-A177-3AD203B41FA5}">
                      <a16:colId xmlns:a16="http://schemas.microsoft.com/office/drawing/2014/main" val="20000"/>
                    </a:ext>
                  </a:extLst>
                </a:gridCol>
                <a:gridCol w="1385888">
                  <a:extLst>
                    <a:ext uri="{9D8B030D-6E8A-4147-A177-3AD203B41FA5}">
                      <a16:colId xmlns:a16="http://schemas.microsoft.com/office/drawing/2014/main" val="20001"/>
                    </a:ext>
                  </a:extLst>
                </a:gridCol>
                <a:gridCol w="1243013">
                  <a:extLst>
                    <a:ext uri="{9D8B030D-6E8A-4147-A177-3AD203B41FA5}">
                      <a16:colId xmlns:a16="http://schemas.microsoft.com/office/drawing/2014/main" val="20002"/>
                    </a:ext>
                  </a:extLst>
                </a:gridCol>
                <a:gridCol w="771526">
                  <a:extLst>
                    <a:ext uri="{9D8B030D-6E8A-4147-A177-3AD203B41FA5}">
                      <a16:colId xmlns:a16="http://schemas.microsoft.com/office/drawing/2014/main" val="20003"/>
                    </a:ext>
                  </a:extLst>
                </a:gridCol>
              </a:tblGrid>
              <a:tr h="719764">
                <a:tc>
                  <a:txBody>
                    <a:bodyPr/>
                    <a:lstStyle/>
                    <a:p>
                      <a:pPr marL="0" marR="0" algn="ctr">
                        <a:lnSpc>
                          <a:spcPct val="100000"/>
                        </a:lnSpc>
                        <a:spcBef>
                          <a:spcPts val="0"/>
                        </a:spcBef>
                        <a:spcAft>
                          <a:spcPts val="0"/>
                        </a:spcAft>
                      </a:pPr>
                      <a:r>
                        <a:rPr lang="en-US" sz="1500" b="1" err="1">
                          <a:effectLst/>
                          <a:latin typeface="Arial" panose="020B0604020202020204" pitchFamily="34" charset="0"/>
                          <a:cs typeface="Arial" panose="020B0604020202020204" pitchFamily="34" charset="0"/>
                        </a:rPr>
                        <a:t>Đặc</a:t>
                      </a:r>
                      <a:r>
                        <a:rPr lang="en-US" sz="1500" b="1">
                          <a:effectLst/>
                          <a:latin typeface="Arial" panose="020B0604020202020204" pitchFamily="34" charset="0"/>
                          <a:cs typeface="Arial" panose="020B0604020202020204" pitchFamily="34" charset="0"/>
                        </a:rPr>
                        <a:t> </a:t>
                      </a:r>
                      <a:r>
                        <a:rPr lang="en-US" sz="1500" b="1" err="1">
                          <a:effectLst/>
                          <a:latin typeface="Arial" panose="020B0604020202020204" pitchFamily="34" charset="0"/>
                          <a:cs typeface="Arial" panose="020B0604020202020204" pitchFamily="34" charset="0"/>
                        </a:rPr>
                        <a:t>điểm</a:t>
                      </a:r>
                      <a:endParaRPr lang="en-US" sz="1500" b="1">
                        <a:solidFill>
                          <a:schemeClr val="bg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tc>
                  <a:txBody>
                    <a:bodyPr/>
                    <a:lstStyle/>
                    <a:p>
                      <a:pPr marL="0" marR="0" algn="ctr">
                        <a:lnSpc>
                          <a:spcPct val="100000"/>
                        </a:lnSpc>
                        <a:spcBef>
                          <a:spcPts val="0"/>
                        </a:spcBef>
                        <a:spcAft>
                          <a:spcPts val="0"/>
                        </a:spcAft>
                      </a:pPr>
                      <a:r>
                        <a:rPr lang="en-US" sz="1500" b="1" err="1">
                          <a:effectLst/>
                          <a:latin typeface="Arial" panose="020B0604020202020204" pitchFamily="34" charset="0"/>
                          <a:cs typeface="Arial" panose="020B0604020202020204" pitchFamily="34" charset="0"/>
                        </a:rPr>
                        <a:t>Nhóm</a:t>
                      </a:r>
                      <a:r>
                        <a:rPr lang="en-US" sz="1500" b="1">
                          <a:effectLst/>
                          <a:latin typeface="Arial" panose="020B0604020202020204" pitchFamily="34" charset="0"/>
                          <a:cs typeface="Arial" panose="020B0604020202020204" pitchFamily="34" charset="0"/>
                        </a:rPr>
                        <a:t> I</a:t>
                      </a:r>
                    </a:p>
                    <a:p>
                      <a:pPr marL="0" marR="0" algn="ctr">
                        <a:lnSpc>
                          <a:spcPct val="100000"/>
                        </a:lnSpc>
                        <a:spcBef>
                          <a:spcPts val="0"/>
                        </a:spcBef>
                        <a:spcAft>
                          <a:spcPts val="0"/>
                        </a:spcAft>
                      </a:pPr>
                      <a:r>
                        <a:rPr lang="en-US" sz="1500" b="1">
                          <a:effectLst/>
                          <a:latin typeface="Arial" panose="020B0604020202020204" pitchFamily="34" charset="0"/>
                          <a:cs typeface="Arial" panose="020B0604020202020204" pitchFamily="34" charset="0"/>
                        </a:rPr>
                        <a:t>N = 30</a:t>
                      </a:r>
                      <a:endParaRPr lang="en-US" sz="1500" b="1">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500" b="1" err="1">
                          <a:effectLst/>
                          <a:latin typeface="Arial" panose="020B0604020202020204" pitchFamily="34" charset="0"/>
                          <a:cs typeface="Arial" panose="020B0604020202020204" pitchFamily="34" charset="0"/>
                        </a:rPr>
                        <a:t>Nhóm</a:t>
                      </a:r>
                      <a:r>
                        <a:rPr lang="en-US" sz="1500" b="1">
                          <a:effectLst/>
                          <a:latin typeface="Arial" panose="020B0604020202020204" pitchFamily="34" charset="0"/>
                          <a:cs typeface="Arial" panose="020B0604020202020204" pitchFamily="34" charset="0"/>
                        </a:rPr>
                        <a:t> II</a:t>
                      </a:r>
                    </a:p>
                    <a:p>
                      <a:pPr marL="0" marR="0" algn="ctr">
                        <a:lnSpc>
                          <a:spcPct val="100000"/>
                        </a:lnSpc>
                        <a:spcBef>
                          <a:spcPts val="0"/>
                        </a:spcBef>
                        <a:spcAft>
                          <a:spcPts val="0"/>
                        </a:spcAft>
                      </a:pPr>
                      <a:r>
                        <a:rPr lang="en-US" sz="1500" b="1">
                          <a:effectLst/>
                          <a:latin typeface="Arial" panose="020B0604020202020204" pitchFamily="34" charset="0"/>
                          <a:cs typeface="Arial" panose="020B0604020202020204" pitchFamily="34" charset="0"/>
                        </a:rPr>
                        <a:t>N = 30</a:t>
                      </a:r>
                      <a:endParaRPr lang="en-US" sz="1500" b="1">
                        <a:solidFill>
                          <a:schemeClr val="bg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500" b="1">
                          <a:effectLst/>
                          <a:latin typeface="Arial" panose="020B0604020202020204" pitchFamily="34" charset="0"/>
                          <a:cs typeface="Arial" panose="020B0604020202020204" pitchFamily="34" charset="0"/>
                        </a:rPr>
                        <a:t>P</a:t>
                      </a:r>
                      <a:endParaRPr lang="en-US" sz="1500" b="1">
                        <a:solidFill>
                          <a:schemeClr val="bg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extLst>
                  <a:ext uri="{0D108BD9-81ED-4DB2-BD59-A6C34878D82A}">
                    <a16:rowId xmlns:a16="http://schemas.microsoft.com/office/drawing/2014/main" val="10000"/>
                  </a:ext>
                </a:extLst>
              </a:tr>
              <a:tr h="1439527">
                <a:tc>
                  <a:txBody>
                    <a:bodyPr/>
                    <a:lstStyle/>
                    <a:p>
                      <a:pPr marL="0" marR="0" algn="just">
                        <a:lnSpc>
                          <a:spcPct val="100000"/>
                        </a:lnSpc>
                        <a:spcBef>
                          <a:spcPts val="0"/>
                        </a:spcBef>
                        <a:spcAft>
                          <a:spcPts val="0"/>
                        </a:spcAft>
                      </a:pPr>
                      <a:r>
                        <a:rPr lang="en-US" sz="1500" b="0" err="1">
                          <a:effectLst/>
                          <a:latin typeface="Arial" panose="020B0604020202020204" pitchFamily="34" charset="0"/>
                          <a:cs typeface="Arial" panose="020B0604020202020204" pitchFamily="34" charset="0"/>
                        </a:rPr>
                        <a:t>Phương</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pháp</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mổ</a:t>
                      </a:r>
                      <a:endParaRPr lang="en-US" sz="1500" b="0">
                        <a:effectLst/>
                        <a:latin typeface="Arial" panose="020B0604020202020204" pitchFamily="34" charset="0"/>
                        <a:cs typeface="Arial" panose="020B0604020202020204" pitchFamily="34" charset="0"/>
                      </a:endParaRPr>
                    </a:p>
                    <a:p>
                      <a:pPr marL="342900" marR="0" lvl="0" indent="-342900" algn="just">
                        <a:lnSpc>
                          <a:spcPct val="100000"/>
                        </a:lnSpc>
                        <a:spcBef>
                          <a:spcPts val="0"/>
                        </a:spcBef>
                        <a:spcAft>
                          <a:spcPts val="0"/>
                        </a:spcAft>
                        <a:buFont typeface="Times New Roman"/>
                        <a:buChar char="-"/>
                      </a:pPr>
                      <a:r>
                        <a:rPr lang="en-US" sz="1500" b="0" err="1">
                          <a:effectLst/>
                          <a:latin typeface="Arial" panose="020B0604020202020204" pitchFamily="34" charset="0"/>
                          <a:cs typeface="Arial" panose="020B0604020202020204" pitchFamily="34" charset="0"/>
                        </a:rPr>
                        <a:t>Cắt</a:t>
                      </a:r>
                      <a:r>
                        <a:rPr lang="en-US" sz="1500" b="0">
                          <a:effectLst/>
                          <a:latin typeface="Arial" panose="020B0604020202020204" pitchFamily="34" charset="0"/>
                          <a:cs typeface="Arial" panose="020B0604020202020204" pitchFamily="34" charset="0"/>
                        </a:rPr>
                        <a:t> ĐT </a:t>
                      </a:r>
                      <a:r>
                        <a:rPr lang="en-US" sz="1500" b="0" err="1">
                          <a:effectLst/>
                          <a:latin typeface="Arial" panose="020B0604020202020204" pitchFamily="34" charset="0"/>
                          <a:cs typeface="Arial" panose="020B0604020202020204" pitchFamily="34" charset="0"/>
                        </a:rPr>
                        <a:t>phải</a:t>
                      </a:r>
                      <a:r>
                        <a:rPr lang="en-US" sz="1500" b="0">
                          <a:effectLst/>
                          <a:latin typeface="Arial" panose="020B0604020202020204" pitchFamily="34" charset="0"/>
                          <a:cs typeface="Arial" panose="020B0604020202020204" pitchFamily="34" charset="0"/>
                        </a:rPr>
                        <a:t>/</a:t>
                      </a:r>
                      <a:r>
                        <a:rPr lang="en-US" sz="1500" b="0" err="1">
                          <a:effectLst/>
                          <a:latin typeface="Arial" panose="020B0604020202020204" pitchFamily="34" charset="0"/>
                          <a:cs typeface="Arial" panose="020B0604020202020204" pitchFamily="34" charset="0"/>
                        </a:rPr>
                        <a:t>phải</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mở</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rộng</a:t>
                      </a:r>
                      <a:endParaRPr lang="en-US" sz="1500" b="0">
                        <a:effectLst/>
                        <a:latin typeface="Arial" panose="020B0604020202020204" pitchFamily="34" charset="0"/>
                        <a:cs typeface="Arial" panose="020B0604020202020204" pitchFamily="34" charset="0"/>
                      </a:endParaRPr>
                    </a:p>
                    <a:p>
                      <a:pPr marL="342900" marR="0" lvl="0" indent="-342900" algn="just">
                        <a:lnSpc>
                          <a:spcPct val="100000"/>
                        </a:lnSpc>
                        <a:spcBef>
                          <a:spcPts val="0"/>
                        </a:spcBef>
                        <a:spcAft>
                          <a:spcPts val="0"/>
                        </a:spcAft>
                        <a:buFont typeface="Times New Roman"/>
                        <a:buChar char="-"/>
                      </a:pPr>
                      <a:r>
                        <a:rPr lang="en-US" sz="1500" b="0" err="1">
                          <a:effectLst/>
                          <a:latin typeface="Arial" panose="020B0604020202020204" pitchFamily="34" charset="0"/>
                          <a:cs typeface="Arial" panose="020B0604020202020204" pitchFamily="34" charset="0"/>
                        </a:rPr>
                        <a:t>Cắt</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đại</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tràng</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trái</a:t>
                      </a:r>
                      <a:endParaRPr lang="en-US" sz="1500" b="0">
                        <a:effectLst/>
                        <a:latin typeface="Arial" panose="020B0604020202020204" pitchFamily="34" charset="0"/>
                        <a:cs typeface="Arial" panose="020B0604020202020204" pitchFamily="34" charset="0"/>
                      </a:endParaRPr>
                    </a:p>
                    <a:p>
                      <a:pPr marL="342900" marR="0" lvl="0" indent="-342900" algn="just">
                        <a:lnSpc>
                          <a:spcPct val="100000"/>
                        </a:lnSpc>
                        <a:spcBef>
                          <a:spcPts val="0"/>
                        </a:spcBef>
                        <a:spcAft>
                          <a:spcPts val="0"/>
                        </a:spcAft>
                        <a:buFont typeface="Times New Roman"/>
                        <a:buChar char="-"/>
                      </a:pPr>
                      <a:r>
                        <a:rPr lang="en-US" sz="1500" b="0" err="1">
                          <a:effectLst/>
                          <a:latin typeface="Arial" panose="020B0604020202020204" pitchFamily="34" charset="0"/>
                          <a:cs typeface="Arial" panose="020B0604020202020204" pitchFamily="34" charset="0"/>
                        </a:rPr>
                        <a:t>Cắt</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trước</a:t>
                      </a:r>
                      <a:endParaRPr lang="en-US" sz="1500" b="0">
                        <a:solidFill>
                          <a:schemeClr val="bg1"/>
                        </a:solidFill>
                        <a:effectLst/>
                        <a:latin typeface="Arial" panose="020B0604020202020204" pitchFamily="34" charset="0"/>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 </a:t>
                      </a:r>
                    </a:p>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14 (46.6%)</a:t>
                      </a:r>
                    </a:p>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8 (26.7%)</a:t>
                      </a:r>
                    </a:p>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8 (26.7%)</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tc>
                <a:tc>
                  <a:txBody>
                    <a:bodyPr/>
                    <a:lstStyle/>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 </a:t>
                      </a:r>
                    </a:p>
                    <a:p>
                      <a:pPr marL="0" marR="0" algn="ctr">
                        <a:lnSpc>
                          <a:spcPct val="100000"/>
                        </a:lnSpc>
                        <a:spcBef>
                          <a:spcPts val="0"/>
                        </a:spcBef>
                        <a:spcAft>
                          <a:spcPts val="0"/>
                        </a:spcAft>
                        <a:tabLst>
                          <a:tab pos="353695" algn="l"/>
                          <a:tab pos="641985" algn="ctr"/>
                        </a:tabLst>
                      </a:pPr>
                      <a:r>
                        <a:rPr lang="en-US" sz="1500" b="0">
                          <a:effectLst/>
                          <a:latin typeface="Arial" panose="020B0604020202020204" pitchFamily="34" charset="0"/>
                          <a:cs typeface="Arial" panose="020B0604020202020204" pitchFamily="34" charset="0"/>
                        </a:rPr>
                        <a:t>9 (30%)</a:t>
                      </a:r>
                    </a:p>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6 (20%)</a:t>
                      </a:r>
                    </a:p>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15 (50%)</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tc>
                <a:tc>
                  <a:txBody>
                    <a:bodyPr/>
                    <a:lstStyle/>
                    <a:p>
                      <a:pPr marL="0" marR="0" algn="just">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0.174</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tc>
                <a:extLst>
                  <a:ext uri="{0D108BD9-81ED-4DB2-BD59-A6C34878D82A}">
                    <a16:rowId xmlns:a16="http://schemas.microsoft.com/office/drawing/2014/main" val="10001"/>
                  </a:ext>
                </a:extLst>
              </a:tr>
              <a:tr h="359882">
                <a:tc>
                  <a:txBody>
                    <a:bodyPr/>
                    <a:lstStyle/>
                    <a:p>
                      <a:pPr marL="0" marR="0" algn="just">
                        <a:lnSpc>
                          <a:spcPct val="100000"/>
                        </a:lnSpc>
                        <a:spcBef>
                          <a:spcPts val="0"/>
                        </a:spcBef>
                        <a:spcAft>
                          <a:spcPts val="0"/>
                        </a:spcAft>
                      </a:pPr>
                      <a:r>
                        <a:rPr lang="en-US" sz="1500" b="0" err="1">
                          <a:effectLst/>
                          <a:latin typeface="Arial" panose="020B0604020202020204" pitchFamily="34" charset="0"/>
                          <a:cs typeface="Arial" panose="020B0604020202020204" pitchFamily="34" charset="0"/>
                        </a:rPr>
                        <a:t>Thời</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gian</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mổ</a:t>
                      </a:r>
                      <a:r>
                        <a:rPr lang="en-US" sz="1500" b="0">
                          <a:effectLst/>
                          <a:latin typeface="Arial" panose="020B0604020202020204" pitchFamily="34" charset="0"/>
                          <a:cs typeface="Arial" panose="020B0604020202020204" pitchFamily="34" charset="0"/>
                        </a:rPr>
                        <a:t> (</a:t>
                      </a:r>
                      <a:r>
                        <a:rPr lang="en-US" sz="1500" b="0" err="1">
                          <a:effectLst/>
                          <a:latin typeface="Arial" panose="020B0604020202020204" pitchFamily="34" charset="0"/>
                          <a:cs typeface="Arial" panose="020B0604020202020204" pitchFamily="34" charset="0"/>
                        </a:rPr>
                        <a:t>phút</a:t>
                      </a:r>
                      <a:r>
                        <a:rPr lang="en-US" sz="1500" b="0">
                          <a:effectLst/>
                          <a:latin typeface="Arial" panose="020B0604020202020204" pitchFamily="34" charset="0"/>
                          <a:cs typeface="Arial" panose="020B0604020202020204" pitchFamily="34" charset="0"/>
                        </a:rPr>
                        <a:t>)</a:t>
                      </a:r>
                      <a:endParaRPr lang="en-US" sz="1500" b="0">
                        <a:solidFill>
                          <a:schemeClr val="bg1"/>
                        </a:solidFill>
                        <a:effectLst/>
                        <a:latin typeface="Arial" panose="020B0604020202020204" pitchFamily="34" charset="0"/>
                        <a:ea typeface="Calibri"/>
                        <a:cs typeface="Arial" panose="020B0604020202020204" pitchFamily="34" charset="0"/>
                      </a:endParaRPr>
                    </a:p>
                  </a:txBody>
                  <a:tcPr marL="38576" marR="38576" marT="0" marB="0" anchor="ctr"/>
                </a:tc>
                <a:tc>
                  <a:txBody>
                    <a:bodyPr/>
                    <a:lstStyle/>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165.3 ± 47.3</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tc>
                <a:tc>
                  <a:txBody>
                    <a:bodyPr/>
                    <a:lstStyle/>
                    <a:p>
                      <a:pPr marL="0" marR="0" algn="ctr">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151 ± 58.2</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tc>
                <a:tc>
                  <a:txBody>
                    <a:bodyPr/>
                    <a:lstStyle/>
                    <a:p>
                      <a:pPr marL="0" marR="0" algn="just">
                        <a:lnSpc>
                          <a:spcPct val="100000"/>
                        </a:lnSpc>
                        <a:spcBef>
                          <a:spcPts val="0"/>
                        </a:spcBef>
                        <a:spcAft>
                          <a:spcPts val="0"/>
                        </a:spcAft>
                      </a:pPr>
                      <a:r>
                        <a:rPr lang="en-US" sz="1500" b="0">
                          <a:effectLst/>
                          <a:latin typeface="Arial" panose="020B0604020202020204" pitchFamily="34" charset="0"/>
                          <a:cs typeface="Arial" panose="020B0604020202020204" pitchFamily="34" charset="0"/>
                        </a:rPr>
                        <a:t>0.299</a:t>
                      </a:r>
                      <a:endParaRPr lang="en-US" sz="15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tc>
                <a:extLst>
                  <a:ext uri="{0D108BD9-81ED-4DB2-BD59-A6C34878D82A}">
                    <a16:rowId xmlns:a16="http://schemas.microsoft.com/office/drawing/2014/main" val="10002"/>
                  </a:ext>
                </a:extLst>
              </a:tr>
            </a:tbl>
          </a:graphicData>
        </a:graphic>
      </p:graphicFrame>
      <p:sp>
        <p:nvSpPr>
          <p:cNvPr id="4" name="Title 1"/>
          <p:cNvSpPr txBox="1">
            <a:spLocks/>
          </p:cNvSpPr>
          <p:nvPr/>
        </p:nvSpPr>
        <p:spPr>
          <a:xfrm>
            <a:off x="1143000" y="155332"/>
            <a:ext cx="6574536"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PHƯƠNG PHÁP PHẪU THUẬT</a:t>
            </a:r>
          </a:p>
        </p:txBody>
      </p:sp>
    </p:spTree>
    <p:extLst>
      <p:ext uri="{BB962C8B-B14F-4D97-AF65-F5344CB8AC3E}">
        <p14:creationId xmlns:p14="http://schemas.microsoft.com/office/powerpoint/2010/main" val="20188550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257299" y="1399032"/>
          <a:ext cx="6543677" cy="2267713"/>
        </p:xfrm>
        <a:graphic>
          <a:graphicData uri="http://schemas.openxmlformats.org/drawingml/2006/table">
            <a:tbl>
              <a:tblPr firstRow="1" firstCol="1" bandRow="1">
                <a:tableStyleId>{5FD0F851-EC5A-4D38-B0AD-8093EC10F338}</a:tableStyleId>
              </a:tblPr>
              <a:tblGrid>
                <a:gridCol w="2886076">
                  <a:extLst>
                    <a:ext uri="{9D8B030D-6E8A-4147-A177-3AD203B41FA5}">
                      <a16:colId xmlns:a16="http://schemas.microsoft.com/office/drawing/2014/main" val="20000"/>
                    </a:ext>
                  </a:extLst>
                </a:gridCol>
                <a:gridCol w="1314450">
                  <a:extLst>
                    <a:ext uri="{9D8B030D-6E8A-4147-A177-3AD203B41FA5}">
                      <a16:colId xmlns:a16="http://schemas.microsoft.com/office/drawing/2014/main" val="20001"/>
                    </a:ext>
                  </a:extLst>
                </a:gridCol>
                <a:gridCol w="1257300">
                  <a:extLst>
                    <a:ext uri="{9D8B030D-6E8A-4147-A177-3AD203B41FA5}">
                      <a16:colId xmlns:a16="http://schemas.microsoft.com/office/drawing/2014/main" val="20002"/>
                    </a:ext>
                  </a:extLst>
                </a:gridCol>
                <a:gridCol w="1085851">
                  <a:extLst>
                    <a:ext uri="{9D8B030D-6E8A-4147-A177-3AD203B41FA5}">
                      <a16:colId xmlns:a16="http://schemas.microsoft.com/office/drawing/2014/main" val="20003"/>
                    </a:ext>
                  </a:extLst>
                </a:gridCol>
              </a:tblGrid>
              <a:tr h="872992">
                <a:tc>
                  <a:txBody>
                    <a:bodyPr/>
                    <a:lstStyle/>
                    <a:p>
                      <a:pPr marL="0" marR="0" algn="ctr">
                        <a:lnSpc>
                          <a:spcPct val="100000"/>
                        </a:lnSpc>
                        <a:spcBef>
                          <a:spcPts val="0"/>
                        </a:spcBef>
                        <a:spcAft>
                          <a:spcPts val="0"/>
                        </a:spcAft>
                      </a:pPr>
                      <a:r>
                        <a:rPr lang="en-US" sz="1800" b="1" err="1">
                          <a:solidFill>
                            <a:schemeClr val="tx1"/>
                          </a:solidFill>
                          <a:effectLst/>
                          <a:latin typeface="Arial" panose="020B0604020202020204" pitchFamily="34" charset="0"/>
                          <a:cs typeface="Arial" panose="020B0604020202020204" pitchFamily="34" charset="0"/>
                        </a:rPr>
                        <a:t>Đặc</a:t>
                      </a:r>
                      <a:r>
                        <a:rPr lang="en-US" sz="1800" b="1">
                          <a:solidFill>
                            <a:schemeClr val="tx1"/>
                          </a:solidFill>
                          <a:effectLst/>
                          <a:latin typeface="Arial" panose="020B0604020202020204" pitchFamily="34" charset="0"/>
                          <a:cs typeface="Arial" panose="020B0604020202020204" pitchFamily="34" charset="0"/>
                        </a:rPr>
                        <a:t> </a:t>
                      </a:r>
                      <a:r>
                        <a:rPr lang="en-US" sz="1800" b="1" err="1">
                          <a:solidFill>
                            <a:schemeClr val="tx1"/>
                          </a:solidFill>
                          <a:effectLst/>
                          <a:latin typeface="Arial" panose="020B0604020202020204" pitchFamily="34" charset="0"/>
                          <a:cs typeface="Arial" panose="020B0604020202020204" pitchFamily="34" charset="0"/>
                        </a:rPr>
                        <a:t>điểm</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tc>
                  <a:txBody>
                    <a:bodyPr/>
                    <a:lstStyle/>
                    <a:p>
                      <a:pPr marL="0" marR="0" algn="ctr">
                        <a:lnSpc>
                          <a:spcPct val="100000"/>
                        </a:lnSpc>
                        <a:spcBef>
                          <a:spcPts val="0"/>
                        </a:spcBef>
                        <a:spcAft>
                          <a:spcPts val="0"/>
                        </a:spcAft>
                      </a:pPr>
                      <a:r>
                        <a:rPr lang="en-US" sz="1800" b="1" err="1">
                          <a:solidFill>
                            <a:schemeClr val="tx1"/>
                          </a:solidFill>
                          <a:effectLst/>
                          <a:latin typeface="Arial" panose="020B0604020202020204" pitchFamily="34" charset="0"/>
                          <a:cs typeface="Arial" panose="020B0604020202020204" pitchFamily="34" charset="0"/>
                        </a:rPr>
                        <a:t>Nhóm</a:t>
                      </a:r>
                      <a:r>
                        <a:rPr lang="en-US" sz="1800" b="1">
                          <a:solidFill>
                            <a:schemeClr val="tx1"/>
                          </a:solidFill>
                          <a:effectLst/>
                          <a:latin typeface="Arial" panose="020B0604020202020204" pitchFamily="34" charset="0"/>
                          <a:cs typeface="Arial" panose="020B0604020202020204" pitchFamily="34" charset="0"/>
                        </a:rPr>
                        <a:t> I</a:t>
                      </a:r>
                    </a:p>
                    <a:p>
                      <a:pPr marL="0" marR="0" algn="ctr">
                        <a:lnSpc>
                          <a:spcPct val="100000"/>
                        </a:lnSpc>
                        <a:spcBef>
                          <a:spcPts val="0"/>
                        </a:spcBef>
                        <a:spcAft>
                          <a:spcPts val="0"/>
                        </a:spcAft>
                      </a:pPr>
                      <a:r>
                        <a:rPr lang="en-US" sz="1800" b="1">
                          <a:solidFill>
                            <a:schemeClr val="tx1"/>
                          </a:solidFill>
                          <a:effectLst/>
                          <a:latin typeface="Arial" panose="020B0604020202020204" pitchFamily="34" charset="0"/>
                          <a:cs typeface="Arial" panose="020B0604020202020204" pitchFamily="34" charset="0"/>
                        </a:rPr>
                        <a:t>N = 30</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800" b="1" err="1">
                          <a:solidFill>
                            <a:schemeClr val="tx1"/>
                          </a:solidFill>
                          <a:effectLst/>
                          <a:latin typeface="Arial" panose="020B0604020202020204" pitchFamily="34" charset="0"/>
                          <a:cs typeface="Arial" panose="020B0604020202020204" pitchFamily="34" charset="0"/>
                        </a:rPr>
                        <a:t>Nhóm</a:t>
                      </a:r>
                      <a:r>
                        <a:rPr lang="en-US" sz="1800" b="1">
                          <a:solidFill>
                            <a:schemeClr val="tx1"/>
                          </a:solidFill>
                          <a:effectLst/>
                          <a:latin typeface="Arial" panose="020B0604020202020204" pitchFamily="34" charset="0"/>
                          <a:cs typeface="Arial" panose="020B0604020202020204" pitchFamily="34" charset="0"/>
                        </a:rPr>
                        <a:t> II</a:t>
                      </a:r>
                    </a:p>
                    <a:p>
                      <a:pPr marL="0" marR="0" algn="ctr">
                        <a:lnSpc>
                          <a:spcPct val="100000"/>
                        </a:lnSpc>
                        <a:spcBef>
                          <a:spcPts val="0"/>
                        </a:spcBef>
                        <a:spcAft>
                          <a:spcPts val="0"/>
                        </a:spcAft>
                      </a:pPr>
                      <a:r>
                        <a:rPr lang="en-US" sz="1800" b="1">
                          <a:solidFill>
                            <a:schemeClr val="tx1"/>
                          </a:solidFill>
                          <a:effectLst/>
                          <a:latin typeface="Arial" panose="020B0604020202020204" pitchFamily="34" charset="0"/>
                          <a:cs typeface="Arial" panose="020B0604020202020204" pitchFamily="34" charset="0"/>
                        </a:rPr>
                        <a:t>N = 30</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800" b="1">
                          <a:solidFill>
                            <a:schemeClr val="tx1"/>
                          </a:solidFill>
                          <a:effectLst/>
                          <a:latin typeface="Arial" panose="020B0604020202020204" pitchFamily="34" charset="0"/>
                          <a:cs typeface="Arial" panose="020B0604020202020204" pitchFamily="34" charset="0"/>
                        </a:rPr>
                        <a:t>P</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extLst>
                  <a:ext uri="{0D108BD9-81ED-4DB2-BD59-A6C34878D82A}">
                    <a16:rowId xmlns:a16="http://schemas.microsoft.com/office/drawing/2014/main" val="10000"/>
                  </a:ext>
                </a:extLst>
              </a:tr>
              <a:tr h="464907">
                <a:tc>
                  <a:txBody>
                    <a:bodyPr/>
                    <a:lstStyle/>
                    <a:p>
                      <a:pPr marL="0" marR="0" algn="l">
                        <a:lnSpc>
                          <a:spcPct val="150000"/>
                        </a:lnSpc>
                        <a:spcBef>
                          <a:spcPts val="0"/>
                        </a:spcBef>
                        <a:spcAft>
                          <a:spcPts val="0"/>
                        </a:spcAft>
                      </a:pPr>
                      <a:r>
                        <a:rPr lang="en-US" sz="1800" b="0" err="1">
                          <a:solidFill>
                            <a:schemeClr val="tx1"/>
                          </a:solidFill>
                          <a:effectLst/>
                          <a:latin typeface="Arial" panose="020B0604020202020204" pitchFamily="34" charset="0"/>
                          <a:cs typeface="Arial" panose="020B0604020202020204" pitchFamily="34" charset="0"/>
                        </a:rPr>
                        <a:t>Chế</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độ</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ăn</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bình</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thường</a:t>
                      </a:r>
                      <a:r>
                        <a:rPr lang="en-US" sz="1800" b="0">
                          <a:solidFill>
                            <a:schemeClr val="tx1"/>
                          </a:solidFill>
                          <a:effectLst/>
                          <a:latin typeface="Arial" panose="020B0604020202020204" pitchFamily="34" charset="0"/>
                          <a:cs typeface="Arial" panose="020B0604020202020204" pitchFamily="34" charset="0"/>
                        </a:rPr>
                        <a:t>*</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l">
                        <a:lnSpc>
                          <a:spcPct val="150000"/>
                        </a:lnSpc>
                        <a:spcBef>
                          <a:spcPts val="0"/>
                        </a:spcBef>
                        <a:spcAft>
                          <a:spcPts val="0"/>
                        </a:spcAft>
                        <a:tabLst>
                          <a:tab pos="695960" algn="ctr"/>
                          <a:tab pos="1392555" algn="r"/>
                        </a:tabLst>
                      </a:pPr>
                      <a:r>
                        <a:rPr lang="en-US" sz="1800" b="0">
                          <a:solidFill>
                            <a:schemeClr val="tx1"/>
                          </a:solidFill>
                          <a:effectLst/>
                          <a:latin typeface="Arial" panose="020B0604020202020204" pitchFamily="34" charset="0"/>
                          <a:cs typeface="Arial" panose="020B0604020202020204" pitchFamily="34" charset="0"/>
                        </a:rPr>
                        <a:t>3.8 ±</a:t>
                      </a:r>
                      <a:r>
                        <a:rPr lang="en-US" sz="1800" b="0" baseline="0">
                          <a:solidFill>
                            <a:schemeClr val="tx1"/>
                          </a:solidFill>
                          <a:effectLst/>
                          <a:latin typeface="Arial" panose="020B0604020202020204" pitchFamily="34" charset="0"/>
                          <a:cs typeface="Arial" panose="020B0604020202020204" pitchFamily="34" charset="0"/>
                        </a:rPr>
                        <a:t> 1.2</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5.7 ± 1.4</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&lt; 0.001</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1"/>
                  </a:ext>
                </a:extLst>
              </a:tr>
              <a:tr h="464907">
                <a:tc>
                  <a:txBody>
                    <a:bodyPr/>
                    <a:lstStyle/>
                    <a:p>
                      <a:pPr marL="0" marR="0" algn="l">
                        <a:lnSpc>
                          <a:spcPct val="150000"/>
                        </a:lnSpc>
                        <a:spcBef>
                          <a:spcPts val="0"/>
                        </a:spcBef>
                        <a:spcAft>
                          <a:spcPts val="0"/>
                        </a:spcAft>
                      </a:pPr>
                      <a:r>
                        <a:rPr lang="en-US" sz="1800" b="0" err="1">
                          <a:solidFill>
                            <a:schemeClr val="tx1"/>
                          </a:solidFill>
                          <a:effectLst/>
                          <a:latin typeface="Arial" panose="020B0604020202020204" pitchFamily="34" charset="0"/>
                          <a:cs typeface="Arial" panose="020B0604020202020204" pitchFamily="34" charset="0"/>
                        </a:rPr>
                        <a:t>Trung</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tiện</a:t>
                      </a:r>
                      <a:r>
                        <a:rPr lang="en-US" sz="1800" b="0">
                          <a:solidFill>
                            <a:schemeClr val="tx1"/>
                          </a:solidFill>
                          <a:effectLst/>
                          <a:latin typeface="Arial" panose="020B0604020202020204" pitchFamily="34" charset="0"/>
                          <a:cs typeface="Arial" panose="020B0604020202020204" pitchFamily="34" charset="0"/>
                        </a:rPr>
                        <a:t>**</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37.6 ± 14</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59.5 ± 19</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&lt; 0.001</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extLst>
                  <a:ext uri="{0D108BD9-81ED-4DB2-BD59-A6C34878D82A}">
                    <a16:rowId xmlns:a16="http://schemas.microsoft.com/office/drawing/2014/main" val="10002"/>
                  </a:ext>
                </a:extLst>
              </a:tr>
              <a:tr h="464907">
                <a:tc>
                  <a:txBody>
                    <a:bodyPr/>
                    <a:lstStyle/>
                    <a:p>
                      <a:pPr marL="0" marR="0" algn="l">
                        <a:lnSpc>
                          <a:spcPct val="150000"/>
                        </a:lnSpc>
                        <a:spcBef>
                          <a:spcPts val="0"/>
                        </a:spcBef>
                        <a:spcAft>
                          <a:spcPts val="0"/>
                        </a:spcAft>
                      </a:pPr>
                      <a:r>
                        <a:rPr lang="en-US" sz="1800" b="0" err="1">
                          <a:solidFill>
                            <a:schemeClr val="tx1"/>
                          </a:solidFill>
                          <a:effectLst/>
                          <a:latin typeface="Arial" panose="020B0604020202020204" pitchFamily="34" charset="0"/>
                          <a:cs typeface="Arial" panose="020B0604020202020204" pitchFamily="34" charset="0"/>
                        </a:rPr>
                        <a:t>Đi</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tiêu</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lần</a:t>
                      </a:r>
                      <a:r>
                        <a:rPr lang="en-US" sz="1800" b="0">
                          <a:solidFill>
                            <a:schemeClr val="tx1"/>
                          </a:solidFill>
                          <a:effectLst/>
                          <a:latin typeface="Arial" panose="020B0604020202020204" pitchFamily="34" charset="0"/>
                          <a:cs typeface="Arial" panose="020B0604020202020204" pitchFamily="34" charset="0"/>
                        </a:rPr>
                        <a:t> </a:t>
                      </a:r>
                      <a:r>
                        <a:rPr lang="en-US" sz="1800" b="0" err="1">
                          <a:solidFill>
                            <a:schemeClr val="tx1"/>
                          </a:solidFill>
                          <a:effectLst/>
                          <a:latin typeface="Arial" panose="020B0604020202020204" pitchFamily="34" charset="0"/>
                          <a:cs typeface="Arial" panose="020B0604020202020204" pitchFamily="34" charset="0"/>
                        </a:rPr>
                        <a:t>đầu</a:t>
                      </a:r>
                      <a:r>
                        <a:rPr lang="en-US" sz="1800" b="0">
                          <a:solidFill>
                            <a:schemeClr val="tx1"/>
                          </a:solidFill>
                          <a:effectLst/>
                          <a:latin typeface="Arial" panose="020B0604020202020204" pitchFamily="34" charset="0"/>
                          <a:cs typeface="Arial" panose="020B0604020202020204" pitchFamily="34" charset="0"/>
                        </a:rPr>
                        <a:t>*</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4.4 ± 1.4</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5.8 ± 1.5</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l">
                        <a:lnSpc>
                          <a:spcPct val="150000"/>
                        </a:lnSpc>
                        <a:spcBef>
                          <a:spcPts val="0"/>
                        </a:spcBef>
                        <a:spcAft>
                          <a:spcPts val="0"/>
                        </a:spcAft>
                      </a:pPr>
                      <a:r>
                        <a:rPr lang="en-US" sz="1800" b="0">
                          <a:solidFill>
                            <a:schemeClr val="tx1"/>
                          </a:solidFill>
                          <a:effectLst/>
                          <a:latin typeface="Arial" panose="020B0604020202020204" pitchFamily="34" charset="0"/>
                          <a:cs typeface="Arial" panose="020B0604020202020204" pitchFamily="34" charset="0"/>
                        </a:rPr>
                        <a:t>&lt; 0.001</a:t>
                      </a:r>
                      <a:endParaRPr lang="en-US" sz="18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extLst>
                  <a:ext uri="{0D108BD9-81ED-4DB2-BD59-A6C34878D82A}">
                    <a16:rowId xmlns:a16="http://schemas.microsoft.com/office/drawing/2014/main" val="10003"/>
                  </a:ext>
                </a:extLst>
              </a:tr>
            </a:tbl>
          </a:graphicData>
        </a:graphic>
      </p:graphicFrame>
      <p:sp>
        <p:nvSpPr>
          <p:cNvPr id="4" name="Title 1"/>
          <p:cNvSpPr txBox="1">
            <a:spLocks/>
          </p:cNvSpPr>
          <p:nvPr/>
        </p:nvSpPr>
        <p:spPr>
          <a:xfrm>
            <a:off x="1143000" y="155332"/>
            <a:ext cx="6657976"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CHỨC NĂNG TIÊU HÓA</a:t>
            </a:r>
          </a:p>
        </p:txBody>
      </p:sp>
      <p:sp>
        <p:nvSpPr>
          <p:cNvPr id="2" name="Rectangle 1"/>
          <p:cNvSpPr/>
          <p:nvPr/>
        </p:nvSpPr>
        <p:spPr>
          <a:xfrm>
            <a:off x="1257300" y="3609270"/>
            <a:ext cx="3196777" cy="507831"/>
          </a:xfrm>
          <a:prstGeom prst="rect">
            <a:avLst/>
          </a:prstGeom>
        </p:spPr>
        <p:txBody>
          <a:bodyPr wrap="square">
            <a:spAutoFit/>
          </a:bodyPr>
          <a:lstStyle/>
          <a:p>
            <a:r>
              <a:rPr lang="en-US" sz="1350">
                <a:latin typeface="Arial" panose="020B0604020202020204" pitchFamily="34" charset="0"/>
                <a:cs typeface="Arial" panose="020B0604020202020204" pitchFamily="34" charset="0"/>
              </a:rPr>
              <a:t>* </a:t>
            </a:r>
            <a:r>
              <a:rPr lang="en-US" sz="1350" err="1">
                <a:latin typeface="Arial" panose="020B0604020202020204" pitchFamily="34" charset="0"/>
                <a:cs typeface="Arial" panose="020B0604020202020204" pitchFamily="34" charset="0"/>
              </a:rPr>
              <a:t>ngày</a:t>
            </a:r>
            <a:endParaRPr lang="en-US" sz="1350">
              <a:latin typeface="Arial" panose="020B0604020202020204" pitchFamily="34" charset="0"/>
              <a:cs typeface="Arial" panose="020B0604020202020204" pitchFamily="34" charset="0"/>
            </a:endParaRPr>
          </a:p>
          <a:p>
            <a:r>
              <a:rPr lang="en-US" sz="1350">
                <a:latin typeface="Arial" panose="020B0604020202020204" pitchFamily="34" charset="0"/>
                <a:cs typeface="Arial" panose="020B0604020202020204" pitchFamily="34" charset="0"/>
              </a:rPr>
              <a:t>** </a:t>
            </a:r>
            <a:r>
              <a:rPr lang="en-US" sz="1350" err="1">
                <a:latin typeface="Arial" panose="020B0604020202020204" pitchFamily="34" charset="0"/>
                <a:cs typeface="Arial" panose="020B0604020202020204" pitchFamily="34" charset="0"/>
              </a:rPr>
              <a:t>giờ</a:t>
            </a:r>
            <a:r>
              <a:rPr lang="en-US" sz="1350">
                <a:latin typeface="Arial" panose="020B0604020202020204" pitchFamily="34" charset="0"/>
                <a:cs typeface="Arial" panose="020B0604020202020204" pitchFamily="34" charset="0"/>
              </a:rPr>
              <a:t>  </a:t>
            </a:r>
          </a:p>
        </p:txBody>
      </p:sp>
      <p:sp>
        <p:nvSpPr>
          <p:cNvPr id="5" name="Rectangle 4"/>
          <p:cNvSpPr/>
          <p:nvPr/>
        </p:nvSpPr>
        <p:spPr>
          <a:xfrm>
            <a:off x="1600201" y="4094372"/>
            <a:ext cx="5986462" cy="738664"/>
          </a:xfrm>
          <a:prstGeom prst="rect">
            <a:avLst/>
          </a:prstGeom>
        </p:spPr>
        <p:txBody>
          <a:bodyPr wrap="square">
            <a:spAutoFit/>
          </a:bodyPr>
          <a:lstStyle/>
          <a:p>
            <a:r>
              <a:rPr lang="en-US" sz="2100" b="1" i="1" err="1">
                <a:solidFill>
                  <a:srgbClr val="FF0000"/>
                </a:solidFill>
                <a:latin typeface="Arial" panose="020B0604020202020204" pitchFamily="34" charset="0"/>
                <a:cs typeface="Arial" panose="020B0604020202020204" pitchFamily="34" charset="0"/>
              </a:rPr>
              <a:t>Sự</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hồi</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phục</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chức</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năng</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tiêu</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hóa</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sau</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mổ</a:t>
            </a:r>
            <a:r>
              <a:rPr lang="en-US" sz="2100" b="1" i="1">
                <a:solidFill>
                  <a:srgbClr val="FF0000"/>
                </a:solidFill>
                <a:latin typeface="Arial" panose="020B0604020202020204" pitchFamily="34" charset="0"/>
                <a:cs typeface="Arial" panose="020B0604020202020204" pitchFamily="34" charset="0"/>
              </a:rPr>
              <a:t> ở </a:t>
            </a:r>
            <a:r>
              <a:rPr lang="en-US" sz="2100" b="1" i="1" err="1">
                <a:solidFill>
                  <a:srgbClr val="FF0000"/>
                </a:solidFill>
                <a:latin typeface="Arial" panose="020B0604020202020204" pitchFamily="34" charset="0"/>
                <a:cs typeface="Arial" panose="020B0604020202020204" pitchFamily="34" charset="0"/>
              </a:rPr>
              <a:t>nhóm</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nuôi</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ăn</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sớm</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tốt</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hơn</a:t>
            </a:r>
            <a:endParaRPr lang="en-US" sz="2100" b="1" i="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331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330594" y="0"/>
          <a:ext cx="4984481" cy="26431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nvGraphicFramePr>
        <p:xfrm>
          <a:off x="3529013" y="2700337"/>
          <a:ext cx="4369355" cy="2316242"/>
        </p:xfrm>
        <a:graphic>
          <a:graphicData uri="http://schemas.openxmlformats.org/drawingml/2006/chart">
            <c:chart xmlns:c="http://schemas.openxmlformats.org/drawingml/2006/chart" xmlns:r="http://schemas.openxmlformats.org/officeDocument/2006/relationships" r:id="rId4"/>
          </a:graphicData>
        </a:graphic>
      </p:graphicFrame>
      <p:sp>
        <p:nvSpPr>
          <p:cNvPr id="6" name="Oval 5"/>
          <p:cNvSpPr/>
          <p:nvPr/>
        </p:nvSpPr>
        <p:spPr>
          <a:xfrm>
            <a:off x="4250951" y="427056"/>
            <a:ext cx="3033793" cy="46204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94183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257299" y="1623060"/>
          <a:ext cx="6543677" cy="2143760"/>
        </p:xfrm>
        <a:graphic>
          <a:graphicData uri="http://schemas.openxmlformats.org/drawingml/2006/table">
            <a:tbl>
              <a:tblPr firstRow="1" firstCol="1" bandRow="1">
                <a:tableStyleId>{5FD0F851-EC5A-4D38-B0AD-8093EC10F338}</a:tableStyleId>
              </a:tblPr>
              <a:tblGrid>
                <a:gridCol w="2886076">
                  <a:extLst>
                    <a:ext uri="{9D8B030D-6E8A-4147-A177-3AD203B41FA5}">
                      <a16:colId xmlns:a16="http://schemas.microsoft.com/office/drawing/2014/main" val="20000"/>
                    </a:ext>
                  </a:extLst>
                </a:gridCol>
                <a:gridCol w="1314450">
                  <a:extLst>
                    <a:ext uri="{9D8B030D-6E8A-4147-A177-3AD203B41FA5}">
                      <a16:colId xmlns:a16="http://schemas.microsoft.com/office/drawing/2014/main" val="20001"/>
                    </a:ext>
                  </a:extLst>
                </a:gridCol>
                <a:gridCol w="1257300">
                  <a:extLst>
                    <a:ext uri="{9D8B030D-6E8A-4147-A177-3AD203B41FA5}">
                      <a16:colId xmlns:a16="http://schemas.microsoft.com/office/drawing/2014/main" val="20002"/>
                    </a:ext>
                  </a:extLst>
                </a:gridCol>
                <a:gridCol w="1085851">
                  <a:extLst>
                    <a:ext uri="{9D8B030D-6E8A-4147-A177-3AD203B41FA5}">
                      <a16:colId xmlns:a16="http://schemas.microsoft.com/office/drawing/2014/main" val="20003"/>
                    </a:ext>
                  </a:extLst>
                </a:gridCol>
              </a:tblGrid>
              <a:tr h="548640">
                <a:tc>
                  <a:txBody>
                    <a:bodyPr/>
                    <a:lstStyle/>
                    <a:p>
                      <a:pPr marL="0" marR="0" algn="ctr">
                        <a:lnSpc>
                          <a:spcPct val="100000"/>
                        </a:lnSpc>
                        <a:spcBef>
                          <a:spcPts val="0"/>
                        </a:spcBef>
                        <a:spcAft>
                          <a:spcPts val="0"/>
                        </a:spcAft>
                      </a:pPr>
                      <a:r>
                        <a:rPr lang="en-US" sz="1800" b="1" err="1">
                          <a:solidFill>
                            <a:srgbClr val="002060"/>
                          </a:solidFill>
                          <a:effectLst/>
                          <a:latin typeface="Arial" panose="020B0604020202020204" pitchFamily="34" charset="0"/>
                          <a:cs typeface="Arial" panose="020B0604020202020204" pitchFamily="34" charset="0"/>
                        </a:rPr>
                        <a:t>Đặc</a:t>
                      </a:r>
                      <a:r>
                        <a:rPr lang="en-US" sz="1800" b="1">
                          <a:solidFill>
                            <a:srgbClr val="002060"/>
                          </a:solidFill>
                          <a:effectLst/>
                          <a:latin typeface="Arial" panose="020B0604020202020204" pitchFamily="34" charset="0"/>
                          <a:cs typeface="Arial" panose="020B0604020202020204" pitchFamily="34" charset="0"/>
                        </a:rPr>
                        <a:t> </a:t>
                      </a:r>
                      <a:r>
                        <a:rPr lang="en-US" sz="1800" b="1" err="1">
                          <a:solidFill>
                            <a:srgbClr val="002060"/>
                          </a:solidFill>
                          <a:effectLst/>
                          <a:latin typeface="Arial" panose="020B0604020202020204" pitchFamily="34" charset="0"/>
                          <a:cs typeface="Arial" panose="020B0604020202020204" pitchFamily="34" charset="0"/>
                        </a:rPr>
                        <a:t>điểm</a:t>
                      </a:r>
                      <a:endParaRPr lang="en-US" sz="1800" b="1">
                        <a:solidFill>
                          <a:srgbClr val="002060"/>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ctr">
                        <a:lnSpc>
                          <a:spcPct val="100000"/>
                        </a:lnSpc>
                        <a:spcBef>
                          <a:spcPts val="0"/>
                        </a:spcBef>
                        <a:spcAft>
                          <a:spcPts val="0"/>
                        </a:spcAft>
                      </a:pPr>
                      <a:r>
                        <a:rPr lang="en-US" sz="1800" b="1" err="1">
                          <a:solidFill>
                            <a:srgbClr val="002060"/>
                          </a:solidFill>
                          <a:effectLst/>
                          <a:latin typeface="Arial" panose="020B0604020202020204" pitchFamily="34" charset="0"/>
                          <a:cs typeface="Arial" panose="020B0604020202020204" pitchFamily="34" charset="0"/>
                        </a:rPr>
                        <a:t>Nhóm</a:t>
                      </a:r>
                      <a:r>
                        <a:rPr lang="en-US" sz="1800" b="1">
                          <a:solidFill>
                            <a:srgbClr val="002060"/>
                          </a:solidFill>
                          <a:effectLst/>
                          <a:latin typeface="Arial" panose="020B0604020202020204" pitchFamily="34" charset="0"/>
                          <a:cs typeface="Arial" panose="020B0604020202020204" pitchFamily="34" charset="0"/>
                        </a:rPr>
                        <a:t> I</a:t>
                      </a:r>
                    </a:p>
                    <a:p>
                      <a:pPr marL="0" marR="0" algn="ctr">
                        <a:lnSpc>
                          <a:spcPct val="100000"/>
                        </a:lnSpc>
                        <a:spcBef>
                          <a:spcPts val="0"/>
                        </a:spcBef>
                        <a:spcAft>
                          <a:spcPts val="0"/>
                        </a:spcAft>
                      </a:pPr>
                      <a:r>
                        <a:rPr lang="en-US" sz="1800" b="1">
                          <a:solidFill>
                            <a:srgbClr val="002060"/>
                          </a:solidFill>
                          <a:effectLst/>
                          <a:latin typeface="Arial" panose="020B0604020202020204" pitchFamily="34" charset="0"/>
                          <a:cs typeface="Arial" panose="020B0604020202020204" pitchFamily="34" charset="0"/>
                        </a:rPr>
                        <a:t>N = 30</a:t>
                      </a:r>
                      <a:endParaRPr lang="en-US" sz="1800" b="1">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800" b="1" err="1">
                          <a:solidFill>
                            <a:srgbClr val="002060"/>
                          </a:solidFill>
                          <a:effectLst/>
                          <a:latin typeface="Arial" panose="020B0604020202020204" pitchFamily="34" charset="0"/>
                          <a:cs typeface="Arial" panose="020B0604020202020204" pitchFamily="34" charset="0"/>
                        </a:rPr>
                        <a:t>Nhóm</a:t>
                      </a:r>
                      <a:r>
                        <a:rPr lang="en-US" sz="1800" b="1">
                          <a:solidFill>
                            <a:srgbClr val="002060"/>
                          </a:solidFill>
                          <a:effectLst/>
                          <a:latin typeface="Arial" panose="020B0604020202020204" pitchFamily="34" charset="0"/>
                          <a:cs typeface="Arial" panose="020B0604020202020204" pitchFamily="34" charset="0"/>
                        </a:rPr>
                        <a:t> II</a:t>
                      </a:r>
                    </a:p>
                    <a:p>
                      <a:pPr marL="0" marR="0" algn="ctr">
                        <a:lnSpc>
                          <a:spcPct val="100000"/>
                        </a:lnSpc>
                        <a:spcBef>
                          <a:spcPts val="0"/>
                        </a:spcBef>
                        <a:spcAft>
                          <a:spcPts val="0"/>
                        </a:spcAft>
                      </a:pPr>
                      <a:r>
                        <a:rPr lang="en-US" sz="1800" b="1">
                          <a:solidFill>
                            <a:srgbClr val="002060"/>
                          </a:solidFill>
                          <a:effectLst/>
                          <a:latin typeface="Arial" panose="020B0604020202020204" pitchFamily="34" charset="0"/>
                          <a:cs typeface="Arial" panose="020B0604020202020204" pitchFamily="34" charset="0"/>
                        </a:rPr>
                        <a:t>N = 30</a:t>
                      </a:r>
                      <a:endParaRPr lang="en-US" sz="1800" b="1">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00000"/>
                        </a:lnSpc>
                        <a:spcBef>
                          <a:spcPts val="0"/>
                        </a:spcBef>
                        <a:spcAft>
                          <a:spcPts val="0"/>
                        </a:spcAft>
                      </a:pPr>
                      <a:r>
                        <a:rPr lang="en-US" sz="1800" b="1">
                          <a:solidFill>
                            <a:srgbClr val="002060"/>
                          </a:solidFill>
                          <a:effectLst/>
                          <a:latin typeface="Arial" panose="020B0604020202020204" pitchFamily="34" charset="0"/>
                          <a:cs typeface="Arial" panose="020B0604020202020204" pitchFamily="34" charset="0"/>
                        </a:rPr>
                        <a:t>P</a:t>
                      </a:r>
                      <a:endParaRPr lang="en-US" sz="1800" b="1">
                        <a:solidFill>
                          <a:srgbClr val="002060"/>
                        </a:solidFill>
                        <a:effectLst/>
                        <a:latin typeface="Arial" panose="020B0604020202020204" pitchFamily="34" charset="0"/>
                        <a:ea typeface="Calibri"/>
                        <a:cs typeface="Arial" panose="020B0604020202020204" pitchFamily="34" charset="0"/>
                      </a:endParaRPr>
                    </a:p>
                  </a:txBody>
                  <a:tcPr marL="51435" marR="51435" marT="0" marB="0" anchor="ctr"/>
                </a:tc>
                <a:extLst>
                  <a:ext uri="{0D108BD9-81ED-4DB2-BD59-A6C34878D82A}">
                    <a16:rowId xmlns:a16="http://schemas.microsoft.com/office/drawing/2014/main" val="10000"/>
                  </a:ext>
                </a:extLst>
              </a:tr>
              <a:tr h="411480">
                <a:tc>
                  <a:txBody>
                    <a:bodyPr/>
                    <a:lstStyle/>
                    <a:p>
                      <a:pPr marL="0" marR="0" algn="ctr">
                        <a:lnSpc>
                          <a:spcPct val="150000"/>
                        </a:lnSpc>
                        <a:spcBef>
                          <a:spcPts val="0"/>
                        </a:spcBef>
                        <a:spcAft>
                          <a:spcPts val="0"/>
                        </a:spcAft>
                      </a:pPr>
                      <a:r>
                        <a:rPr lang="en-US" sz="1800" b="0" err="1">
                          <a:solidFill>
                            <a:srgbClr val="002060"/>
                          </a:solidFill>
                          <a:effectLst/>
                          <a:latin typeface="Arial (Body)"/>
                          <a:cs typeface="Times New Roman" panose="02020603050405020304" pitchFamily="18" charset="0"/>
                        </a:rPr>
                        <a:t>Nôn</a:t>
                      </a:r>
                      <a:r>
                        <a:rPr lang="en-US" sz="1800" b="0">
                          <a:solidFill>
                            <a:srgbClr val="002060"/>
                          </a:solidFill>
                          <a:effectLst/>
                          <a:latin typeface="Arial (Body)"/>
                          <a:cs typeface="Times New Roman" panose="02020603050405020304" pitchFamily="18" charset="0"/>
                        </a:rPr>
                        <a:t>/</a:t>
                      </a:r>
                      <a:r>
                        <a:rPr lang="en-US" sz="1800" b="0" err="1">
                          <a:solidFill>
                            <a:srgbClr val="002060"/>
                          </a:solidFill>
                          <a:effectLst/>
                          <a:latin typeface="Arial (Body)"/>
                          <a:cs typeface="Times New Roman" panose="02020603050405020304" pitchFamily="18" charset="0"/>
                        </a:rPr>
                        <a:t>buồn</a:t>
                      </a:r>
                      <a:r>
                        <a:rPr lang="en-US" sz="1800" b="0">
                          <a:solidFill>
                            <a:srgbClr val="002060"/>
                          </a:solidFill>
                          <a:effectLst/>
                          <a:latin typeface="Arial (Body)"/>
                          <a:cs typeface="Times New Roman" panose="02020603050405020304" pitchFamily="18" charset="0"/>
                        </a:rPr>
                        <a:t> </a:t>
                      </a:r>
                      <a:r>
                        <a:rPr lang="en-US" sz="1800" b="0" err="1">
                          <a:solidFill>
                            <a:srgbClr val="002060"/>
                          </a:solidFill>
                          <a:effectLst/>
                          <a:latin typeface="Arial (Body)"/>
                          <a:cs typeface="Times New Roman" panose="02020603050405020304" pitchFamily="18" charset="0"/>
                        </a:rPr>
                        <a:t>nôn</a:t>
                      </a:r>
                      <a:r>
                        <a:rPr lang="en-US" sz="1800" b="0">
                          <a:solidFill>
                            <a:srgbClr val="002060"/>
                          </a:solidFill>
                          <a:effectLst/>
                          <a:latin typeface="Arial (Body)"/>
                          <a:cs typeface="Times New Roman" panose="02020603050405020304" pitchFamily="18" charset="0"/>
                        </a:rPr>
                        <a:t> </a:t>
                      </a:r>
                      <a:r>
                        <a:rPr lang="en-US" sz="1800" b="0" err="1">
                          <a:solidFill>
                            <a:srgbClr val="002060"/>
                          </a:solidFill>
                          <a:effectLst/>
                          <a:latin typeface="Arial (Body)"/>
                          <a:cs typeface="Times New Roman" panose="02020603050405020304" pitchFamily="18" charset="0"/>
                        </a:rPr>
                        <a:t>sau</a:t>
                      </a:r>
                      <a:r>
                        <a:rPr lang="en-US" sz="1800" b="0">
                          <a:solidFill>
                            <a:srgbClr val="002060"/>
                          </a:solidFill>
                          <a:effectLst/>
                          <a:latin typeface="Arial (Body)"/>
                          <a:cs typeface="Times New Roman" panose="02020603050405020304" pitchFamily="18" charset="0"/>
                        </a:rPr>
                        <a:t> </a:t>
                      </a:r>
                      <a:r>
                        <a:rPr lang="en-US" sz="1800" b="0" err="1">
                          <a:solidFill>
                            <a:srgbClr val="002060"/>
                          </a:solidFill>
                          <a:effectLst/>
                          <a:latin typeface="Arial (Body)"/>
                          <a:cs typeface="Times New Roman" panose="02020603050405020304" pitchFamily="18" charset="0"/>
                        </a:rPr>
                        <a:t>mổ</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22860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5 (16.7%)</a:t>
                      </a:r>
                      <a:endParaRPr lang="en-US" sz="1800" b="0">
                        <a:solidFill>
                          <a:srgbClr val="002060"/>
                        </a:solidFill>
                        <a:effectLst/>
                        <a:latin typeface="Arial (Body)"/>
                        <a:ea typeface="Times New Roman"/>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9 (30%)</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0.222</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extLst>
                  <a:ext uri="{0D108BD9-81ED-4DB2-BD59-A6C34878D82A}">
                    <a16:rowId xmlns:a16="http://schemas.microsoft.com/office/drawing/2014/main" val="10001"/>
                  </a:ext>
                </a:extLst>
              </a:tr>
              <a:tr h="411480">
                <a:tc>
                  <a:txBody>
                    <a:bodyPr/>
                    <a:lstStyle/>
                    <a:p>
                      <a:pPr marL="0" marR="0" algn="ctr">
                        <a:lnSpc>
                          <a:spcPct val="150000"/>
                        </a:lnSpc>
                        <a:spcBef>
                          <a:spcPts val="0"/>
                        </a:spcBef>
                        <a:spcAft>
                          <a:spcPts val="0"/>
                        </a:spcAft>
                      </a:pPr>
                      <a:r>
                        <a:rPr lang="en-US" sz="1800" b="0" err="1">
                          <a:solidFill>
                            <a:srgbClr val="002060"/>
                          </a:solidFill>
                          <a:effectLst/>
                          <a:latin typeface="Arial (Body)"/>
                          <a:cs typeface="Times New Roman" panose="02020603050405020304" pitchFamily="18" charset="0"/>
                        </a:rPr>
                        <a:t>Chướng</a:t>
                      </a:r>
                      <a:r>
                        <a:rPr lang="en-US" sz="1800" b="0">
                          <a:solidFill>
                            <a:srgbClr val="002060"/>
                          </a:solidFill>
                          <a:effectLst/>
                          <a:latin typeface="Arial (Body)"/>
                          <a:cs typeface="Times New Roman" panose="02020603050405020304" pitchFamily="18" charset="0"/>
                        </a:rPr>
                        <a:t> </a:t>
                      </a:r>
                      <a:r>
                        <a:rPr lang="en-US" sz="1800" b="0" err="1">
                          <a:solidFill>
                            <a:srgbClr val="002060"/>
                          </a:solidFill>
                          <a:effectLst/>
                          <a:latin typeface="Arial (Body)"/>
                          <a:cs typeface="Times New Roman" panose="02020603050405020304" pitchFamily="18" charset="0"/>
                        </a:rPr>
                        <a:t>bụng</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3 (10%)</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5 (16.7%)</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cs typeface="Times New Roman" panose="02020603050405020304" pitchFamily="18" charset="0"/>
                        </a:rPr>
                        <a:t>0.706</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extLst>
                  <a:ext uri="{0D108BD9-81ED-4DB2-BD59-A6C34878D82A}">
                    <a16:rowId xmlns:a16="http://schemas.microsoft.com/office/drawing/2014/main" val="10002"/>
                  </a:ext>
                </a:extLst>
              </a:tr>
              <a:tr h="411480">
                <a:tc>
                  <a:txBody>
                    <a:bodyPr/>
                    <a:lstStyle/>
                    <a:p>
                      <a:pPr marL="0" marR="0" algn="ctr">
                        <a:lnSpc>
                          <a:spcPct val="150000"/>
                        </a:lnSpc>
                        <a:spcBef>
                          <a:spcPts val="0"/>
                        </a:spcBef>
                        <a:spcAft>
                          <a:spcPts val="0"/>
                        </a:spcAft>
                      </a:pPr>
                      <a:r>
                        <a:rPr lang="en-US" sz="1800" b="0" err="1">
                          <a:solidFill>
                            <a:srgbClr val="002060"/>
                          </a:solidFill>
                          <a:effectLst/>
                          <a:latin typeface="Arial (Body)"/>
                          <a:ea typeface="Calibri"/>
                          <a:cs typeface="Times New Roman" panose="02020603050405020304" pitchFamily="18" charset="0"/>
                        </a:rPr>
                        <a:t>Tổng</a:t>
                      </a:r>
                      <a:r>
                        <a:rPr lang="en-US" sz="1800" b="0" baseline="0">
                          <a:solidFill>
                            <a:srgbClr val="002060"/>
                          </a:solidFill>
                          <a:effectLst/>
                          <a:latin typeface="Arial (Body)"/>
                          <a:ea typeface="Calibri"/>
                          <a:cs typeface="Times New Roman" panose="02020603050405020304" pitchFamily="18" charset="0"/>
                        </a:rPr>
                        <a:t> </a:t>
                      </a:r>
                      <a:r>
                        <a:rPr lang="en-US" sz="1800" b="0" baseline="0" err="1">
                          <a:solidFill>
                            <a:srgbClr val="002060"/>
                          </a:solidFill>
                          <a:effectLst/>
                          <a:latin typeface="Arial (Body)"/>
                          <a:ea typeface="Calibri"/>
                          <a:cs typeface="Times New Roman" panose="02020603050405020304" pitchFamily="18" charset="0"/>
                        </a:rPr>
                        <a:t>cộng</a:t>
                      </a: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ea typeface="Calibri"/>
                          <a:cs typeface="Times New Roman" panose="02020603050405020304" pitchFamily="18" charset="0"/>
                        </a:rPr>
                        <a:t>6*</a:t>
                      </a:r>
                    </a:p>
                  </a:txBody>
                  <a:tcPr marL="51435" marR="51435" marT="0" marB="0" anchor="ctr"/>
                </a:tc>
                <a:tc>
                  <a:txBody>
                    <a:bodyPr/>
                    <a:lstStyle/>
                    <a:p>
                      <a:pPr marL="0" marR="0" algn="ctr">
                        <a:lnSpc>
                          <a:spcPct val="150000"/>
                        </a:lnSpc>
                        <a:spcBef>
                          <a:spcPts val="0"/>
                        </a:spcBef>
                        <a:spcAft>
                          <a:spcPts val="0"/>
                        </a:spcAft>
                      </a:pPr>
                      <a:r>
                        <a:rPr lang="en-US" sz="1800" b="0">
                          <a:solidFill>
                            <a:srgbClr val="002060"/>
                          </a:solidFill>
                          <a:effectLst/>
                          <a:latin typeface="Arial (Body)"/>
                          <a:ea typeface="Calibri"/>
                          <a:cs typeface="Times New Roman" panose="02020603050405020304" pitchFamily="18" charset="0"/>
                        </a:rPr>
                        <a:t>14</a:t>
                      </a:r>
                    </a:p>
                  </a:txBody>
                  <a:tcPr marL="51435" marR="51435" marT="0" marB="0" anchor="ctr"/>
                </a:tc>
                <a:tc>
                  <a:txBody>
                    <a:bodyPr/>
                    <a:lstStyle/>
                    <a:p>
                      <a:pPr marL="0" marR="0" algn="ctr">
                        <a:lnSpc>
                          <a:spcPct val="150000"/>
                        </a:lnSpc>
                        <a:spcBef>
                          <a:spcPts val="0"/>
                        </a:spcBef>
                        <a:spcAft>
                          <a:spcPts val="0"/>
                        </a:spcAft>
                      </a:pPr>
                      <a:endParaRPr lang="en-US" sz="1800" b="0">
                        <a:solidFill>
                          <a:srgbClr val="002060"/>
                        </a:solidFill>
                        <a:effectLst/>
                        <a:latin typeface="Arial (Body)"/>
                        <a:ea typeface="Calibri"/>
                        <a:cs typeface="Times New Roman" panose="02020603050405020304" pitchFamily="18" charset="0"/>
                      </a:endParaRPr>
                    </a:p>
                  </a:txBody>
                  <a:tcPr marL="51435" marR="51435" marT="0" marB="0" anchor="ctr"/>
                </a:tc>
                <a:extLst>
                  <a:ext uri="{0D108BD9-81ED-4DB2-BD59-A6C34878D82A}">
                    <a16:rowId xmlns:a16="http://schemas.microsoft.com/office/drawing/2014/main" val="10003"/>
                  </a:ext>
                </a:extLst>
              </a:tr>
            </a:tbl>
          </a:graphicData>
        </a:graphic>
      </p:graphicFrame>
      <p:sp>
        <p:nvSpPr>
          <p:cNvPr id="4" name="Title 1"/>
          <p:cNvSpPr txBox="1">
            <a:spLocks/>
          </p:cNvSpPr>
          <p:nvPr/>
        </p:nvSpPr>
        <p:spPr>
          <a:xfrm>
            <a:off x="1143000" y="155332"/>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NÔN &amp; CHƯỚNG BỤNG</a:t>
            </a:r>
          </a:p>
        </p:txBody>
      </p:sp>
      <p:sp>
        <p:nvSpPr>
          <p:cNvPr id="5" name="Rectangle 4"/>
          <p:cNvSpPr/>
          <p:nvPr/>
        </p:nvSpPr>
        <p:spPr>
          <a:xfrm>
            <a:off x="1600201" y="4289852"/>
            <a:ext cx="5986462" cy="415498"/>
          </a:xfrm>
          <a:prstGeom prst="rect">
            <a:avLst/>
          </a:prstGeom>
        </p:spPr>
        <p:txBody>
          <a:bodyPr wrap="square">
            <a:spAutoFit/>
          </a:bodyPr>
          <a:lstStyle/>
          <a:p>
            <a:r>
              <a:rPr lang="en-US" sz="2100" b="1" i="1" err="1">
                <a:solidFill>
                  <a:srgbClr val="FF0000"/>
                </a:solidFill>
                <a:latin typeface="Arial" panose="020B0604020202020204" pitchFamily="34" charset="0"/>
                <a:cs typeface="Arial" panose="020B0604020202020204" pitchFamily="34" charset="0"/>
              </a:rPr>
              <a:t>Có</a:t>
            </a:r>
            <a:r>
              <a:rPr lang="en-US" sz="2100" b="1" i="1">
                <a:solidFill>
                  <a:srgbClr val="FF0000"/>
                </a:solidFill>
                <a:latin typeface="Arial" panose="020B0604020202020204" pitchFamily="34" charset="0"/>
                <a:cs typeface="Arial" panose="020B0604020202020204" pitchFamily="34" charset="0"/>
              </a:rPr>
              <a:t> 6 TH </a:t>
            </a:r>
            <a:r>
              <a:rPr lang="en-US" sz="2100" b="1" i="1" err="1">
                <a:solidFill>
                  <a:srgbClr val="FF0000"/>
                </a:solidFill>
                <a:latin typeface="Arial" panose="020B0604020202020204" pitchFamily="34" charset="0"/>
                <a:cs typeface="Arial" panose="020B0604020202020204" pitchFamily="34" charset="0"/>
              </a:rPr>
              <a:t>không</a:t>
            </a:r>
            <a:r>
              <a:rPr lang="en-US" sz="2100" b="1" i="1">
                <a:solidFill>
                  <a:srgbClr val="FF0000"/>
                </a:solidFill>
                <a:latin typeface="Arial" panose="020B0604020202020204" pitchFamily="34" charset="0"/>
                <a:cs typeface="Arial" panose="020B0604020202020204" pitchFamily="34" charset="0"/>
              </a:rPr>
              <a:t> dung </a:t>
            </a:r>
            <a:r>
              <a:rPr lang="en-US" sz="2100" b="1" i="1" err="1">
                <a:solidFill>
                  <a:srgbClr val="FF0000"/>
                </a:solidFill>
                <a:latin typeface="Arial" panose="020B0604020202020204" pitchFamily="34" charset="0"/>
                <a:cs typeface="Arial" panose="020B0604020202020204" pitchFamily="34" charset="0"/>
              </a:rPr>
              <a:t>nạp</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với</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nuôi</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ăn</a:t>
            </a:r>
            <a:r>
              <a:rPr lang="en-US" sz="2100" b="1" i="1">
                <a:solidFill>
                  <a:srgbClr val="FF0000"/>
                </a:solidFill>
                <a:latin typeface="Arial" panose="020B0604020202020204" pitchFamily="34" charset="0"/>
                <a:cs typeface="Arial" panose="020B0604020202020204" pitchFamily="34" charset="0"/>
              </a:rPr>
              <a:t> </a:t>
            </a:r>
            <a:r>
              <a:rPr lang="en-US" sz="2100" b="1" i="1" err="1">
                <a:solidFill>
                  <a:srgbClr val="FF0000"/>
                </a:solidFill>
                <a:latin typeface="Arial" panose="020B0604020202020204" pitchFamily="34" charset="0"/>
                <a:cs typeface="Arial" panose="020B0604020202020204" pitchFamily="34" charset="0"/>
              </a:rPr>
              <a:t>sớm</a:t>
            </a:r>
            <a:endParaRPr lang="en-US" sz="2100" b="1" i="1">
              <a:solidFill>
                <a:srgbClr val="FF0000"/>
              </a:solidFill>
              <a:latin typeface="Arial" panose="020B0604020202020204" pitchFamily="34" charset="0"/>
              <a:cs typeface="Arial" panose="020B0604020202020204" pitchFamily="34" charset="0"/>
            </a:endParaRPr>
          </a:p>
        </p:txBody>
      </p:sp>
      <p:sp>
        <p:nvSpPr>
          <p:cNvPr id="2" name="Rectangle 1"/>
          <p:cNvSpPr/>
          <p:nvPr/>
        </p:nvSpPr>
        <p:spPr>
          <a:xfrm>
            <a:off x="1271587" y="3924985"/>
            <a:ext cx="6729413" cy="323165"/>
          </a:xfrm>
          <a:prstGeom prst="rect">
            <a:avLst/>
          </a:prstGeom>
        </p:spPr>
        <p:txBody>
          <a:bodyPr wrap="square">
            <a:spAutoFit/>
          </a:bodyPr>
          <a:lstStyle/>
          <a:p>
            <a:r>
              <a:rPr lang="en-US" sz="1500">
                <a:solidFill>
                  <a:srgbClr val="002060"/>
                </a:solidFill>
                <a:latin typeface="Arial" panose="020B0604020202020204" pitchFamily="34" charset="0"/>
                <a:cs typeface="Arial" panose="020B0604020202020204" pitchFamily="34" charset="0"/>
              </a:rPr>
              <a:t>*</a:t>
            </a:r>
            <a:r>
              <a:rPr lang="en-US" sz="1500">
                <a:solidFill>
                  <a:srgbClr val="00B050"/>
                </a:solidFill>
                <a:latin typeface="Arial" panose="020B0604020202020204" pitchFamily="34" charset="0"/>
                <a:cs typeface="Arial" panose="020B0604020202020204" pitchFamily="34" charset="0"/>
              </a:rPr>
              <a:t>: </a:t>
            </a:r>
            <a:r>
              <a:rPr lang="en-US" sz="1500" i="1">
                <a:solidFill>
                  <a:srgbClr val="00B050"/>
                </a:solidFill>
                <a:latin typeface="Arial" panose="020B0604020202020204" pitchFamily="34" charset="0"/>
                <a:cs typeface="Arial" panose="020B0604020202020204" pitchFamily="34" charset="0"/>
              </a:rPr>
              <a:t>3 TH </a:t>
            </a:r>
            <a:r>
              <a:rPr lang="en-US" sz="1500" i="1" err="1">
                <a:solidFill>
                  <a:srgbClr val="00B050"/>
                </a:solidFill>
                <a:latin typeface="Arial" panose="020B0604020202020204" pitchFamily="34" charset="0"/>
                <a:cs typeface="Arial" panose="020B0604020202020204" pitchFamily="34" charset="0"/>
              </a:rPr>
              <a:t>nôn</a:t>
            </a:r>
            <a:r>
              <a:rPr lang="en-US" sz="1500" i="1">
                <a:solidFill>
                  <a:srgbClr val="00B050"/>
                </a:solidFill>
                <a:latin typeface="Arial" panose="020B0604020202020204" pitchFamily="34" charset="0"/>
                <a:cs typeface="Arial" panose="020B0604020202020204" pitchFamily="34" charset="0"/>
              </a:rPr>
              <a:t>, 2 TH </a:t>
            </a:r>
            <a:r>
              <a:rPr lang="en-US" sz="1500" i="1" err="1">
                <a:solidFill>
                  <a:srgbClr val="00B050"/>
                </a:solidFill>
                <a:latin typeface="Arial" panose="020B0604020202020204" pitchFamily="34" charset="0"/>
                <a:cs typeface="Arial" panose="020B0604020202020204" pitchFamily="34" charset="0"/>
              </a:rPr>
              <a:t>nôn</a:t>
            </a:r>
            <a:r>
              <a:rPr lang="en-US" sz="1500" i="1">
                <a:solidFill>
                  <a:srgbClr val="00B050"/>
                </a:solidFill>
                <a:latin typeface="Arial" panose="020B0604020202020204" pitchFamily="34" charset="0"/>
                <a:cs typeface="Arial" panose="020B0604020202020204" pitchFamily="34" charset="0"/>
              </a:rPr>
              <a:t> + </a:t>
            </a:r>
            <a:r>
              <a:rPr lang="en-US" sz="1500" i="1" err="1">
                <a:solidFill>
                  <a:srgbClr val="00B050"/>
                </a:solidFill>
                <a:latin typeface="Arial" panose="020B0604020202020204" pitchFamily="34" charset="0"/>
                <a:cs typeface="Arial" panose="020B0604020202020204" pitchFamily="34" charset="0"/>
              </a:rPr>
              <a:t>chướng</a:t>
            </a:r>
            <a:r>
              <a:rPr lang="en-US" sz="1500" i="1">
                <a:solidFill>
                  <a:srgbClr val="00B050"/>
                </a:solidFill>
                <a:latin typeface="Arial" panose="020B0604020202020204" pitchFamily="34" charset="0"/>
                <a:cs typeface="Arial" panose="020B0604020202020204" pitchFamily="34" charset="0"/>
              </a:rPr>
              <a:t> </a:t>
            </a:r>
            <a:r>
              <a:rPr lang="en-US" sz="1500" i="1" err="1">
                <a:solidFill>
                  <a:srgbClr val="00B050"/>
                </a:solidFill>
                <a:latin typeface="Arial" panose="020B0604020202020204" pitchFamily="34" charset="0"/>
                <a:cs typeface="Arial" panose="020B0604020202020204" pitchFamily="34" charset="0"/>
              </a:rPr>
              <a:t>bụng</a:t>
            </a:r>
            <a:r>
              <a:rPr lang="en-US" sz="1500" i="1">
                <a:solidFill>
                  <a:srgbClr val="00B050"/>
                </a:solidFill>
                <a:latin typeface="Arial" panose="020B0604020202020204" pitchFamily="34" charset="0"/>
                <a:cs typeface="Arial" panose="020B0604020202020204" pitchFamily="34" charset="0"/>
              </a:rPr>
              <a:t> </a:t>
            </a:r>
            <a:r>
              <a:rPr lang="en-US" sz="1500" i="1" err="1">
                <a:solidFill>
                  <a:srgbClr val="00B050"/>
                </a:solidFill>
                <a:latin typeface="Arial" panose="020B0604020202020204" pitchFamily="34" charset="0"/>
                <a:cs typeface="Arial" panose="020B0604020202020204" pitchFamily="34" charset="0"/>
              </a:rPr>
              <a:t>và</a:t>
            </a:r>
            <a:r>
              <a:rPr lang="en-US" sz="1500" i="1">
                <a:solidFill>
                  <a:srgbClr val="00B050"/>
                </a:solidFill>
                <a:latin typeface="Arial" panose="020B0604020202020204" pitchFamily="34" charset="0"/>
                <a:cs typeface="Arial" panose="020B0604020202020204" pitchFamily="34" charset="0"/>
              </a:rPr>
              <a:t> 1 TH </a:t>
            </a:r>
            <a:r>
              <a:rPr lang="en-US" sz="1500" i="1" err="1">
                <a:solidFill>
                  <a:srgbClr val="00B050"/>
                </a:solidFill>
                <a:latin typeface="Arial" panose="020B0604020202020204" pitchFamily="34" charset="0"/>
                <a:cs typeface="Arial" panose="020B0604020202020204" pitchFamily="34" charset="0"/>
              </a:rPr>
              <a:t>chướng</a:t>
            </a:r>
            <a:r>
              <a:rPr lang="en-US" sz="1500" i="1">
                <a:solidFill>
                  <a:srgbClr val="00B050"/>
                </a:solidFill>
                <a:latin typeface="Arial" panose="020B0604020202020204" pitchFamily="34" charset="0"/>
                <a:cs typeface="Arial" panose="020B0604020202020204" pitchFamily="34" charset="0"/>
              </a:rPr>
              <a:t> </a:t>
            </a:r>
            <a:r>
              <a:rPr lang="en-US" sz="1500" i="1" err="1">
                <a:solidFill>
                  <a:srgbClr val="00B050"/>
                </a:solidFill>
                <a:latin typeface="Arial" panose="020B0604020202020204" pitchFamily="34" charset="0"/>
                <a:cs typeface="Arial" panose="020B0604020202020204" pitchFamily="34" charset="0"/>
              </a:rPr>
              <a:t>bụng</a:t>
            </a:r>
            <a:r>
              <a:rPr lang="en-US" sz="1500" i="1">
                <a:solidFill>
                  <a:srgbClr val="00B050"/>
                </a:solidFill>
                <a:latin typeface="Arial" panose="020B0604020202020204" pitchFamily="34" charset="0"/>
                <a:cs typeface="Arial" panose="020B0604020202020204" pitchFamily="34" charset="0"/>
              </a:rPr>
              <a:t> </a:t>
            </a:r>
            <a:r>
              <a:rPr lang="en-US" sz="1500" i="1" err="1">
                <a:solidFill>
                  <a:srgbClr val="00B050"/>
                </a:solidFill>
                <a:latin typeface="Arial" panose="020B0604020202020204" pitchFamily="34" charset="0"/>
                <a:cs typeface="Arial" panose="020B0604020202020204" pitchFamily="34" charset="0"/>
              </a:rPr>
              <a:t>đơn</a:t>
            </a:r>
            <a:r>
              <a:rPr lang="en-US" sz="1500" i="1">
                <a:solidFill>
                  <a:srgbClr val="00B050"/>
                </a:solidFill>
                <a:latin typeface="Arial" panose="020B0604020202020204" pitchFamily="34" charset="0"/>
                <a:cs typeface="Arial" panose="020B0604020202020204" pitchFamily="34" charset="0"/>
              </a:rPr>
              <a:t> </a:t>
            </a:r>
            <a:r>
              <a:rPr lang="en-US" sz="1500" i="1" err="1">
                <a:solidFill>
                  <a:srgbClr val="00B050"/>
                </a:solidFill>
                <a:latin typeface="Arial" panose="020B0604020202020204" pitchFamily="34" charset="0"/>
                <a:cs typeface="Arial" panose="020B0604020202020204" pitchFamily="34" charset="0"/>
              </a:rPr>
              <a:t>thuần</a:t>
            </a:r>
            <a:endParaRPr lang="en-US" sz="150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192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43000" y="155332"/>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NHÓM NUÔI ĂN SỚM</a:t>
            </a:r>
          </a:p>
        </p:txBody>
      </p:sp>
      <p:graphicFrame>
        <p:nvGraphicFramePr>
          <p:cNvPr id="7" name="Table 6"/>
          <p:cNvGraphicFramePr>
            <a:graphicFrameLocks noGrp="1"/>
          </p:cNvGraphicFramePr>
          <p:nvPr>
            <p:extLst>
              <p:ext uri="{D42A27DB-BD31-4B8C-83A1-F6EECF244321}">
                <p14:modId xmlns:p14="http://schemas.microsoft.com/office/powerpoint/2010/main" val="1332819045"/>
              </p:ext>
            </p:extLst>
          </p:nvPr>
        </p:nvGraphicFramePr>
        <p:xfrm>
          <a:off x="1295400" y="1108710"/>
          <a:ext cx="6525952" cy="3394710"/>
        </p:xfrm>
        <a:graphic>
          <a:graphicData uri="http://schemas.openxmlformats.org/drawingml/2006/table">
            <a:tbl>
              <a:tblPr firstRow="1" firstCol="1" bandRow="1">
                <a:tableStyleId>{9D7B26C5-4107-4FEC-AEDC-1716B250A1EF}</a:tableStyleId>
              </a:tblPr>
              <a:tblGrid>
                <a:gridCol w="2549014">
                  <a:extLst>
                    <a:ext uri="{9D8B030D-6E8A-4147-A177-3AD203B41FA5}">
                      <a16:colId xmlns:a16="http://schemas.microsoft.com/office/drawing/2014/main" val="20000"/>
                    </a:ext>
                  </a:extLst>
                </a:gridCol>
                <a:gridCol w="1639255">
                  <a:extLst>
                    <a:ext uri="{9D8B030D-6E8A-4147-A177-3AD203B41FA5}">
                      <a16:colId xmlns:a16="http://schemas.microsoft.com/office/drawing/2014/main" val="20001"/>
                    </a:ext>
                  </a:extLst>
                </a:gridCol>
                <a:gridCol w="1724718">
                  <a:extLst>
                    <a:ext uri="{9D8B030D-6E8A-4147-A177-3AD203B41FA5}">
                      <a16:colId xmlns:a16="http://schemas.microsoft.com/office/drawing/2014/main" val="20002"/>
                    </a:ext>
                  </a:extLst>
                </a:gridCol>
                <a:gridCol w="612965">
                  <a:extLst>
                    <a:ext uri="{9D8B030D-6E8A-4147-A177-3AD203B41FA5}">
                      <a16:colId xmlns:a16="http://schemas.microsoft.com/office/drawing/2014/main" val="20003"/>
                    </a:ext>
                  </a:extLst>
                </a:gridCol>
              </a:tblGrid>
              <a:tr h="617220">
                <a:tc>
                  <a:txBody>
                    <a:bodyPr/>
                    <a:lstStyle/>
                    <a:p>
                      <a:pPr marL="0" marR="0" algn="ctr">
                        <a:lnSpc>
                          <a:spcPct val="150000"/>
                        </a:lnSpc>
                        <a:spcBef>
                          <a:spcPts val="0"/>
                        </a:spcBef>
                        <a:spcAft>
                          <a:spcPts val="0"/>
                        </a:spcAft>
                      </a:pPr>
                      <a:r>
                        <a:rPr lang="en-US" sz="1400" b="1" err="1">
                          <a:solidFill>
                            <a:srgbClr val="002060"/>
                          </a:solidFill>
                          <a:effectLst/>
                          <a:latin typeface="Arial (Body)"/>
                          <a:cs typeface="Times New Roman" panose="02020603050405020304" pitchFamily="18" charset="0"/>
                        </a:rPr>
                        <a:t>Đặc</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điểm</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Dung </a:t>
                      </a:r>
                      <a:r>
                        <a:rPr lang="en-US" sz="1400" b="1" err="1">
                          <a:solidFill>
                            <a:srgbClr val="002060"/>
                          </a:solidFill>
                          <a:effectLst/>
                          <a:latin typeface="Arial (Body)"/>
                          <a:cs typeface="Times New Roman" panose="02020603050405020304" pitchFamily="18" charset="0"/>
                        </a:rPr>
                        <a:t>nạp</a:t>
                      </a:r>
                      <a:endParaRPr lang="en-US" sz="1400" b="1">
                        <a:solidFill>
                          <a:srgbClr val="002060"/>
                        </a:solidFill>
                        <a:effectLst/>
                        <a:latin typeface="Arial (Body)"/>
                        <a:cs typeface="Times New Roman" panose="02020603050405020304" pitchFamily="18" charset="0"/>
                      </a:endParaRPr>
                    </a:p>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N = 24</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1" err="1">
                          <a:solidFill>
                            <a:srgbClr val="002060"/>
                          </a:solidFill>
                          <a:effectLst/>
                          <a:latin typeface="Arial (Body)"/>
                          <a:cs typeface="Times New Roman" panose="02020603050405020304" pitchFamily="18" charset="0"/>
                        </a:rPr>
                        <a:t>Không</a:t>
                      </a:r>
                      <a:r>
                        <a:rPr lang="en-US" sz="1400" b="1">
                          <a:solidFill>
                            <a:srgbClr val="002060"/>
                          </a:solidFill>
                          <a:effectLst/>
                          <a:latin typeface="Arial (Body)"/>
                          <a:cs typeface="Times New Roman" panose="02020603050405020304" pitchFamily="18" charset="0"/>
                        </a:rPr>
                        <a:t> dung </a:t>
                      </a:r>
                      <a:r>
                        <a:rPr lang="en-US" sz="1400" b="1" err="1">
                          <a:solidFill>
                            <a:srgbClr val="002060"/>
                          </a:solidFill>
                          <a:effectLst/>
                          <a:latin typeface="Arial (Body)"/>
                          <a:cs typeface="Times New Roman" panose="02020603050405020304" pitchFamily="18" charset="0"/>
                        </a:rPr>
                        <a:t>nạp</a:t>
                      </a:r>
                      <a:endParaRPr lang="en-US" sz="1400" b="1">
                        <a:solidFill>
                          <a:srgbClr val="002060"/>
                        </a:solidFill>
                        <a:effectLst/>
                        <a:latin typeface="Arial (Body)"/>
                        <a:cs typeface="Times New Roman" panose="02020603050405020304" pitchFamily="18" charset="0"/>
                      </a:endParaRPr>
                    </a:p>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N = 6</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P</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extLst>
                  <a:ext uri="{0D108BD9-81ED-4DB2-BD59-A6C34878D82A}">
                    <a16:rowId xmlns:a16="http://schemas.microsoft.com/office/drawing/2014/main" val="10000"/>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Tuổi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năm</a:t>
                      </a:r>
                      <a:r>
                        <a:rPr lang="en-US" sz="1400" b="0">
                          <a:solidFill>
                            <a:srgbClr val="002060"/>
                          </a:solidFill>
                          <a:effectLst/>
                          <a:latin typeface="Arial (Body)"/>
                          <a:cs typeface="Times New Roman" panose="02020603050405020304" pitchFamily="18"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55.7 ± 13,5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53.8 ± 13,8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0.801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1"/>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Giới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nam</a:t>
                      </a:r>
                      <a:r>
                        <a:rPr lang="en-US" sz="1400" b="0">
                          <a:solidFill>
                            <a:srgbClr val="002060"/>
                          </a:solidFill>
                          <a:effectLst/>
                          <a:latin typeface="Arial (Body)"/>
                          <a:cs typeface="Times New Roman" panose="02020603050405020304" pitchFamily="18" charset="0"/>
                        </a:rPr>
                        <a:t>/</a:t>
                      </a:r>
                      <a:r>
                        <a:rPr lang="en-US" sz="1400" b="0" err="1">
                          <a:solidFill>
                            <a:srgbClr val="002060"/>
                          </a:solidFill>
                          <a:effectLst/>
                          <a:latin typeface="Arial (Body)"/>
                          <a:cs typeface="Times New Roman" panose="02020603050405020304" pitchFamily="18" charset="0"/>
                        </a:rPr>
                        <a:t>nữ</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12/12</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0.196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2"/>
                  </a:ext>
                </a:extLst>
              </a:tr>
              <a:tr h="30861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400" b="0" err="1">
                          <a:solidFill>
                            <a:srgbClr val="002060"/>
                          </a:solidFill>
                          <a:effectLst/>
                          <a:latin typeface="Arial (Body)"/>
                          <a:cs typeface="Times New Roman" panose="02020603050405020304" pitchFamily="18" charset="0"/>
                        </a:rPr>
                        <a:t>Thời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gian</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mổ</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trung</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bình</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168</a:t>
                      </a:r>
                      <a:r>
                        <a:rPr lang="en-US" sz="1400" b="0" baseline="0">
                          <a:solidFill>
                            <a:srgbClr val="002060"/>
                          </a:solidFill>
                          <a:effectLst/>
                          <a:latin typeface="Arial (Body)"/>
                          <a:cs typeface="Times New Roman" panose="02020603050405020304" pitchFamily="18" charset="0"/>
                        </a:rPr>
                        <a:t> </a:t>
                      </a:r>
                      <a:r>
                        <a:rPr lang="en-US" sz="1400" b="0">
                          <a:solidFill>
                            <a:srgbClr val="002060"/>
                          </a:solidFill>
                          <a:effectLst/>
                          <a:latin typeface="Arial (Body)"/>
                          <a:cs typeface="Times New Roman" panose="02020603050405020304" pitchFamily="18" charset="0"/>
                        </a:rPr>
                        <a:t>± 39.9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154</a:t>
                      </a:r>
                      <a:r>
                        <a:rPr lang="en-US" sz="1400" b="0" baseline="0">
                          <a:solidFill>
                            <a:srgbClr val="002060"/>
                          </a:solidFill>
                          <a:effectLst/>
                          <a:latin typeface="Arial (Body)"/>
                          <a:cs typeface="Times New Roman" panose="02020603050405020304" pitchFamily="18" charset="0"/>
                        </a:rPr>
                        <a:t> </a:t>
                      </a:r>
                      <a:r>
                        <a:rPr lang="en-US" sz="1400" b="0">
                          <a:solidFill>
                            <a:srgbClr val="002060"/>
                          </a:solidFill>
                          <a:effectLst/>
                          <a:latin typeface="Arial (Body)"/>
                          <a:cs typeface="Times New Roman" panose="02020603050405020304" pitchFamily="18" charset="0"/>
                        </a:rPr>
                        <a:t>±73.9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0.528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3"/>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Dịch</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truyền</a:t>
                      </a:r>
                      <a:r>
                        <a:rPr lang="en-US" sz="1400" b="0">
                          <a:solidFill>
                            <a:srgbClr val="002060"/>
                          </a:solidFill>
                          <a:effectLst/>
                          <a:latin typeface="Arial (Body)"/>
                          <a:cs typeface="Times New Roman" panose="02020603050405020304" pitchFamily="18" charset="0"/>
                        </a:rPr>
                        <a:t> (mL)</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1,939 ± 276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2,286 ± 493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0.149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4"/>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Rút</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thông</a:t>
                      </a:r>
                      <a:r>
                        <a:rPr lang="en-US" sz="1400" b="0" baseline="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mũi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dạ</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dày</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11.3 ± 8.9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6.2 ± 8.1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0.208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5"/>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Bắt</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đầu</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cho</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ăn</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18.8 ± 3.9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16 ± 5.1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0.146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6"/>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Chế</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độ</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ăn</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bình</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thường</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3.5 ± 0.6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 ± 2.2</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0.155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7"/>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Trung</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tiện</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36.8 ± 12.1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40.8 ± 21.3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0.674</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8"/>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Đi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tiêu</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lần</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đầu</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rgbClr val="92D050"/>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4.3 ± 1.4</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5.2 ± 1.3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0.157</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9"/>
                  </a:ext>
                </a:extLst>
              </a:tr>
            </a:tbl>
          </a:graphicData>
        </a:graphic>
      </p:graphicFrame>
      <p:sp>
        <p:nvSpPr>
          <p:cNvPr id="8" name="Rectangle 7"/>
          <p:cNvSpPr/>
          <p:nvPr/>
        </p:nvSpPr>
        <p:spPr>
          <a:xfrm>
            <a:off x="1362456" y="4694413"/>
            <a:ext cx="6729413" cy="461665"/>
          </a:xfrm>
          <a:prstGeom prst="rect">
            <a:avLst/>
          </a:prstGeom>
        </p:spPr>
        <p:txBody>
          <a:bodyPr wrap="square">
            <a:spAutoFit/>
          </a:bodyPr>
          <a:lstStyle/>
          <a:p>
            <a:r>
              <a:rPr lang="en-US" sz="1200">
                <a:solidFill>
                  <a:srgbClr val="00B050"/>
                </a:solidFill>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phút</a:t>
            </a:r>
            <a:endParaRPr lang="en-US" sz="1200">
              <a:latin typeface="Arial" panose="020B0604020202020204" pitchFamily="34" charset="0"/>
              <a:cs typeface="Arial" panose="020B0604020202020204" pitchFamily="34" charset="0"/>
            </a:endParaRPr>
          </a:p>
          <a:p>
            <a:r>
              <a:rPr lang="en-US" sz="1200">
                <a:solidFill>
                  <a:srgbClr val="00B050"/>
                </a:solidFill>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giờ</a:t>
            </a:r>
            <a:r>
              <a:rPr lang="en-US" sz="1200">
                <a:solidFill>
                  <a:srgbClr val="002060"/>
                </a:solidFill>
                <a:latin typeface="Arial" panose="020B0604020202020204" pitchFamily="34" charset="0"/>
                <a:cs typeface="Arial" panose="020B0604020202020204" pitchFamily="34" charset="0"/>
              </a:rPr>
              <a:t>	</a:t>
            </a:r>
            <a:r>
              <a:rPr lang="en-US" sz="1200">
                <a:solidFill>
                  <a:srgbClr val="00B050"/>
                </a:solidFill>
                <a:latin typeface="Arial" panose="020B0604020202020204" pitchFamily="34" charset="0"/>
                <a:cs typeface="Arial" panose="020B0604020202020204" pitchFamily="34" charset="0"/>
              </a:rPr>
              <a:t>		***</a:t>
            </a:r>
            <a:r>
              <a:rPr lang="en-US" sz="1200">
                <a:latin typeface="Arial" panose="020B0604020202020204" pitchFamily="34" charset="0"/>
                <a:cs typeface="Arial" panose="020B0604020202020204" pitchFamily="34" charset="0"/>
              </a:rPr>
              <a:t> </a:t>
            </a:r>
            <a:r>
              <a:rPr lang="en-US" sz="1200">
                <a:solidFill>
                  <a:srgbClr val="00B050"/>
                </a:solidFill>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ngày</a:t>
            </a:r>
            <a:endParaRPr 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3525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8821" y="4129088"/>
            <a:ext cx="144661" cy="300082"/>
          </a:xfrm>
          <a:prstGeom prst="rect">
            <a:avLst/>
          </a:prstGeom>
          <a:solidFill>
            <a:schemeClr val="accent1"/>
          </a:solidFill>
        </p:spPr>
        <p:txBody>
          <a:bodyPr wrap="square" rtlCol="0">
            <a:spAutoFit/>
          </a:bodyPr>
          <a:lstStyle/>
          <a:p>
            <a:endParaRPr lang="en-US" sz="1350"/>
          </a:p>
        </p:txBody>
      </p:sp>
      <p:sp>
        <p:nvSpPr>
          <p:cNvPr id="7" name="TextBox 6"/>
          <p:cNvSpPr txBox="1"/>
          <p:nvPr/>
        </p:nvSpPr>
        <p:spPr>
          <a:xfrm>
            <a:off x="1976142" y="4520387"/>
            <a:ext cx="144661" cy="300082"/>
          </a:xfrm>
          <a:prstGeom prst="rect">
            <a:avLst/>
          </a:prstGeom>
          <a:solidFill>
            <a:schemeClr val="accent2"/>
          </a:solidFill>
        </p:spPr>
        <p:txBody>
          <a:bodyPr wrap="square" rtlCol="0">
            <a:spAutoFit/>
          </a:bodyPr>
          <a:lstStyle/>
          <a:p>
            <a:endParaRPr lang="en-US" sz="1350"/>
          </a:p>
        </p:txBody>
      </p:sp>
      <p:sp>
        <p:nvSpPr>
          <p:cNvPr id="3" name="TextBox 2"/>
          <p:cNvSpPr txBox="1"/>
          <p:nvPr/>
        </p:nvSpPr>
        <p:spPr>
          <a:xfrm>
            <a:off x="2343150" y="4129087"/>
            <a:ext cx="2354580" cy="323165"/>
          </a:xfrm>
          <a:prstGeom prst="rect">
            <a:avLst/>
          </a:prstGeom>
          <a:noFill/>
        </p:spPr>
        <p:txBody>
          <a:bodyPr wrap="square" rtlCol="0">
            <a:spAutoFit/>
          </a:bodyPr>
          <a:lstStyle/>
          <a:p>
            <a:r>
              <a:rPr lang="en-US" sz="1500" err="1">
                <a:latin typeface="Arial" panose="020B0604020202020204" pitchFamily="34" charset="0"/>
                <a:cs typeface="Arial" panose="020B0604020202020204" pitchFamily="34" charset="0"/>
              </a:rPr>
              <a:t>Nhóm</a:t>
            </a:r>
            <a:r>
              <a:rPr lang="en-US" sz="1500">
                <a:latin typeface="Arial" panose="020B0604020202020204" pitchFamily="34" charset="0"/>
                <a:cs typeface="Arial" panose="020B0604020202020204" pitchFamily="34" charset="0"/>
              </a:rPr>
              <a:t> dung </a:t>
            </a:r>
            <a:r>
              <a:rPr lang="en-US" sz="1500" err="1">
                <a:latin typeface="Arial" panose="020B0604020202020204" pitchFamily="34" charset="0"/>
                <a:cs typeface="Arial" panose="020B0604020202020204" pitchFamily="34" charset="0"/>
              </a:rPr>
              <a:t>nạp</a:t>
            </a:r>
            <a:endParaRPr lang="en-US" sz="1500">
              <a:latin typeface="Arial" panose="020B0604020202020204" pitchFamily="34" charset="0"/>
              <a:cs typeface="Arial" panose="020B0604020202020204" pitchFamily="34" charset="0"/>
            </a:endParaRPr>
          </a:p>
        </p:txBody>
      </p:sp>
      <p:sp>
        <p:nvSpPr>
          <p:cNvPr id="8" name="TextBox 7"/>
          <p:cNvSpPr txBox="1"/>
          <p:nvPr/>
        </p:nvSpPr>
        <p:spPr>
          <a:xfrm>
            <a:off x="2343151" y="4520386"/>
            <a:ext cx="2164556" cy="323165"/>
          </a:xfrm>
          <a:prstGeom prst="rect">
            <a:avLst/>
          </a:prstGeom>
          <a:noFill/>
        </p:spPr>
        <p:txBody>
          <a:bodyPr wrap="square" rtlCol="0">
            <a:spAutoFit/>
          </a:bodyPr>
          <a:lstStyle/>
          <a:p>
            <a:r>
              <a:rPr lang="en-US" sz="1500" err="1">
                <a:latin typeface="Arial" panose="020B0604020202020204" pitchFamily="34" charset="0"/>
                <a:cs typeface="Arial" panose="020B0604020202020204" pitchFamily="34" charset="0"/>
              </a:rPr>
              <a:t>Nhóm</a:t>
            </a:r>
            <a:r>
              <a:rPr lang="en-US" sz="1500">
                <a:latin typeface="Arial" panose="020B0604020202020204" pitchFamily="34" charset="0"/>
                <a:cs typeface="Arial" panose="020B0604020202020204" pitchFamily="34" charset="0"/>
              </a:rPr>
              <a:t> </a:t>
            </a:r>
            <a:r>
              <a:rPr lang="en-US" sz="1500" err="1">
                <a:latin typeface="Arial" panose="020B0604020202020204" pitchFamily="34" charset="0"/>
                <a:cs typeface="Arial" panose="020B0604020202020204" pitchFamily="34" charset="0"/>
              </a:rPr>
              <a:t>không</a:t>
            </a:r>
            <a:r>
              <a:rPr lang="en-US" sz="1500">
                <a:latin typeface="Arial" panose="020B0604020202020204" pitchFamily="34" charset="0"/>
                <a:cs typeface="Arial" panose="020B0604020202020204" pitchFamily="34" charset="0"/>
              </a:rPr>
              <a:t> dung </a:t>
            </a:r>
            <a:r>
              <a:rPr lang="en-US" sz="1500" err="1">
                <a:latin typeface="Arial" panose="020B0604020202020204" pitchFamily="34" charset="0"/>
                <a:cs typeface="Arial" panose="020B0604020202020204" pitchFamily="34" charset="0"/>
              </a:rPr>
              <a:t>nạp</a:t>
            </a:r>
            <a:endParaRPr lang="en-US" sz="1500">
              <a:latin typeface="Arial" panose="020B0604020202020204" pitchFamily="34" charset="0"/>
              <a:cs typeface="Arial" panose="020B0604020202020204" pitchFamily="34" charset="0"/>
            </a:endParaRPr>
          </a:p>
        </p:txBody>
      </p:sp>
      <p:sp>
        <p:nvSpPr>
          <p:cNvPr id="9" name="Title 1"/>
          <p:cNvSpPr txBox="1">
            <a:spLocks/>
          </p:cNvSpPr>
          <p:nvPr/>
        </p:nvSpPr>
        <p:spPr>
          <a:xfrm>
            <a:off x="1143000" y="155332"/>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NHÓM NUÔI ĂN SỚM</a:t>
            </a:r>
          </a:p>
        </p:txBody>
      </p:sp>
      <p:graphicFrame>
        <p:nvGraphicFramePr>
          <p:cNvPr id="10" name="Chart 9"/>
          <p:cNvGraphicFramePr/>
          <p:nvPr/>
        </p:nvGraphicFramePr>
        <p:xfrm>
          <a:off x="1143000" y="1100347"/>
          <a:ext cx="3957638" cy="23286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nvGraphicFramePr>
        <p:xfrm>
          <a:off x="4829175" y="2357437"/>
          <a:ext cx="3107531" cy="27860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258768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675260876"/>
              </p:ext>
            </p:extLst>
          </p:nvPr>
        </p:nvGraphicFramePr>
        <p:xfrm>
          <a:off x="914400" y="1623060"/>
          <a:ext cx="7391400" cy="3006090"/>
        </p:xfrm>
        <a:graphic>
          <a:graphicData uri="http://schemas.openxmlformats.org/drawingml/2006/table">
            <a:tbl>
              <a:tblPr firstRow="1" firstCol="1" bandRow="1">
                <a:tableStyleId>{9D7B26C5-4107-4FEC-AEDC-1716B250A1EF}</a:tableStyleId>
              </a:tblPr>
              <a:tblGrid>
                <a:gridCol w="2985609">
                  <a:extLst>
                    <a:ext uri="{9D8B030D-6E8A-4147-A177-3AD203B41FA5}">
                      <a16:colId xmlns:a16="http://schemas.microsoft.com/office/drawing/2014/main" val="20000"/>
                    </a:ext>
                  </a:extLst>
                </a:gridCol>
                <a:gridCol w="1597705">
                  <a:extLst>
                    <a:ext uri="{9D8B030D-6E8A-4147-A177-3AD203B41FA5}">
                      <a16:colId xmlns:a16="http://schemas.microsoft.com/office/drawing/2014/main" val="20001"/>
                    </a:ext>
                  </a:extLst>
                </a:gridCol>
                <a:gridCol w="1517012">
                  <a:extLst>
                    <a:ext uri="{9D8B030D-6E8A-4147-A177-3AD203B41FA5}">
                      <a16:colId xmlns:a16="http://schemas.microsoft.com/office/drawing/2014/main" val="20002"/>
                    </a:ext>
                  </a:extLst>
                </a:gridCol>
                <a:gridCol w="1291074">
                  <a:extLst>
                    <a:ext uri="{9D8B030D-6E8A-4147-A177-3AD203B41FA5}">
                      <a16:colId xmlns:a16="http://schemas.microsoft.com/office/drawing/2014/main" val="20003"/>
                    </a:ext>
                  </a:extLst>
                </a:gridCol>
              </a:tblGrid>
              <a:tr h="668020">
                <a:tc>
                  <a:txBody>
                    <a:bodyPr/>
                    <a:lstStyle/>
                    <a:p>
                      <a:pPr marL="0" marR="0" algn="ctr">
                        <a:lnSpc>
                          <a:spcPct val="100000"/>
                        </a:lnSpc>
                        <a:spcBef>
                          <a:spcPts val="0"/>
                        </a:spcBef>
                        <a:spcAft>
                          <a:spcPts val="0"/>
                        </a:spcAft>
                      </a:pPr>
                      <a:r>
                        <a:rPr lang="en-US" sz="1800" err="1">
                          <a:solidFill>
                            <a:schemeClr val="tx1"/>
                          </a:solidFill>
                          <a:effectLst/>
                          <a:latin typeface="Arial" panose="020B0604020202020204" pitchFamily="34" charset="0"/>
                          <a:cs typeface="Arial" panose="020B0604020202020204" pitchFamily="34" charset="0"/>
                        </a:rPr>
                        <a:t>Đặc</a:t>
                      </a:r>
                      <a:r>
                        <a:rPr lang="en-US" sz="1800">
                          <a:solidFill>
                            <a:schemeClr val="tx1"/>
                          </a:solidFill>
                          <a:effectLst/>
                          <a:latin typeface="Arial" panose="020B0604020202020204" pitchFamily="34" charset="0"/>
                          <a:cs typeface="Arial" panose="020B0604020202020204" pitchFamily="34" charset="0"/>
                        </a:rPr>
                        <a:t> </a:t>
                      </a:r>
                      <a:r>
                        <a:rPr lang="en-US" sz="1800" err="1">
                          <a:solidFill>
                            <a:schemeClr val="tx1"/>
                          </a:solidFill>
                          <a:effectLst/>
                          <a:latin typeface="Arial" panose="020B0604020202020204" pitchFamily="34" charset="0"/>
                          <a:cs typeface="Arial" panose="020B0604020202020204" pitchFamily="34" charset="0"/>
                        </a:rPr>
                        <a:t>điểm</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tc>
                  <a:txBody>
                    <a:bodyPr/>
                    <a:lstStyle/>
                    <a:p>
                      <a:pPr marL="0" marR="0" algn="ctr">
                        <a:lnSpc>
                          <a:spcPct val="100000"/>
                        </a:lnSpc>
                        <a:spcBef>
                          <a:spcPts val="0"/>
                        </a:spcBef>
                        <a:spcAft>
                          <a:spcPts val="0"/>
                        </a:spcAft>
                      </a:pPr>
                      <a:r>
                        <a:rPr lang="en-US" sz="1800" err="1">
                          <a:solidFill>
                            <a:schemeClr val="tx1"/>
                          </a:solidFill>
                          <a:effectLst/>
                          <a:latin typeface="Arial" panose="020B0604020202020204" pitchFamily="34" charset="0"/>
                          <a:cs typeface="Arial" panose="020B0604020202020204" pitchFamily="34" charset="0"/>
                        </a:rPr>
                        <a:t>Nhóm</a:t>
                      </a:r>
                      <a:r>
                        <a:rPr lang="en-US" sz="1800">
                          <a:solidFill>
                            <a:schemeClr val="tx1"/>
                          </a:solidFill>
                          <a:effectLst/>
                          <a:latin typeface="Arial" panose="020B0604020202020204" pitchFamily="34" charset="0"/>
                          <a:cs typeface="Arial" panose="020B0604020202020204" pitchFamily="34" charset="0"/>
                        </a:rPr>
                        <a:t> I</a:t>
                      </a:r>
                    </a:p>
                    <a:p>
                      <a:pPr marL="0" marR="0" algn="ctr">
                        <a:lnSpc>
                          <a:spcPct val="100000"/>
                        </a:lnSpc>
                        <a:spcBef>
                          <a:spcPts val="0"/>
                        </a:spcBef>
                        <a:spcAft>
                          <a:spcPts val="0"/>
                        </a:spcAft>
                      </a:pPr>
                      <a:r>
                        <a:rPr lang="en-US" sz="1800">
                          <a:solidFill>
                            <a:schemeClr val="tx1"/>
                          </a:solidFill>
                          <a:effectLst/>
                          <a:latin typeface="Arial" panose="020B0604020202020204" pitchFamily="34" charset="0"/>
                          <a:cs typeface="Arial" panose="020B0604020202020204" pitchFamily="34" charset="0"/>
                        </a:rPr>
                        <a:t>N = 30</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800" err="1">
                          <a:solidFill>
                            <a:schemeClr val="tx1"/>
                          </a:solidFill>
                          <a:effectLst/>
                          <a:latin typeface="Arial" panose="020B0604020202020204" pitchFamily="34" charset="0"/>
                          <a:cs typeface="Arial" panose="020B0604020202020204" pitchFamily="34" charset="0"/>
                        </a:rPr>
                        <a:t>Nhóm</a:t>
                      </a:r>
                      <a:r>
                        <a:rPr lang="en-US" sz="1800">
                          <a:solidFill>
                            <a:schemeClr val="tx1"/>
                          </a:solidFill>
                          <a:effectLst/>
                          <a:latin typeface="Arial" panose="020B0604020202020204" pitchFamily="34" charset="0"/>
                          <a:cs typeface="Arial" panose="020B0604020202020204" pitchFamily="34" charset="0"/>
                        </a:rPr>
                        <a:t> II</a:t>
                      </a:r>
                    </a:p>
                    <a:p>
                      <a:pPr marL="0" marR="0" algn="ctr">
                        <a:lnSpc>
                          <a:spcPct val="100000"/>
                        </a:lnSpc>
                        <a:spcBef>
                          <a:spcPts val="0"/>
                        </a:spcBef>
                        <a:spcAft>
                          <a:spcPts val="0"/>
                        </a:spcAft>
                      </a:pPr>
                      <a:r>
                        <a:rPr lang="en-US" sz="1800">
                          <a:solidFill>
                            <a:schemeClr val="tx1"/>
                          </a:solidFill>
                          <a:effectLst/>
                          <a:latin typeface="Arial" panose="020B0604020202020204" pitchFamily="34" charset="0"/>
                          <a:cs typeface="Arial" panose="020B0604020202020204" pitchFamily="34" charset="0"/>
                        </a:rPr>
                        <a:t>N = 30</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solidFill>
                      <a:srgbClr val="00B050"/>
                    </a:solidFill>
                  </a:tcPr>
                </a:tc>
                <a:tc>
                  <a:txBody>
                    <a:bodyPr/>
                    <a:lstStyle/>
                    <a:p>
                      <a:pPr marL="0" marR="0" algn="ctr">
                        <a:lnSpc>
                          <a:spcPct val="100000"/>
                        </a:lnSpc>
                        <a:spcBef>
                          <a:spcPts val="0"/>
                        </a:spcBef>
                        <a:spcAft>
                          <a:spcPts val="0"/>
                        </a:spcAft>
                      </a:pPr>
                      <a:r>
                        <a:rPr lang="en-US" sz="1800">
                          <a:solidFill>
                            <a:schemeClr val="tx1"/>
                          </a:solidFill>
                          <a:effectLst/>
                          <a:latin typeface="Arial" panose="020B0604020202020204" pitchFamily="34" charset="0"/>
                          <a:cs typeface="Arial" panose="020B0604020202020204" pitchFamily="34" charset="0"/>
                        </a:rPr>
                        <a:t>P</a:t>
                      </a:r>
                      <a:endParaRPr lang="en-US" sz="1800" b="1">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solidFill>
                      <a:srgbClr val="00B050"/>
                    </a:solidFill>
                  </a:tcPr>
                </a:tc>
                <a:extLst>
                  <a:ext uri="{0D108BD9-81ED-4DB2-BD59-A6C34878D82A}">
                    <a16:rowId xmlns:a16="http://schemas.microsoft.com/office/drawing/2014/main" val="10000"/>
                  </a:ext>
                </a:extLst>
              </a:tr>
              <a:tr h="1169035">
                <a:tc>
                  <a:txBody>
                    <a:bodyPr/>
                    <a:lstStyle/>
                    <a:p>
                      <a:pPr marL="0" marR="0" algn="just">
                        <a:lnSpc>
                          <a:spcPct val="150000"/>
                        </a:lnSpc>
                        <a:spcBef>
                          <a:spcPts val="0"/>
                        </a:spcBef>
                        <a:spcAft>
                          <a:spcPts val="0"/>
                        </a:spcAft>
                      </a:pPr>
                      <a:r>
                        <a:rPr lang="en-US" sz="2100" b="0" err="1">
                          <a:solidFill>
                            <a:schemeClr val="tx1"/>
                          </a:solidFill>
                          <a:effectLst/>
                          <a:latin typeface="Arial" panose="020B0604020202020204" pitchFamily="34" charset="0"/>
                          <a:cs typeface="Arial" panose="020B0604020202020204" pitchFamily="34" charset="0"/>
                        </a:rPr>
                        <a:t>Thời</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gian</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nằm</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viện</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sau</a:t>
                      </a:r>
                      <a:r>
                        <a:rPr lang="en-US" sz="2100" b="0" baseline="0">
                          <a:solidFill>
                            <a:schemeClr val="tx1"/>
                          </a:solidFill>
                          <a:effectLst/>
                          <a:latin typeface="Arial" panose="020B0604020202020204" pitchFamily="34" charset="0"/>
                          <a:cs typeface="Arial" panose="020B0604020202020204" pitchFamily="34" charset="0"/>
                        </a:rPr>
                        <a:t> </a:t>
                      </a:r>
                      <a:r>
                        <a:rPr lang="en-US" sz="2100" b="0" baseline="0" err="1">
                          <a:solidFill>
                            <a:schemeClr val="tx1"/>
                          </a:solidFill>
                          <a:effectLst/>
                          <a:latin typeface="Arial" panose="020B0604020202020204" pitchFamily="34" charset="0"/>
                          <a:cs typeface="Arial" panose="020B0604020202020204" pitchFamily="34" charset="0"/>
                        </a:rPr>
                        <a:t>mổ</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thực</a:t>
                      </a:r>
                      <a:r>
                        <a:rPr lang="en-US" sz="2100" b="0" baseline="0">
                          <a:solidFill>
                            <a:schemeClr val="tx1"/>
                          </a:solidFill>
                          <a:effectLst/>
                          <a:latin typeface="Arial" panose="020B0604020202020204" pitchFamily="34" charset="0"/>
                          <a:cs typeface="Arial" panose="020B0604020202020204" pitchFamily="34" charset="0"/>
                        </a:rPr>
                        <a:t> </a:t>
                      </a:r>
                      <a:r>
                        <a:rPr lang="en-US" sz="2100" b="0" baseline="0" err="1">
                          <a:solidFill>
                            <a:schemeClr val="tx1"/>
                          </a:solidFill>
                          <a:effectLst/>
                          <a:latin typeface="Arial" panose="020B0604020202020204" pitchFamily="34" charset="0"/>
                          <a:cs typeface="Arial" panose="020B0604020202020204" pitchFamily="34" charset="0"/>
                        </a:rPr>
                        <a:t>tế</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100">
                          <a:solidFill>
                            <a:schemeClr val="tx1"/>
                          </a:solidFill>
                          <a:effectLst/>
                          <a:latin typeface="Arial" panose="020B0604020202020204" pitchFamily="34" charset="0"/>
                          <a:cs typeface="Arial" panose="020B0604020202020204" pitchFamily="34" charset="0"/>
                        </a:rPr>
                        <a:t>6.7 ± 1.1</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100">
                          <a:solidFill>
                            <a:schemeClr val="tx1"/>
                          </a:solidFill>
                          <a:effectLst/>
                          <a:latin typeface="Arial" panose="020B0604020202020204" pitchFamily="34" charset="0"/>
                          <a:cs typeface="Arial" panose="020B0604020202020204" pitchFamily="34" charset="0"/>
                        </a:rPr>
                        <a:t>7.5 ± 1.4</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noFill/>
                  </a:tcPr>
                </a:tc>
                <a:tc>
                  <a:txBody>
                    <a:bodyPr/>
                    <a:lstStyle/>
                    <a:p>
                      <a:pPr marL="0" marR="0" algn="ctr">
                        <a:lnSpc>
                          <a:spcPct val="150000"/>
                        </a:lnSpc>
                        <a:spcBef>
                          <a:spcPts val="0"/>
                        </a:spcBef>
                        <a:spcAft>
                          <a:spcPts val="0"/>
                        </a:spcAft>
                      </a:pPr>
                      <a:r>
                        <a:rPr lang="en-US" sz="2100">
                          <a:solidFill>
                            <a:schemeClr val="tx1"/>
                          </a:solidFill>
                          <a:effectLst/>
                          <a:latin typeface="Arial" panose="020B0604020202020204" pitchFamily="34" charset="0"/>
                          <a:cs typeface="Arial" panose="020B0604020202020204" pitchFamily="34" charset="0"/>
                        </a:rPr>
                        <a:t>0.019</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noFill/>
                  </a:tcPr>
                </a:tc>
                <a:extLst>
                  <a:ext uri="{0D108BD9-81ED-4DB2-BD59-A6C34878D82A}">
                    <a16:rowId xmlns:a16="http://schemas.microsoft.com/office/drawing/2014/main" val="10001"/>
                  </a:ext>
                </a:extLst>
              </a:tr>
              <a:tr h="1169035">
                <a:tc>
                  <a:txBody>
                    <a:bodyPr/>
                    <a:lstStyle/>
                    <a:p>
                      <a:pPr marL="0" marR="0" algn="just">
                        <a:lnSpc>
                          <a:spcPct val="150000"/>
                        </a:lnSpc>
                        <a:spcBef>
                          <a:spcPts val="0"/>
                        </a:spcBef>
                        <a:spcAft>
                          <a:spcPts val="0"/>
                        </a:spcAft>
                      </a:pPr>
                      <a:r>
                        <a:rPr lang="en-US" sz="2100" b="0" err="1">
                          <a:solidFill>
                            <a:schemeClr val="tx1"/>
                          </a:solidFill>
                          <a:effectLst/>
                          <a:latin typeface="Arial" panose="020B0604020202020204" pitchFamily="34" charset="0"/>
                          <a:cs typeface="Arial" panose="020B0604020202020204" pitchFamily="34" charset="0"/>
                        </a:rPr>
                        <a:t>Thời</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điểm</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đáp</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ứng</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tiêu</a:t>
                      </a:r>
                      <a:r>
                        <a:rPr lang="en-US" sz="2100" b="0">
                          <a:solidFill>
                            <a:schemeClr val="tx1"/>
                          </a:solidFill>
                          <a:effectLst/>
                          <a:latin typeface="Arial" panose="020B0604020202020204" pitchFamily="34" charset="0"/>
                          <a:cs typeface="Arial" panose="020B0604020202020204" pitchFamily="34" charset="0"/>
                        </a:rPr>
                        <a:t> </a:t>
                      </a:r>
                      <a:r>
                        <a:rPr lang="en-US" sz="2100" b="0" err="1">
                          <a:solidFill>
                            <a:schemeClr val="tx1"/>
                          </a:solidFill>
                          <a:effectLst/>
                          <a:latin typeface="Arial" panose="020B0604020202020204" pitchFamily="34" charset="0"/>
                          <a:cs typeface="Arial" panose="020B0604020202020204" pitchFamily="34" charset="0"/>
                        </a:rPr>
                        <a:t>chuẩn</a:t>
                      </a:r>
                      <a:r>
                        <a:rPr lang="en-US" sz="2100" b="0" baseline="0">
                          <a:solidFill>
                            <a:schemeClr val="tx1"/>
                          </a:solidFill>
                          <a:effectLst/>
                          <a:latin typeface="Arial" panose="020B0604020202020204" pitchFamily="34" charset="0"/>
                          <a:cs typeface="Arial" panose="020B0604020202020204" pitchFamily="34" charset="0"/>
                        </a:rPr>
                        <a:t> </a:t>
                      </a:r>
                      <a:r>
                        <a:rPr lang="en-US" sz="2100" b="0" baseline="0" err="1">
                          <a:solidFill>
                            <a:schemeClr val="tx1"/>
                          </a:solidFill>
                          <a:effectLst/>
                          <a:latin typeface="Arial" panose="020B0604020202020204" pitchFamily="34" charset="0"/>
                          <a:cs typeface="Arial" panose="020B0604020202020204" pitchFamily="34" charset="0"/>
                        </a:rPr>
                        <a:t>xuất</a:t>
                      </a:r>
                      <a:r>
                        <a:rPr lang="en-US" sz="2100" b="0" baseline="0">
                          <a:solidFill>
                            <a:schemeClr val="tx1"/>
                          </a:solidFill>
                          <a:effectLst/>
                          <a:latin typeface="Arial" panose="020B0604020202020204" pitchFamily="34" charset="0"/>
                          <a:cs typeface="Arial" panose="020B0604020202020204" pitchFamily="34" charset="0"/>
                        </a:rPr>
                        <a:t> </a:t>
                      </a:r>
                      <a:r>
                        <a:rPr lang="en-US" sz="2100" b="0" baseline="0" err="1">
                          <a:solidFill>
                            <a:schemeClr val="tx1"/>
                          </a:solidFill>
                          <a:effectLst/>
                          <a:latin typeface="Arial" panose="020B0604020202020204" pitchFamily="34" charset="0"/>
                          <a:cs typeface="Arial" panose="020B0604020202020204" pitchFamily="34" charset="0"/>
                        </a:rPr>
                        <a:t>viện</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100">
                          <a:solidFill>
                            <a:schemeClr val="tx1"/>
                          </a:solidFill>
                          <a:effectLst/>
                          <a:latin typeface="Arial" panose="020B0604020202020204" pitchFamily="34" charset="0"/>
                          <a:cs typeface="Arial" panose="020B0604020202020204" pitchFamily="34" charset="0"/>
                        </a:rPr>
                        <a:t>4.7 ± 1.3</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100">
                          <a:solidFill>
                            <a:schemeClr val="tx1"/>
                          </a:solidFill>
                          <a:effectLst/>
                          <a:latin typeface="Arial" panose="020B0604020202020204" pitchFamily="34" charset="0"/>
                          <a:cs typeface="Arial" panose="020B0604020202020204" pitchFamily="34" charset="0"/>
                        </a:rPr>
                        <a:t>6.4 ± 1.8</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ctr">
                        <a:lnSpc>
                          <a:spcPct val="150000"/>
                        </a:lnSpc>
                        <a:spcBef>
                          <a:spcPts val="0"/>
                        </a:spcBef>
                        <a:spcAft>
                          <a:spcPts val="0"/>
                        </a:spcAft>
                      </a:pPr>
                      <a:r>
                        <a:rPr lang="en-US" sz="2100">
                          <a:solidFill>
                            <a:schemeClr val="tx1"/>
                          </a:solidFill>
                          <a:effectLst/>
                          <a:latin typeface="Arial" panose="020B0604020202020204" pitchFamily="34" charset="0"/>
                          <a:cs typeface="Arial" panose="020B0604020202020204" pitchFamily="34" charset="0"/>
                        </a:rPr>
                        <a:t>&lt; 0.001</a:t>
                      </a:r>
                      <a:endParaRPr lang="en-US" sz="2100" b="0">
                        <a:solidFill>
                          <a:schemeClr val="tx1"/>
                        </a:solidFill>
                        <a:effectLst/>
                        <a:latin typeface="Arial" panose="020B0604020202020204" pitchFamily="34" charset="0"/>
                        <a:ea typeface="Calibri"/>
                        <a:cs typeface="Arial" panose="020B0604020202020204" pitchFamily="34" charset="0"/>
                      </a:endParaRPr>
                    </a:p>
                  </a:txBody>
                  <a:tcPr marL="51435" marR="51435" marT="0" marB="0" anchor="ctr"/>
                </a:tc>
                <a:extLst>
                  <a:ext uri="{0D108BD9-81ED-4DB2-BD59-A6C34878D82A}">
                    <a16:rowId xmlns:a16="http://schemas.microsoft.com/office/drawing/2014/main" val="10002"/>
                  </a:ext>
                </a:extLst>
              </a:tr>
            </a:tbl>
          </a:graphicData>
        </a:graphic>
      </p:graphicFrame>
      <p:sp>
        <p:nvSpPr>
          <p:cNvPr id="4" name="Title 1"/>
          <p:cNvSpPr txBox="1">
            <a:spLocks/>
          </p:cNvSpPr>
          <p:nvPr/>
        </p:nvSpPr>
        <p:spPr>
          <a:xfrm>
            <a:off x="1143000" y="155332"/>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chemeClr val="tx2"/>
                </a:solidFill>
                <a:latin typeface="Arial (Body)"/>
                <a:cs typeface="Times New Roman" panose="02020603050405020304" pitchFamily="18" charset="0"/>
              </a:rPr>
              <a:t>  THỜI GIAN NẰM VIỆN</a:t>
            </a:r>
          </a:p>
        </p:txBody>
      </p:sp>
    </p:spTree>
    <p:extLst>
      <p:ext uri="{BB962C8B-B14F-4D97-AF65-F5344CB8AC3E}">
        <p14:creationId xmlns:p14="http://schemas.microsoft.com/office/powerpoint/2010/main" val="35716595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571370165"/>
              </p:ext>
            </p:extLst>
          </p:nvPr>
        </p:nvGraphicFramePr>
        <p:xfrm>
          <a:off x="990600" y="1228402"/>
          <a:ext cx="7162800" cy="2606040"/>
        </p:xfrm>
        <a:graphic>
          <a:graphicData uri="http://schemas.openxmlformats.org/drawingml/2006/table">
            <a:tbl>
              <a:tblPr firstRow="1" firstCol="1" bandRow="1">
                <a:tableStyleId>{9D7B26C5-4107-4FEC-AEDC-1716B250A1EF}</a:tableStyleId>
              </a:tblPr>
              <a:tblGrid>
                <a:gridCol w="2893271">
                  <a:extLst>
                    <a:ext uri="{9D8B030D-6E8A-4147-A177-3AD203B41FA5}">
                      <a16:colId xmlns:a16="http://schemas.microsoft.com/office/drawing/2014/main" val="20000"/>
                    </a:ext>
                  </a:extLst>
                </a:gridCol>
                <a:gridCol w="1548290">
                  <a:extLst>
                    <a:ext uri="{9D8B030D-6E8A-4147-A177-3AD203B41FA5}">
                      <a16:colId xmlns:a16="http://schemas.microsoft.com/office/drawing/2014/main" val="20001"/>
                    </a:ext>
                  </a:extLst>
                </a:gridCol>
                <a:gridCol w="1470095">
                  <a:extLst>
                    <a:ext uri="{9D8B030D-6E8A-4147-A177-3AD203B41FA5}">
                      <a16:colId xmlns:a16="http://schemas.microsoft.com/office/drawing/2014/main" val="20002"/>
                    </a:ext>
                  </a:extLst>
                </a:gridCol>
                <a:gridCol w="1251144">
                  <a:extLst>
                    <a:ext uri="{9D8B030D-6E8A-4147-A177-3AD203B41FA5}">
                      <a16:colId xmlns:a16="http://schemas.microsoft.com/office/drawing/2014/main" val="20003"/>
                    </a:ext>
                  </a:extLst>
                </a:gridCol>
              </a:tblGrid>
              <a:tr h="960120">
                <a:tc>
                  <a:txBody>
                    <a:bodyPr/>
                    <a:lstStyle/>
                    <a:p>
                      <a:pPr marL="0" marR="0" algn="ctr">
                        <a:lnSpc>
                          <a:spcPct val="150000"/>
                        </a:lnSpc>
                        <a:spcBef>
                          <a:spcPts val="0"/>
                        </a:spcBef>
                        <a:spcAft>
                          <a:spcPts val="0"/>
                        </a:spcAft>
                      </a:pPr>
                      <a:r>
                        <a:rPr lang="en-US" sz="2100" err="1">
                          <a:solidFill>
                            <a:srgbClr val="002060"/>
                          </a:solidFill>
                          <a:effectLst/>
                          <a:latin typeface="Arial" panose="020B0604020202020204" pitchFamily="34" charset="0"/>
                          <a:cs typeface="Arial" panose="020B0604020202020204" pitchFamily="34" charset="0"/>
                        </a:rPr>
                        <a:t>Đặc</a:t>
                      </a:r>
                      <a:r>
                        <a:rPr lang="en-US" sz="2100">
                          <a:solidFill>
                            <a:srgbClr val="002060"/>
                          </a:solidFill>
                          <a:effectLst/>
                          <a:latin typeface="Arial" panose="020B0604020202020204" pitchFamily="34" charset="0"/>
                          <a:cs typeface="Arial" panose="020B0604020202020204" pitchFamily="34" charset="0"/>
                        </a:rPr>
                        <a:t> </a:t>
                      </a:r>
                      <a:r>
                        <a:rPr lang="en-US" sz="2100" err="1">
                          <a:solidFill>
                            <a:srgbClr val="002060"/>
                          </a:solidFill>
                          <a:effectLst/>
                          <a:latin typeface="Arial" panose="020B0604020202020204" pitchFamily="34" charset="0"/>
                          <a:cs typeface="Arial" panose="020B0604020202020204" pitchFamily="34" charset="0"/>
                        </a:rPr>
                        <a:t>điểm</a:t>
                      </a:r>
                      <a:endParaRPr lang="en-US" sz="2100" b="1">
                        <a:solidFill>
                          <a:srgbClr val="002060"/>
                        </a:solidFill>
                        <a:effectLst/>
                        <a:latin typeface="Arial" panose="020B0604020202020204" pitchFamily="34" charset="0"/>
                        <a:ea typeface="Calibri"/>
                        <a:cs typeface="Arial" panose="020B0604020202020204" pitchFamily="34" charset="0"/>
                      </a:endParaRPr>
                    </a:p>
                  </a:txBody>
                  <a:tcPr marL="51435" marR="51435" marT="0" marB="0" anchor="ctr"/>
                </a:tc>
                <a:tc>
                  <a:txBody>
                    <a:bodyPr/>
                    <a:lstStyle/>
                    <a:p>
                      <a:pPr marL="0" marR="0" algn="ctr">
                        <a:lnSpc>
                          <a:spcPct val="150000"/>
                        </a:lnSpc>
                        <a:spcBef>
                          <a:spcPts val="0"/>
                        </a:spcBef>
                        <a:spcAft>
                          <a:spcPts val="0"/>
                        </a:spcAft>
                      </a:pPr>
                      <a:r>
                        <a:rPr lang="en-US" sz="2100" err="1">
                          <a:solidFill>
                            <a:srgbClr val="002060"/>
                          </a:solidFill>
                          <a:effectLst/>
                          <a:latin typeface="Arial" panose="020B0604020202020204" pitchFamily="34" charset="0"/>
                          <a:cs typeface="Arial" panose="020B0604020202020204" pitchFamily="34" charset="0"/>
                        </a:rPr>
                        <a:t>Nhóm</a:t>
                      </a:r>
                      <a:r>
                        <a:rPr lang="en-US" sz="2100">
                          <a:solidFill>
                            <a:srgbClr val="002060"/>
                          </a:solidFill>
                          <a:effectLst/>
                          <a:latin typeface="Arial" panose="020B0604020202020204" pitchFamily="34" charset="0"/>
                          <a:cs typeface="Arial" panose="020B0604020202020204" pitchFamily="34" charset="0"/>
                        </a:rPr>
                        <a:t> I</a:t>
                      </a:r>
                    </a:p>
                    <a:p>
                      <a:pPr marL="0" marR="0" algn="ctr">
                        <a:lnSpc>
                          <a:spcPct val="150000"/>
                        </a:lnSpc>
                        <a:spcBef>
                          <a:spcPts val="0"/>
                        </a:spcBef>
                        <a:spcAft>
                          <a:spcPts val="0"/>
                        </a:spcAft>
                      </a:pPr>
                      <a:r>
                        <a:rPr lang="en-US" sz="2100">
                          <a:solidFill>
                            <a:srgbClr val="002060"/>
                          </a:solidFill>
                          <a:effectLst/>
                          <a:latin typeface="Arial" panose="020B0604020202020204" pitchFamily="34" charset="0"/>
                          <a:cs typeface="Arial" panose="020B0604020202020204" pitchFamily="34" charset="0"/>
                        </a:rPr>
                        <a:t>N = 30</a:t>
                      </a:r>
                      <a:endParaRPr lang="en-US" sz="2100" b="1">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2100" err="1">
                          <a:solidFill>
                            <a:srgbClr val="002060"/>
                          </a:solidFill>
                          <a:effectLst/>
                          <a:latin typeface="Arial" panose="020B0604020202020204" pitchFamily="34" charset="0"/>
                          <a:cs typeface="Arial" panose="020B0604020202020204" pitchFamily="34" charset="0"/>
                        </a:rPr>
                        <a:t>Nhóm</a:t>
                      </a:r>
                      <a:r>
                        <a:rPr lang="en-US" sz="2100">
                          <a:solidFill>
                            <a:srgbClr val="002060"/>
                          </a:solidFill>
                          <a:effectLst/>
                          <a:latin typeface="Arial" panose="020B0604020202020204" pitchFamily="34" charset="0"/>
                          <a:cs typeface="Arial" panose="020B0604020202020204" pitchFamily="34" charset="0"/>
                        </a:rPr>
                        <a:t> II</a:t>
                      </a:r>
                    </a:p>
                    <a:p>
                      <a:pPr marL="0" marR="0" algn="ctr">
                        <a:lnSpc>
                          <a:spcPct val="150000"/>
                        </a:lnSpc>
                        <a:spcBef>
                          <a:spcPts val="0"/>
                        </a:spcBef>
                        <a:spcAft>
                          <a:spcPts val="0"/>
                        </a:spcAft>
                      </a:pPr>
                      <a:r>
                        <a:rPr lang="en-US" sz="2100">
                          <a:solidFill>
                            <a:srgbClr val="002060"/>
                          </a:solidFill>
                          <a:effectLst/>
                          <a:latin typeface="Arial" panose="020B0604020202020204" pitchFamily="34" charset="0"/>
                          <a:cs typeface="Arial" panose="020B0604020202020204" pitchFamily="34" charset="0"/>
                        </a:rPr>
                        <a:t>N = 30</a:t>
                      </a:r>
                      <a:endParaRPr lang="en-US" sz="2100" b="1">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2100">
                          <a:solidFill>
                            <a:srgbClr val="002060"/>
                          </a:solidFill>
                          <a:effectLst/>
                          <a:latin typeface="Arial" panose="020B0604020202020204" pitchFamily="34" charset="0"/>
                          <a:cs typeface="Arial" panose="020B0604020202020204" pitchFamily="34" charset="0"/>
                        </a:rPr>
                        <a:t>P</a:t>
                      </a:r>
                      <a:endParaRPr lang="en-US" sz="2100" b="1">
                        <a:solidFill>
                          <a:srgbClr val="002060"/>
                        </a:solidFill>
                        <a:effectLst/>
                        <a:latin typeface="Arial" panose="020B0604020202020204" pitchFamily="34" charset="0"/>
                        <a:ea typeface="Calibri"/>
                        <a:cs typeface="Arial" panose="020B0604020202020204" pitchFamily="34" charset="0"/>
                      </a:endParaRPr>
                    </a:p>
                  </a:txBody>
                  <a:tcPr marL="51435" marR="51435" marT="0" marB="0" anchor="ctr"/>
                </a:tc>
                <a:extLst>
                  <a:ext uri="{0D108BD9-81ED-4DB2-BD59-A6C34878D82A}">
                    <a16:rowId xmlns:a16="http://schemas.microsoft.com/office/drawing/2014/main" val="10000"/>
                  </a:ext>
                </a:extLst>
              </a:tr>
              <a:tr h="411480">
                <a:tc>
                  <a:txBody>
                    <a:bodyPr/>
                    <a:lstStyle/>
                    <a:p>
                      <a:pPr marL="0" marR="0" algn="just">
                        <a:lnSpc>
                          <a:spcPct val="150000"/>
                        </a:lnSpc>
                        <a:spcBef>
                          <a:spcPts val="0"/>
                        </a:spcBef>
                        <a:spcAft>
                          <a:spcPts val="0"/>
                        </a:spcAft>
                      </a:pPr>
                      <a:r>
                        <a:rPr lang="en-US" sz="1800" b="0" err="1">
                          <a:solidFill>
                            <a:srgbClr val="002060"/>
                          </a:solidFill>
                          <a:effectLst/>
                          <a:latin typeface="Arial" panose="020B0604020202020204" pitchFamily="34" charset="0"/>
                          <a:cs typeface="Arial" panose="020B0604020202020204" pitchFamily="34" charset="0"/>
                        </a:rPr>
                        <a:t>Nhiễm</a:t>
                      </a:r>
                      <a:r>
                        <a:rPr lang="en-US" sz="1800" b="0">
                          <a:solidFill>
                            <a:srgbClr val="002060"/>
                          </a:solidFill>
                          <a:effectLst/>
                          <a:latin typeface="Arial" panose="020B0604020202020204" pitchFamily="34" charset="0"/>
                          <a:cs typeface="Arial" panose="020B0604020202020204" pitchFamily="34" charset="0"/>
                        </a:rPr>
                        <a:t> </a:t>
                      </a:r>
                      <a:r>
                        <a:rPr lang="en-US" sz="1800" b="0" err="1">
                          <a:solidFill>
                            <a:srgbClr val="002060"/>
                          </a:solidFill>
                          <a:effectLst/>
                          <a:latin typeface="Arial" panose="020B0604020202020204" pitchFamily="34" charset="0"/>
                          <a:cs typeface="Arial" panose="020B0604020202020204" pitchFamily="34" charset="0"/>
                        </a:rPr>
                        <a:t>trùng</a:t>
                      </a:r>
                      <a:r>
                        <a:rPr lang="en-US" sz="1800" b="0">
                          <a:solidFill>
                            <a:srgbClr val="002060"/>
                          </a:solidFill>
                          <a:effectLst/>
                          <a:latin typeface="Arial" panose="020B0604020202020204" pitchFamily="34" charset="0"/>
                          <a:cs typeface="Arial" panose="020B0604020202020204" pitchFamily="34" charset="0"/>
                        </a:rPr>
                        <a:t> </a:t>
                      </a:r>
                      <a:r>
                        <a:rPr lang="en-US" sz="1800" b="0" err="1">
                          <a:solidFill>
                            <a:srgbClr val="002060"/>
                          </a:solidFill>
                          <a:effectLst/>
                          <a:latin typeface="Arial" panose="020B0604020202020204" pitchFamily="34" charset="0"/>
                          <a:cs typeface="Arial" panose="020B0604020202020204" pitchFamily="34" charset="0"/>
                        </a:rPr>
                        <a:t>vết</a:t>
                      </a:r>
                      <a:r>
                        <a:rPr lang="en-US" sz="1800" b="0">
                          <a:solidFill>
                            <a:srgbClr val="002060"/>
                          </a:solidFill>
                          <a:effectLst/>
                          <a:latin typeface="Arial" panose="020B0604020202020204" pitchFamily="34" charset="0"/>
                          <a:cs typeface="Arial" panose="020B0604020202020204" pitchFamily="34" charset="0"/>
                        </a:rPr>
                        <a:t> </a:t>
                      </a:r>
                      <a:r>
                        <a:rPr lang="en-US" sz="1800" b="0" err="1">
                          <a:solidFill>
                            <a:srgbClr val="002060"/>
                          </a:solidFill>
                          <a:effectLst/>
                          <a:latin typeface="Arial" panose="020B0604020202020204" pitchFamily="34" charset="0"/>
                          <a:cs typeface="Arial" panose="020B0604020202020204" pitchFamily="34" charset="0"/>
                        </a:rPr>
                        <a:t>mổ</a:t>
                      </a:r>
                      <a:r>
                        <a:rPr lang="en-US" sz="1800" b="0">
                          <a:solidFill>
                            <a:srgbClr val="002060"/>
                          </a:solidFill>
                          <a:effectLst/>
                          <a:latin typeface="Arial" panose="020B0604020202020204" pitchFamily="34" charset="0"/>
                          <a:cs typeface="Arial" panose="020B0604020202020204" pitchFamily="34" charset="0"/>
                        </a:rPr>
                        <a:t> </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1</a:t>
                      </a:r>
                      <a:r>
                        <a:rPr lang="en-US" sz="1800" b="0" baseline="0">
                          <a:solidFill>
                            <a:srgbClr val="002060"/>
                          </a:solidFill>
                          <a:effectLst/>
                          <a:latin typeface="Arial" panose="020B0604020202020204" pitchFamily="34" charset="0"/>
                          <a:cs typeface="Arial" panose="020B0604020202020204" pitchFamily="34" charset="0"/>
                        </a:rPr>
                        <a:t> </a:t>
                      </a:r>
                      <a:r>
                        <a:rPr lang="en-US" sz="1800" b="0">
                          <a:solidFill>
                            <a:srgbClr val="002060"/>
                          </a:solidFill>
                          <a:effectLst/>
                          <a:latin typeface="Arial" panose="020B0604020202020204" pitchFamily="34" charset="0"/>
                          <a:cs typeface="Arial" panose="020B0604020202020204" pitchFamily="34" charset="0"/>
                        </a:rPr>
                        <a:t>(3.3%)</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3 (10%)</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ea typeface="+mn-ea"/>
                          <a:cs typeface="Arial" panose="020B0604020202020204" pitchFamily="34" charset="0"/>
                        </a:rPr>
                        <a:t>&gt;</a:t>
                      </a:r>
                      <a:r>
                        <a:rPr lang="en-US" sz="1800" b="0" baseline="0">
                          <a:solidFill>
                            <a:srgbClr val="002060"/>
                          </a:solidFill>
                          <a:effectLst/>
                          <a:latin typeface="Arial" panose="020B0604020202020204" pitchFamily="34" charset="0"/>
                          <a:ea typeface="+mn-ea"/>
                          <a:cs typeface="Arial" panose="020B0604020202020204" pitchFamily="34" charset="0"/>
                        </a:rPr>
                        <a:t> 0.05</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extLst>
                  <a:ext uri="{0D108BD9-81ED-4DB2-BD59-A6C34878D82A}">
                    <a16:rowId xmlns:a16="http://schemas.microsoft.com/office/drawing/2014/main" val="10001"/>
                  </a:ext>
                </a:extLst>
              </a:tr>
              <a:tr h="411480">
                <a:tc>
                  <a:txBody>
                    <a:bodyPr/>
                    <a:lstStyle/>
                    <a:p>
                      <a:pPr marL="0" marR="0" algn="just">
                        <a:lnSpc>
                          <a:spcPct val="150000"/>
                        </a:lnSpc>
                        <a:spcBef>
                          <a:spcPts val="0"/>
                        </a:spcBef>
                        <a:spcAft>
                          <a:spcPts val="0"/>
                        </a:spcAft>
                      </a:pPr>
                      <a:r>
                        <a:rPr lang="en-US" sz="1800" b="0" err="1">
                          <a:solidFill>
                            <a:srgbClr val="002060"/>
                          </a:solidFill>
                          <a:effectLst/>
                          <a:latin typeface="Arial" panose="020B0604020202020204" pitchFamily="34" charset="0"/>
                          <a:cs typeface="Arial" panose="020B0604020202020204" pitchFamily="34" charset="0"/>
                        </a:rPr>
                        <a:t>Viêm</a:t>
                      </a:r>
                      <a:r>
                        <a:rPr lang="en-US" sz="1800" b="0">
                          <a:solidFill>
                            <a:srgbClr val="002060"/>
                          </a:solidFill>
                          <a:effectLst/>
                          <a:latin typeface="Arial" panose="020B0604020202020204" pitchFamily="34" charset="0"/>
                          <a:cs typeface="Arial" panose="020B0604020202020204" pitchFamily="34" charset="0"/>
                        </a:rPr>
                        <a:t> </a:t>
                      </a:r>
                      <a:r>
                        <a:rPr lang="en-US" sz="1800" b="0" err="1">
                          <a:solidFill>
                            <a:srgbClr val="002060"/>
                          </a:solidFill>
                          <a:effectLst/>
                          <a:latin typeface="Arial" panose="020B0604020202020204" pitchFamily="34" charset="0"/>
                          <a:cs typeface="Arial" panose="020B0604020202020204" pitchFamily="34" charset="0"/>
                        </a:rPr>
                        <a:t>phổi</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1 (3.3%)</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0</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ea typeface="+mn-ea"/>
                          <a:cs typeface="Arial" panose="020B0604020202020204" pitchFamily="34" charset="0"/>
                        </a:rPr>
                        <a:t>&gt;</a:t>
                      </a:r>
                      <a:r>
                        <a:rPr lang="en-US" sz="1800" b="0" baseline="0">
                          <a:solidFill>
                            <a:srgbClr val="002060"/>
                          </a:solidFill>
                          <a:effectLst/>
                          <a:latin typeface="Arial" panose="020B0604020202020204" pitchFamily="34" charset="0"/>
                          <a:ea typeface="+mn-ea"/>
                          <a:cs typeface="Arial" panose="020B0604020202020204" pitchFamily="34" charset="0"/>
                        </a:rPr>
                        <a:t> 0.05</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2"/>
                  </a:ext>
                </a:extLst>
              </a:tr>
              <a:tr h="411480">
                <a:tc>
                  <a:txBody>
                    <a:bodyPr/>
                    <a:lstStyle/>
                    <a:p>
                      <a:pPr marL="0" marR="0" algn="just">
                        <a:lnSpc>
                          <a:spcPct val="150000"/>
                        </a:lnSpc>
                        <a:spcBef>
                          <a:spcPts val="0"/>
                        </a:spcBef>
                        <a:spcAft>
                          <a:spcPts val="0"/>
                        </a:spcAft>
                      </a:pPr>
                      <a:r>
                        <a:rPr lang="en-US" sz="1800" b="0" err="1">
                          <a:solidFill>
                            <a:srgbClr val="002060"/>
                          </a:solidFill>
                          <a:effectLst/>
                          <a:latin typeface="Arial" panose="020B0604020202020204" pitchFamily="34" charset="0"/>
                          <a:ea typeface="Calibri"/>
                          <a:cs typeface="Arial" panose="020B0604020202020204" pitchFamily="34" charset="0"/>
                        </a:rPr>
                        <a:t>Biến</a:t>
                      </a:r>
                      <a:r>
                        <a:rPr lang="en-US" sz="1800" b="0" baseline="0">
                          <a:solidFill>
                            <a:srgbClr val="002060"/>
                          </a:solidFill>
                          <a:effectLst/>
                          <a:latin typeface="Arial" panose="020B0604020202020204" pitchFamily="34" charset="0"/>
                          <a:ea typeface="Calibri"/>
                          <a:cs typeface="Arial" panose="020B0604020202020204" pitchFamily="34" charset="0"/>
                        </a:rPr>
                        <a:t> </a:t>
                      </a:r>
                      <a:r>
                        <a:rPr lang="en-US" sz="1800" b="0" baseline="0" err="1">
                          <a:solidFill>
                            <a:srgbClr val="002060"/>
                          </a:solidFill>
                          <a:effectLst/>
                          <a:latin typeface="Arial" panose="020B0604020202020204" pitchFamily="34" charset="0"/>
                          <a:ea typeface="Calibri"/>
                          <a:cs typeface="Arial" panose="020B0604020202020204" pitchFamily="34" charset="0"/>
                        </a:rPr>
                        <a:t>chứng</a:t>
                      </a:r>
                      <a:r>
                        <a:rPr lang="en-US" sz="1800" b="0" baseline="0">
                          <a:solidFill>
                            <a:srgbClr val="002060"/>
                          </a:solidFill>
                          <a:effectLst/>
                          <a:latin typeface="Arial" panose="020B0604020202020204" pitchFamily="34" charset="0"/>
                          <a:ea typeface="Calibri"/>
                          <a:cs typeface="Arial" panose="020B0604020202020204" pitchFamily="34" charset="0"/>
                        </a:rPr>
                        <a:t> </a:t>
                      </a:r>
                      <a:r>
                        <a:rPr lang="en-US" sz="1800" b="0" baseline="0" err="1">
                          <a:solidFill>
                            <a:srgbClr val="002060"/>
                          </a:solidFill>
                          <a:effectLst/>
                          <a:latin typeface="Arial" panose="020B0604020202020204" pitchFamily="34" charset="0"/>
                          <a:ea typeface="Calibri"/>
                          <a:cs typeface="Arial" panose="020B0604020202020204" pitchFamily="34" charset="0"/>
                        </a:rPr>
                        <a:t>khác</a:t>
                      </a:r>
                      <a:r>
                        <a:rPr lang="en-US" sz="1800" b="0" baseline="30000">
                          <a:solidFill>
                            <a:srgbClr val="002060"/>
                          </a:solidFill>
                          <a:effectLst/>
                          <a:latin typeface="Arial" panose="020B0604020202020204" pitchFamily="34" charset="0"/>
                          <a:ea typeface="Calibri"/>
                          <a:cs typeface="Arial" panose="020B0604020202020204" pitchFamily="34" charset="0"/>
                        </a:rPr>
                        <a:t>***</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ea typeface="Calibri"/>
                          <a:cs typeface="Arial" panose="020B0604020202020204" pitchFamily="34" charset="0"/>
                        </a:rPr>
                        <a:t>0</a:t>
                      </a:r>
                    </a:p>
                  </a:txBody>
                  <a:tcPr marL="51435" marR="51435" marT="0" marB="0">
                    <a:noFill/>
                  </a:tcPr>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ea typeface="Calibri"/>
                          <a:cs typeface="Arial" panose="020B0604020202020204" pitchFamily="34" charset="0"/>
                        </a:rPr>
                        <a:t>0</a:t>
                      </a:r>
                    </a:p>
                  </a:txBody>
                  <a:tcPr marL="51435" marR="51435" marT="0" marB="0">
                    <a:noFill/>
                  </a:tcPr>
                </a:tc>
                <a:tc>
                  <a:txBody>
                    <a:bodyPr/>
                    <a:lstStyle/>
                    <a:p>
                      <a:pPr marL="0" marR="0" algn="ctr">
                        <a:lnSpc>
                          <a:spcPct val="150000"/>
                        </a:lnSpc>
                        <a:spcBef>
                          <a:spcPts val="0"/>
                        </a:spcBef>
                        <a:spcAft>
                          <a:spcPts val="0"/>
                        </a:spcAft>
                      </a:pP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noFill/>
                  </a:tcPr>
                </a:tc>
                <a:extLst>
                  <a:ext uri="{0D108BD9-81ED-4DB2-BD59-A6C34878D82A}">
                    <a16:rowId xmlns:a16="http://schemas.microsoft.com/office/drawing/2014/main" val="10003"/>
                  </a:ext>
                </a:extLst>
              </a:tr>
              <a:tr h="411480">
                <a:tc>
                  <a:txBody>
                    <a:bodyPr/>
                    <a:lstStyle/>
                    <a:p>
                      <a:pPr marL="0" marR="0" algn="just">
                        <a:lnSpc>
                          <a:spcPct val="150000"/>
                        </a:lnSpc>
                        <a:spcBef>
                          <a:spcPts val="0"/>
                        </a:spcBef>
                        <a:spcAft>
                          <a:spcPts val="0"/>
                        </a:spcAft>
                      </a:pPr>
                      <a:r>
                        <a:rPr lang="en-US" sz="1800" b="0" err="1">
                          <a:solidFill>
                            <a:srgbClr val="002060"/>
                          </a:solidFill>
                          <a:effectLst/>
                          <a:latin typeface="Arial" panose="020B0604020202020204" pitchFamily="34" charset="0"/>
                          <a:cs typeface="Arial" panose="020B0604020202020204" pitchFamily="34" charset="0"/>
                        </a:rPr>
                        <a:t>Tổng</a:t>
                      </a:r>
                      <a:r>
                        <a:rPr lang="en-US" sz="1800" b="0">
                          <a:solidFill>
                            <a:srgbClr val="002060"/>
                          </a:solidFill>
                          <a:effectLst/>
                          <a:latin typeface="Arial" panose="020B0604020202020204" pitchFamily="34" charset="0"/>
                          <a:cs typeface="Arial" panose="020B0604020202020204" pitchFamily="34" charset="0"/>
                        </a:rPr>
                        <a:t> </a:t>
                      </a:r>
                      <a:r>
                        <a:rPr lang="en-US" sz="1800" b="0" err="1">
                          <a:solidFill>
                            <a:srgbClr val="002060"/>
                          </a:solidFill>
                          <a:effectLst/>
                          <a:latin typeface="Arial" panose="020B0604020202020204" pitchFamily="34" charset="0"/>
                          <a:cs typeface="Arial" panose="020B0604020202020204" pitchFamily="34" charset="0"/>
                        </a:rPr>
                        <a:t>cộng</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2 (6.7%)</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algn="ctr">
                        <a:lnSpc>
                          <a:spcPct val="150000"/>
                        </a:lnSpc>
                        <a:spcBef>
                          <a:spcPts val="0"/>
                        </a:spcBef>
                        <a:spcAft>
                          <a:spcPts val="0"/>
                        </a:spcAft>
                      </a:pPr>
                      <a:r>
                        <a:rPr lang="en-US" sz="1800" b="0">
                          <a:solidFill>
                            <a:srgbClr val="002060"/>
                          </a:solidFill>
                          <a:effectLst/>
                          <a:latin typeface="Arial" panose="020B0604020202020204" pitchFamily="34" charset="0"/>
                          <a:cs typeface="Arial" panose="020B0604020202020204" pitchFamily="34" charset="0"/>
                        </a:rPr>
                        <a:t>3 (10%)</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800" b="0">
                          <a:solidFill>
                            <a:srgbClr val="002060"/>
                          </a:solidFill>
                          <a:effectLst/>
                          <a:latin typeface="Arial" panose="020B0604020202020204" pitchFamily="34" charset="0"/>
                          <a:ea typeface="+mn-ea"/>
                          <a:cs typeface="Arial" panose="020B0604020202020204" pitchFamily="34" charset="0"/>
                        </a:rPr>
                        <a:t>&gt;</a:t>
                      </a:r>
                      <a:r>
                        <a:rPr lang="en-US" sz="1800" b="0" baseline="0">
                          <a:solidFill>
                            <a:srgbClr val="002060"/>
                          </a:solidFill>
                          <a:effectLst/>
                          <a:latin typeface="Arial" panose="020B0604020202020204" pitchFamily="34" charset="0"/>
                          <a:ea typeface="+mn-ea"/>
                          <a:cs typeface="Arial" panose="020B0604020202020204" pitchFamily="34" charset="0"/>
                        </a:rPr>
                        <a:t> 0.05</a:t>
                      </a:r>
                      <a:r>
                        <a:rPr lang="en-US" sz="1800" b="0">
                          <a:solidFill>
                            <a:srgbClr val="002060"/>
                          </a:solidFill>
                          <a:effectLst/>
                          <a:latin typeface="Arial" panose="020B0604020202020204" pitchFamily="34" charset="0"/>
                          <a:cs typeface="Arial" panose="020B0604020202020204" pitchFamily="34" charset="0"/>
                        </a:rPr>
                        <a:t> </a:t>
                      </a:r>
                      <a:endParaRPr lang="en-US" sz="1800" b="0">
                        <a:solidFill>
                          <a:srgbClr val="002060"/>
                        </a:solidFill>
                        <a:effectLst/>
                        <a:latin typeface="Arial" panose="020B0604020202020204" pitchFamily="34" charset="0"/>
                        <a:ea typeface="Calibri"/>
                        <a:cs typeface="Arial" panose="020B0604020202020204" pitchFamily="34" charset="0"/>
                      </a:endParaRPr>
                    </a:p>
                  </a:txBody>
                  <a:tcPr marL="51435" marR="51435" marT="0" marB="0"/>
                </a:tc>
                <a:extLst>
                  <a:ext uri="{0D108BD9-81ED-4DB2-BD59-A6C34878D82A}">
                    <a16:rowId xmlns:a16="http://schemas.microsoft.com/office/drawing/2014/main" val="10004"/>
                  </a:ext>
                </a:extLst>
              </a:tr>
            </a:tbl>
          </a:graphicData>
        </a:graphic>
      </p:graphicFrame>
      <p:sp>
        <p:nvSpPr>
          <p:cNvPr id="4" name="Title 1"/>
          <p:cNvSpPr txBox="1">
            <a:spLocks/>
          </p:cNvSpPr>
          <p:nvPr/>
        </p:nvSpPr>
        <p:spPr>
          <a:xfrm>
            <a:off x="1143000" y="155332"/>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rgbClr val="002060"/>
                </a:solidFill>
                <a:latin typeface="Arial (Body)"/>
                <a:cs typeface="Times New Roman" panose="02020603050405020304" pitchFamily="18" charset="0"/>
              </a:rPr>
              <a:t>  BIẾN CHỨNG SAU MỔ</a:t>
            </a:r>
          </a:p>
        </p:txBody>
      </p:sp>
      <p:sp>
        <p:nvSpPr>
          <p:cNvPr id="5" name="Title 1"/>
          <p:cNvSpPr txBox="1">
            <a:spLocks/>
          </p:cNvSpPr>
          <p:nvPr/>
        </p:nvSpPr>
        <p:spPr>
          <a:xfrm>
            <a:off x="1472960" y="3896451"/>
            <a:ext cx="6198080" cy="928688"/>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nSpc>
                <a:spcPct val="150000"/>
              </a:lnSpc>
            </a:pPr>
            <a:r>
              <a:rPr lang="en-US" sz="1500" err="1">
                <a:latin typeface="Arial (Body)"/>
                <a:cs typeface="Times New Roman" panose="02020603050405020304" pitchFamily="18" charset="0"/>
              </a:rPr>
              <a:t>Biến</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chứng</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khác</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xì</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miệng</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nối</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chảy</a:t>
            </a:r>
            <a:r>
              <a:rPr lang="en-US" sz="1500">
                <a:latin typeface="Arial (Body)"/>
                <a:cs typeface="Times New Roman" panose="02020603050405020304" pitchFamily="18" charset="0"/>
              </a:rPr>
              <a:t> máu, </a:t>
            </a:r>
            <a:r>
              <a:rPr lang="en-US" sz="1500" err="1">
                <a:latin typeface="Arial (Body)"/>
                <a:cs typeface="Times New Roman" panose="02020603050405020304" pitchFamily="18" charset="0"/>
              </a:rPr>
              <a:t>áp</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xe</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tồn</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lưu</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nhiễm</a:t>
            </a:r>
            <a:r>
              <a:rPr lang="en-US" sz="1500">
                <a:latin typeface="Arial (Body)"/>
                <a:cs typeface="Times New Roman" panose="02020603050405020304" pitchFamily="18" charset="0"/>
              </a:rPr>
              <a:t> trùng…</a:t>
            </a:r>
          </a:p>
          <a:p>
            <a:pPr>
              <a:lnSpc>
                <a:spcPct val="150000"/>
              </a:lnSpc>
            </a:pPr>
            <a:r>
              <a:rPr lang="en-US" sz="1500" err="1">
                <a:latin typeface="Arial (Body)"/>
                <a:cs typeface="Times New Roman" panose="02020603050405020304" pitchFamily="18" charset="0"/>
              </a:rPr>
              <a:t>Không</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có</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trường</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hợp</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nào</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nhập</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viện</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lại</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phẫu</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thuật</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lại</a:t>
            </a:r>
            <a:r>
              <a:rPr lang="en-US" sz="1500">
                <a:latin typeface="Arial (Body)"/>
                <a:cs typeface="Times New Roman" panose="02020603050405020304" pitchFamily="18" charset="0"/>
              </a:rPr>
              <a:t> hay </a:t>
            </a:r>
            <a:r>
              <a:rPr lang="en-US" sz="1500" err="1">
                <a:latin typeface="Arial (Body)"/>
                <a:cs typeface="Times New Roman" panose="02020603050405020304" pitchFamily="18" charset="0"/>
              </a:rPr>
              <a:t>tử</a:t>
            </a:r>
            <a:r>
              <a:rPr lang="en-US" sz="1500">
                <a:latin typeface="Arial (Body)"/>
                <a:cs typeface="Times New Roman" panose="02020603050405020304" pitchFamily="18" charset="0"/>
              </a:rPr>
              <a:t> </a:t>
            </a:r>
            <a:r>
              <a:rPr lang="en-US" sz="1500" err="1">
                <a:latin typeface="Arial (Body)"/>
                <a:cs typeface="Times New Roman" panose="02020603050405020304" pitchFamily="18" charset="0"/>
              </a:rPr>
              <a:t>vong</a:t>
            </a:r>
            <a:endParaRPr lang="en-US" sz="1500">
              <a:latin typeface="Arial (Body)"/>
              <a:cs typeface="Times New Roman" panose="02020603050405020304" pitchFamily="18" charset="0"/>
            </a:endParaRPr>
          </a:p>
        </p:txBody>
      </p:sp>
    </p:spTree>
    <p:extLst>
      <p:ext uri="{BB962C8B-B14F-4D97-AF65-F5344CB8AC3E}">
        <p14:creationId xmlns:p14="http://schemas.microsoft.com/office/powerpoint/2010/main" val="34095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ctrTitle"/>
          </p:nvPr>
        </p:nvSpPr>
        <p:spPr>
          <a:xfrm>
            <a:off x="1155246" y="218873"/>
            <a:ext cx="6858000" cy="1021404"/>
          </a:xfrm>
        </p:spPr>
        <p:txBody>
          <a:bodyPr>
            <a:noAutofit/>
          </a:bodyPr>
          <a:lstStyle/>
          <a:p>
            <a:r>
              <a:rPr lang="en-US" sz="3000" b="1">
                <a:solidFill>
                  <a:schemeClr val="accent1">
                    <a:lumMod val="50000"/>
                  </a:schemeClr>
                </a:solidFill>
                <a:latin typeface="Arial" panose="020B0604020202020204" pitchFamily="34" charset="0"/>
                <a:cs typeface="Arial" panose="020B0604020202020204" pitchFamily="34" charset="0"/>
              </a:rPr>
              <a:t>BÀN LUẬN</a:t>
            </a:r>
            <a:endParaRPr lang="vi-VN" sz="3000" b="1">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p:cNvSpPr txBox="1">
            <a:spLocks/>
          </p:cNvSpPr>
          <p:nvPr/>
        </p:nvSpPr>
        <p:spPr>
          <a:xfrm>
            <a:off x="1314450" y="1867711"/>
            <a:ext cx="6539593" cy="3018614"/>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Thông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mũi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dạ</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dày</a:t>
            </a:r>
            <a:endParaRPr lang="en-US" sz="2100">
              <a:solidFill>
                <a:srgbClr val="002060"/>
              </a:solidFill>
              <a:latin typeface="Arial" panose="020B0604020202020204" pitchFamily="34" charset="0"/>
              <a:cs typeface="Arial" panose="020B0604020202020204" pitchFamily="34" charset="0"/>
            </a:endParaRPr>
          </a:p>
          <a:p>
            <a:pPr marL="342900" indent="-342900" algn="just">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Nuôi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ăn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sớm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sau</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mổ</a:t>
            </a:r>
            <a:endParaRPr lang="en-US" sz="2100">
              <a:solidFill>
                <a:srgbClr val="002060"/>
              </a:solidFill>
              <a:latin typeface="Arial" panose="020B0604020202020204" pitchFamily="34" charset="0"/>
              <a:cs typeface="Arial" panose="020B0604020202020204" pitchFamily="34" charset="0"/>
            </a:endParaRPr>
          </a:p>
          <a:p>
            <a:pPr marL="342900" indent="-342900" algn="just">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Sự</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hồi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phục</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chức</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năng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và</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thời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gian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nằm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viện</a:t>
            </a:r>
            <a:endParaRPr lang="en-US" sz="210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8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79935" y="32951"/>
            <a:ext cx="5915025" cy="971550"/>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r>
              <a:rPr lang="en-US" sz="3600" b="1">
                <a:solidFill>
                  <a:schemeClr val="accent1">
                    <a:lumMod val="50000"/>
                  </a:schemeClr>
                </a:solidFill>
                <a:latin typeface="Arial (Body)"/>
              </a:rPr>
              <a:t>CÁC YẾU TỐ LIÊN QUAN</a:t>
            </a:r>
            <a:endParaRPr lang="en-US" sz="3600" b="1">
              <a:latin typeface="Arial (Body)"/>
            </a:endParaRPr>
          </a:p>
        </p:txBody>
      </p:sp>
      <p:sp>
        <p:nvSpPr>
          <p:cNvPr id="4" name="AutoShape 9"/>
          <p:cNvSpPr>
            <a:spLocks noChangeArrowheads="1"/>
          </p:cNvSpPr>
          <p:nvPr/>
        </p:nvSpPr>
        <p:spPr bwMode="auto">
          <a:xfrm>
            <a:off x="3789941" y="1276350"/>
            <a:ext cx="4185894" cy="3374724"/>
          </a:xfrm>
          <a:prstGeom prst="upArrow">
            <a:avLst>
              <a:gd name="adj1" fmla="val 50000"/>
              <a:gd name="adj2" fmla="val 25000"/>
            </a:avLst>
          </a:prstGeom>
          <a:solidFill>
            <a:srgbClr val="002060"/>
          </a:solidFill>
          <a:ln w="9525">
            <a:solidFill>
              <a:srgbClr val="00B050"/>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1350"/>
          </a:p>
        </p:txBody>
      </p:sp>
      <p:sp>
        <p:nvSpPr>
          <p:cNvPr id="6" name="Text Box 10"/>
          <p:cNvSpPr txBox="1">
            <a:spLocks noChangeArrowheads="1"/>
          </p:cNvSpPr>
          <p:nvPr/>
        </p:nvSpPr>
        <p:spPr bwMode="auto">
          <a:xfrm>
            <a:off x="4898986" y="1657350"/>
            <a:ext cx="2057400" cy="2851147"/>
          </a:xfrm>
          <a:prstGeom prst="rect">
            <a:avLst/>
          </a:prstGeom>
          <a:noFill/>
          <a:ln>
            <a:noFill/>
          </a:ln>
        </p:spPr>
        <p:txBody>
          <a:bodyPr tIns="62100" bIns="3510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120000"/>
              </a:lnSpc>
            </a:pPr>
            <a:r>
              <a:rPr lang="en-US" altLang="en-US" sz="1000" err="1">
                <a:solidFill>
                  <a:schemeClr val="bg1"/>
                </a:solidFill>
                <a:ea typeface="ＭＳ Ｐゴシック" pitchFamily="34" charset="-128"/>
              </a:rPr>
              <a:t>Chuẩn</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bị</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tâm</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lý</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trước</a:t>
            </a:r>
            <a:r>
              <a:rPr lang="en-US" altLang="en-US" sz="1000">
                <a:solidFill>
                  <a:schemeClr val="bg1"/>
                </a:solidFill>
                <a:ea typeface="ＭＳ Ｐゴシック" pitchFamily="34" charset="-128"/>
              </a:rPr>
              <a:t> PT</a:t>
            </a:r>
          </a:p>
          <a:p>
            <a:pPr>
              <a:lnSpc>
                <a:spcPct val="120000"/>
              </a:lnSpc>
            </a:pPr>
            <a:r>
              <a:rPr lang="en-US" altLang="en-US" sz="1000" err="1">
                <a:solidFill>
                  <a:schemeClr val="bg1"/>
                </a:solidFill>
                <a:ea typeface="ＭＳ Ｐゴシック" pitchFamily="34" charset="-128"/>
              </a:rPr>
              <a:t>Tối</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ưu</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hóa</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chức</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năng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cơ</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quan</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Đánh</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giá</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và</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nâng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đỡ</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dinh</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dưỡng</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Ngưng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rươu</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Ngưng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thuốc</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lá</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Phẫu</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thuật</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nội</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soi</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Duy</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trì</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thân</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nhiệt</a:t>
            </a:r>
            <a:r>
              <a:rPr lang="en-US" altLang="en-US" sz="1000">
                <a:solidFill>
                  <a:schemeClr val="bg1"/>
                </a:solidFill>
                <a:ea typeface="ＭＳ Ｐゴシック" pitchFamily="34" charset="-128"/>
              </a:rPr>
              <a:t> </a:t>
            </a:r>
          </a:p>
          <a:p>
            <a:pPr>
              <a:lnSpc>
                <a:spcPct val="120000"/>
              </a:lnSpc>
            </a:pPr>
            <a:r>
              <a:rPr lang="en-US" altLang="en-US" sz="1000" err="1">
                <a:solidFill>
                  <a:schemeClr val="bg1"/>
                </a:solidFill>
                <a:ea typeface="ＭＳ Ｐゴシック" pitchFamily="34" charset="-128"/>
              </a:rPr>
              <a:t>Dự</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phòng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nôn</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Ngăn</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ngừa</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liệt</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ruột</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sau</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mổ</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Nuôi</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ăn</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sớm</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Cung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cấp</a:t>
            </a:r>
            <a:r>
              <a:rPr lang="en-US" altLang="en-US" sz="1000">
                <a:solidFill>
                  <a:schemeClr val="bg1"/>
                </a:solidFill>
                <a:ea typeface="ＭＳ Ｐゴシック" pitchFamily="34" charset="-128"/>
              </a:rPr>
              <a:t> oxy </a:t>
            </a:r>
            <a:r>
              <a:rPr lang="en-US" altLang="en-US" sz="1000" err="1">
                <a:solidFill>
                  <a:schemeClr val="bg1"/>
                </a:solidFill>
                <a:ea typeface="ＭＳ Ｐゴシック" pitchFamily="34" charset="-128"/>
              </a:rPr>
              <a:t>tối</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ưu</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Nâng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cao</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chất</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lượng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giấc</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ngủ</a:t>
            </a:r>
            <a:endParaRPr lang="en-US" altLang="en-US" sz="1000">
              <a:solidFill>
                <a:schemeClr val="bg1"/>
              </a:solidFill>
              <a:ea typeface="ＭＳ Ｐゴシック" pitchFamily="34" charset="-128"/>
            </a:endParaRPr>
          </a:p>
          <a:p>
            <a:pPr>
              <a:lnSpc>
                <a:spcPct val="120000"/>
              </a:lnSpc>
            </a:pPr>
            <a:r>
              <a:rPr lang="en-US" altLang="en-US" sz="1000" err="1">
                <a:solidFill>
                  <a:schemeClr val="bg1"/>
                </a:solidFill>
                <a:ea typeface="ＭＳ Ｐゴシック" pitchFamily="34" charset="-128"/>
              </a:rPr>
              <a:t>Tránh</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sử</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dụng</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giảm</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đai</a:t>
            </a:r>
            <a:r>
              <a:rPr lang="en-US" altLang="en-US" sz="1000">
                <a:solidFill>
                  <a:schemeClr val="bg1"/>
                </a:solidFill>
                <a:ea typeface="ＭＳ Ｐゴシック" pitchFamily="34" charset="-128"/>
              </a:rPr>
              <a:t> opioid</a:t>
            </a:r>
          </a:p>
          <a:p>
            <a:pPr>
              <a:lnSpc>
                <a:spcPct val="120000"/>
              </a:lnSpc>
            </a:pPr>
            <a:r>
              <a:rPr lang="en-US" altLang="en-US" sz="1000" err="1">
                <a:solidFill>
                  <a:schemeClr val="bg1"/>
                </a:solidFill>
                <a:ea typeface="ＭＳ Ｐゴシック" pitchFamily="34" charset="-128"/>
              </a:rPr>
              <a:t>Tất</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cả</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đều</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phải</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dựa</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trên</a:t>
            </a:r>
            <a:r>
              <a:rPr lang="en-US" altLang="en-US" sz="1000">
                <a:solidFill>
                  <a:schemeClr val="bg1"/>
                </a:solidFill>
                <a:ea typeface="ＭＳ Ｐゴシック" pitchFamily="34" charset="-128"/>
              </a:rPr>
              <a:t> y </a:t>
            </a:r>
            <a:r>
              <a:rPr lang="en-US" altLang="en-US" sz="1000" err="1">
                <a:solidFill>
                  <a:schemeClr val="bg1"/>
                </a:solidFill>
                <a:ea typeface="ＭＳ Ｐゴシック" pitchFamily="34" charset="-128"/>
              </a:rPr>
              <a:t>học</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thực</a:t>
            </a:r>
            <a:r>
              <a:rPr lang="en-US" altLang="en-US" sz="1000">
                <a:solidFill>
                  <a:schemeClr val="bg1"/>
                </a:solidFill>
                <a:ea typeface="ＭＳ Ｐゴシック" pitchFamily="34" charset="-128"/>
              </a:rPr>
              <a:t> </a:t>
            </a:r>
            <a:r>
              <a:rPr lang="en-US" altLang="en-US" sz="1000" err="1">
                <a:solidFill>
                  <a:schemeClr val="bg1"/>
                </a:solidFill>
                <a:ea typeface="ＭＳ Ｐゴシック" pitchFamily="34" charset="-128"/>
              </a:rPr>
              <a:t>chứng</a:t>
            </a:r>
            <a:endParaRPr lang="en-US" altLang="en-US" sz="1000">
              <a:solidFill>
                <a:schemeClr val="bg1"/>
              </a:solidFill>
              <a:ea typeface="ＭＳ Ｐゴシック" pitchFamily="34" charset="-128"/>
            </a:endParaRPr>
          </a:p>
        </p:txBody>
      </p:sp>
      <p:sp>
        <p:nvSpPr>
          <p:cNvPr id="7" name="AutoShape 11"/>
          <p:cNvSpPr>
            <a:spLocks noChangeArrowheads="1"/>
          </p:cNvSpPr>
          <p:nvPr/>
        </p:nvSpPr>
        <p:spPr bwMode="auto">
          <a:xfrm rot="10800000">
            <a:off x="914400" y="1276350"/>
            <a:ext cx="3809998" cy="3451790"/>
          </a:xfrm>
          <a:prstGeom prst="upArrow">
            <a:avLst>
              <a:gd name="adj1" fmla="val 50000"/>
              <a:gd name="adj2" fmla="val 25000"/>
            </a:avLst>
          </a:prstGeom>
          <a:solidFill>
            <a:schemeClr val="accent3">
              <a:lumMod val="60000"/>
              <a:lumOff val="40000"/>
            </a:schemeClr>
          </a:solidFill>
          <a:ln w="9525">
            <a:solidFill>
              <a:srgbClr val="C00000"/>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1350"/>
          </a:p>
        </p:txBody>
      </p:sp>
      <p:sp>
        <p:nvSpPr>
          <p:cNvPr id="8" name="Text Box 12"/>
          <p:cNvSpPr txBox="1">
            <a:spLocks noChangeArrowheads="1"/>
          </p:cNvSpPr>
          <p:nvPr/>
        </p:nvSpPr>
        <p:spPr bwMode="auto">
          <a:xfrm rot="-8950">
            <a:off x="1990723" y="1465197"/>
            <a:ext cx="1657350" cy="2475999"/>
          </a:xfrm>
          <a:prstGeom prst="rect">
            <a:avLst/>
          </a:prstGeom>
          <a:noFill/>
          <a:ln>
            <a:noFill/>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120000"/>
              </a:lnSpc>
            </a:pPr>
            <a:r>
              <a:rPr lang="en-US" altLang="en-US" sz="1000">
                <a:ea typeface="ＭＳ Ｐゴシック" pitchFamily="34" charset="-128"/>
              </a:rPr>
              <a:t>Lo </a:t>
            </a:r>
            <a:r>
              <a:rPr lang="en-US" altLang="en-US" sz="1000" err="1">
                <a:ea typeface="ＭＳ Ｐゴシック" pitchFamily="34" charset="-128"/>
              </a:rPr>
              <a:t>lắng</a:t>
            </a:r>
            <a:r>
              <a:rPr lang="en-US" altLang="en-US" sz="1000">
                <a:ea typeface="ＭＳ Ｐゴシック" pitchFamily="34" charset="-128"/>
              </a:rPr>
              <a:t>, </a:t>
            </a:r>
            <a:r>
              <a:rPr lang="en-US" altLang="en-US" sz="1000" err="1">
                <a:ea typeface="ＭＳ Ｐゴシック" pitchFamily="34" charset="-128"/>
              </a:rPr>
              <a:t>sợ</a:t>
            </a:r>
            <a:r>
              <a:rPr lang="en-US" altLang="en-US" sz="1000">
                <a:ea typeface="ＭＳ Ｐゴシック" pitchFamily="34" charset="-128"/>
              </a:rPr>
              <a:t> </a:t>
            </a:r>
            <a:r>
              <a:rPr lang="en-US" altLang="en-US" sz="1000" err="1">
                <a:ea typeface="ＭＳ Ｐゴシック" pitchFamily="34" charset="-128"/>
              </a:rPr>
              <a:t>hãi</a:t>
            </a:r>
            <a:endParaRPr lang="en-US" altLang="en-US" sz="1000">
              <a:ea typeface="ＭＳ Ｐゴシック" pitchFamily="34" charset="-128"/>
            </a:endParaRPr>
          </a:p>
          <a:p>
            <a:pPr>
              <a:lnSpc>
                <a:spcPct val="120000"/>
              </a:lnSpc>
            </a:pPr>
            <a:r>
              <a:rPr lang="en-US" altLang="en-US" sz="1000" err="1">
                <a:ea typeface="ＭＳ Ｐゴシック" pitchFamily="34" charset="-128"/>
              </a:rPr>
              <a:t>Rối</a:t>
            </a:r>
            <a:r>
              <a:rPr lang="en-US" altLang="en-US" sz="1000">
                <a:ea typeface="ＭＳ Ｐゴシック" pitchFamily="34" charset="-128"/>
              </a:rPr>
              <a:t> </a:t>
            </a:r>
            <a:r>
              <a:rPr lang="en-US" altLang="en-US" sz="1000" err="1">
                <a:ea typeface="ＭＳ Ｐゴシック" pitchFamily="34" charset="-128"/>
              </a:rPr>
              <a:t>loạn</a:t>
            </a:r>
            <a:r>
              <a:rPr lang="en-US" altLang="en-US" sz="1000">
                <a:ea typeface="ＭＳ Ｐゴシック" pitchFamily="34" charset="-128"/>
              </a:rPr>
              <a:t> </a:t>
            </a:r>
            <a:r>
              <a:rPr lang="en-US" altLang="en-US" sz="1000" err="1">
                <a:ea typeface="ＭＳ Ｐゴシック" pitchFamily="34" charset="-128"/>
              </a:rPr>
              <a:t>cơ</a:t>
            </a:r>
            <a:r>
              <a:rPr lang="en-US" altLang="en-US" sz="1000">
                <a:ea typeface="ＭＳ Ｐゴシック" pitchFamily="34" charset="-128"/>
              </a:rPr>
              <a:t> </a:t>
            </a:r>
            <a:r>
              <a:rPr lang="en-US" altLang="en-US" sz="1000" err="1">
                <a:ea typeface="ＭＳ Ｐゴシック" pitchFamily="34" charset="-128"/>
              </a:rPr>
              <a:t>quan</a:t>
            </a:r>
            <a:r>
              <a:rPr lang="en-US" altLang="en-US" sz="1000">
                <a:ea typeface="ＭＳ Ｐゴシック" pitchFamily="34" charset="-128"/>
              </a:rPr>
              <a:t>, </a:t>
            </a:r>
            <a:r>
              <a:rPr lang="en-US" altLang="en-US" sz="1000" err="1">
                <a:ea typeface="ＭＳ Ｐゴシック" pitchFamily="34" charset="-128"/>
              </a:rPr>
              <a:t>bệnh</a:t>
            </a:r>
            <a:r>
              <a:rPr lang="en-US" altLang="en-US" sz="1000">
                <a:ea typeface="ＭＳ Ｐゴシック" pitchFamily="34" charset="-128"/>
              </a:rPr>
              <a:t> </a:t>
            </a:r>
            <a:r>
              <a:rPr lang="en-US" altLang="en-US" sz="1000" err="1">
                <a:ea typeface="ＭＳ Ｐゴシック" pitchFamily="34" charset="-128"/>
              </a:rPr>
              <a:t>đồng</a:t>
            </a:r>
            <a:r>
              <a:rPr lang="en-US" altLang="en-US" sz="1000">
                <a:ea typeface="ＭＳ Ｐゴシック" pitchFamily="34" charset="-128"/>
              </a:rPr>
              <a:t> </a:t>
            </a:r>
            <a:r>
              <a:rPr lang="en-US" altLang="en-US" sz="1000" err="1">
                <a:ea typeface="ＭＳ Ｐゴシック" pitchFamily="34" charset="-128"/>
              </a:rPr>
              <a:t>mắc</a:t>
            </a:r>
            <a:endParaRPr lang="en-US" altLang="en-US" sz="1000">
              <a:ea typeface="ＭＳ Ｐゴシック" pitchFamily="34" charset="-128"/>
            </a:endParaRPr>
          </a:p>
          <a:p>
            <a:pPr>
              <a:lnSpc>
                <a:spcPct val="120000"/>
              </a:lnSpc>
            </a:pPr>
            <a:r>
              <a:rPr lang="en-US" altLang="en-US" sz="1000" err="1">
                <a:ea typeface="ＭＳ Ｐゴシック" pitchFamily="34" charset="-128"/>
              </a:rPr>
              <a:t>Đáp</a:t>
            </a:r>
            <a:r>
              <a:rPr lang="en-US" altLang="en-US" sz="1000">
                <a:ea typeface="ＭＳ Ｐゴシック" pitchFamily="34" charset="-128"/>
              </a:rPr>
              <a:t> </a:t>
            </a:r>
            <a:r>
              <a:rPr lang="en-US" altLang="en-US" sz="1000" err="1">
                <a:ea typeface="ＭＳ Ｐゴシック" pitchFamily="34" charset="-128"/>
              </a:rPr>
              <a:t>ứng</a:t>
            </a:r>
            <a:r>
              <a:rPr lang="en-US" altLang="en-US" sz="1000">
                <a:ea typeface="ＭＳ Ｐゴシック" pitchFamily="34" charset="-128"/>
              </a:rPr>
              <a:t> stress </a:t>
            </a:r>
            <a:r>
              <a:rPr lang="en-US" altLang="en-US" sz="1000" err="1">
                <a:ea typeface="ＭＳ Ｐゴシック" pitchFamily="34" charset="-128"/>
              </a:rPr>
              <a:t>với</a:t>
            </a:r>
            <a:r>
              <a:rPr lang="en-US" altLang="en-US" sz="1000">
                <a:ea typeface="ＭＳ Ｐゴシック" pitchFamily="34" charset="-128"/>
              </a:rPr>
              <a:t> PT</a:t>
            </a:r>
          </a:p>
          <a:p>
            <a:pPr>
              <a:lnSpc>
                <a:spcPct val="120000"/>
              </a:lnSpc>
            </a:pPr>
            <a:r>
              <a:rPr lang="en-US" altLang="en-US" sz="1000" err="1">
                <a:ea typeface="ＭＳ Ｐゴシック" pitchFamily="34" charset="-128"/>
              </a:rPr>
              <a:t>Hạ</a:t>
            </a:r>
            <a:r>
              <a:rPr lang="en-US" altLang="en-US" sz="1000">
                <a:ea typeface="ＭＳ Ｐゴシック" pitchFamily="34" charset="-128"/>
              </a:rPr>
              <a:t> </a:t>
            </a:r>
            <a:r>
              <a:rPr lang="en-US" altLang="en-US" sz="1000" err="1">
                <a:ea typeface="ＭＳ Ｐゴシック" pitchFamily="34" charset="-128"/>
              </a:rPr>
              <a:t>thân</a:t>
            </a:r>
            <a:r>
              <a:rPr lang="en-US" altLang="en-US" sz="1000">
                <a:ea typeface="ＭＳ Ｐゴシック" pitchFamily="34" charset="-128"/>
              </a:rPr>
              <a:t> </a:t>
            </a:r>
            <a:r>
              <a:rPr lang="en-US" altLang="en-US" sz="1000" err="1">
                <a:ea typeface="ＭＳ Ｐゴシック" pitchFamily="34" charset="-128"/>
              </a:rPr>
              <a:t>nhiệt</a:t>
            </a:r>
            <a:endParaRPr lang="en-US" altLang="en-US" sz="1000">
              <a:ea typeface="ＭＳ Ｐゴシック" pitchFamily="34" charset="-128"/>
            </a:endParaRPr>
          </a:p>
          <a:p>
            <a:pPr>
              <a:lnSpc>
                <a:spcPct val="120000"/>
              </a:lnSpc>
            </a:pPr>
            <a:r>
              <a:rPr lang="en-US" altLang="en-US" sz="1000" err="1">
                <a:ea typeface="ＭＳ Ｐゴシック" pitchFamily="34" charset="-128"/>
              </a:rPr>
              <a:t>Buồn</a:t>
            </a:r>
            <a:r>
              <a:rPr lang="en-US" altLang="en-US" sz="1000">
                <a:ea typeface="ＭＳ Ｐゴシック" pitchFamily="34" charset="-128"/>
              </a:rPr>
              <a:t> </a:t>
            </a:r>
            <a:r>
              <a:rPr lang="en-US" altLang="en-US" sz="1000" err="1">
                <a:ea typeface="ＭＳ Ｐゴシック" pitchFamily="34" charset="-128"/>
              </a:rPr>
              <a:t>nôn</a:t>
            </a:r>
            <a:r>
              <a:rPr lang="en-US" altLang="en-US" sz="1000">
                <a:ea typeface="ＭＳ Ｐゴシック" pitchFamily="34" charset="-128"/>
              </a:rPr>
              <a:t> </a:t>
            </a:r>
            <a:r>
              <a:rPr lang="en-US" altLang="en-US" sz="1000" err="1">
                <a:ea typeface="ＭＳ Ｐゴシック" pitchFamily="34" charset="-128"/>
              </a:rPr>
              <a:t>và</a:t>
            </a:r>
            <a:r>
              <a:rPr lang="en-US" altLang="en-US" sz="1000">
                <a:ea typeface="ＭＳ Ｐゴシック" pitchFamily="34" charset="-128"/>
              </a:rPr>
              <a:t> </a:t>
            </a:r>
            <a:r>
              <a:rPr lang="en-US" altLang="en-US" sz="1000" err="1">
                <a:ea typeface="ＭＳ Ｐゴシック" pitchFamily="34" charset="-128"/>
              </a:rPr>
              <a:t>nôn</a:t>
            </a:r>
            <a:endParaRPr lang="en-US" altLang="en-US" sz="1000">
              <a:ea typeface="ＭＳ Ｐゴシック" pitchFamily="34" charset="-128"/>
            </a:endParaRPr>
          </a:p>
          <a:p>
            <a:pPr>
              <a:lnSpc>
                <a:spcPct val="120000"/>
              </a:lnSpc>
            </a:pPr>
            <a:r>
              <a:rPr lang="en-US" altLang="en-US" sz="1000" err="1">
                <a:ea typeface="ＭＳ Ｐゴシック" pitchFamily="34" charset="-128"/>
              </a:rPr>
              <a:t>Liệt</a:t>
            </a:r>
            <a:r>
              <a:rPr lang="en-US" altLang="en-US" sz="1000">
                <a:ea typeface="ＭＳ Ｐゴシック" pitchFamily="34" charset="-128"/>
              </a:rPr>
              <a:t> </a:t>
            </a:r>
            <a:r>
              <a:rPr lang="en-US" altLang="en-US" sz="1000" err="1">
                <a:ea typeface="ＭＳ Ｐゴシック" pitchFamily="34" charset="-128"/>
              </a:rPr>
              <a:t>ruột</a:t>
            </a:r>
            <a:r>
              <a:rPr lang="en-US" altLang="en-US" sz="1000">
                <a:ea typeface="ＭＳ Ｐゴシック" pitchFamily="34" charset="-128"/>
              </a:rPr>
              <a:t> </a:t>
            </a:r>
            <a:r>
              <a:rPr lang="en-US" altLang="en-US" sz="1000" err="1">
                <a:ea typeface="ＭＳ Ｐゴシック" pitchFamily="34" charset="-128"/>
              </a:rPr>
              <a:t>sau</a:t>
            </a:r>
            <a:r>
              <a:rPr lang="en-US" altLang="en-US" sz="1000">
                <a:ea typeface="ＭＳ Ｐゴシック" pitchFamily="34" charset="-128"/>
              </a:rPr>
              <a:t> </a:t>
            </a:r>
            <a:r>
              <a:rPr lang="en-US" altLang="en-US" sz="1000" err="1">
                <a:ea typeface="ＭＳ Ｐゴシック" pitchFamily="34" charset="-128"/>
              </a:rPr>
              <a:t>mổ</a:t>
            </a:r>
            <a:endParaRPr lang="en-US" altLang="en-US" sz="1000">
              <a:ea typeface="ＭＳ Ｐゴシック" pitchFamily="34" charset="-128"/>
            </a:endParaRPr>
          </a:p>
          <a:p>
            <a:pPr>
              <a:lnSpc>
                <a:spcPct val="120000"/>
              </a:lnSpc>
            </a:pPr>
            <a:r>
              <a:rPr lang="en-US" altLang="en-US" sz="1000" err="1">
                <a:ea typeface="ＭＳ Ｐゴシック" pitchFamily="34" charset="-128"/>
              </a:rPr>
              <a:t>Nhịn</a:t>
            </a:r>
            <a:r>
              <a:rPr lang="en-US" altLang="en-US" sz="1000">
                <a:ea typeface="ＭＳ Ｐゴシック" pitchFamily="34" charset="-128"/>
              </a:rPr>
              <a:t> </a:t>
            </a:r>
            <a:r>
              <a:rPr lang="en-US" altLang="en-US" sz="1000" err="1">
                <a:ea typeface="ＭＳ Ｐゴシック" pitchFamily="34" charset="-128"/>
              </a:rPr>
              <a:t>ăn</a:t>
            </a:r>
            <a:endParaRPr lang="en-US" altLang="en-US" sz="1000">
              <a:ea typeface="ＭＳ Ｐゴシック" pitchFamily="34" charset="-128"/>
            </a:endParaRPr>
          </a:p>
          <a:p>
            <a:pPr>
              <a:lnSpc>
                <a:spcPct val="120000"/>
              </a:lnSpc>
            </a:pPr>
            <a:r>
              <a:rPr lang="en-US" altLang="en-US" sz="1000" err="1">
                <a:ea typeface="ＭＳ Ｐゴシック" pitchFamily="34" charset="-128"/>
              </a:rPr>
              <a:t>Thiếu</a:t>
            </a:r>
            <a:r>
              <a:rPr lang="en-US" altLang="en-US" sz="1000">
                <a:ea typeface="ＭＳ Ｐゴシック" pitchFamily="34" charset="-128"/>
              </a:rPr>
              <a:t> oxy </a:t>
            </a:r>
            <a:r>
              <a:rPr lang="en-US" altLang="en-US" sz="1000" err="1">
                <a:ea typeface="ＭＳ Ｐゴシック" pitchFamily="34" charset="-128"/>
              </a:rPr>
              <a:t>máu</a:t>
            </a:r>
            <a:endParaRPr lang="en-US" altLang="en-US" sz="1000">
              <a:ea typeface="ＭＳ Ｐゴシック" pitchFamily="34" charset="-128"/>
            </a:endParaRPr>
          </a:p>
          <a:p>
            <a:pPr>
              <a:lnSpc>
                <a:spcPct val="120000"/>
              </a:lnSpc>
            </a:pPr>
            <a:r>
              <a:rPr lang="en-US" altLang="en-US" sz="1000" err="1">
                <a:ea typeface="ＭＳ Ｐゴシック" pitchFamily="34" charset="-128"/>
              </a:rPr>
              <a:t>Giấc</a:t>
            </a:r>
            <a:r>
              <a:rPr lang="en-US" altLang="en-US" sz="1000">
                <a:ea typeface="ＭＳ Ｐゴシック" pitchFamily="34" charset="-128"/>
              </a:rPr>
              <a:t> </a:t>
            </a:r>
            <a:r>
              <a:rPr lang="en-US" altLang="en-US" sz="1000" err="1">
                <a:ea typeface="ＭＳ Ｐゴシック" pitchFamily="34" charset="-128"/>
              </a:rPr>
              <a:t>ngủ</a:t>
            </a:r>
            <a:r>
              <a:rPr lang="en-US" altLang="en-US" sz="1000">
                <a:ea typeface="ＭＳ Ｐゴシック" pitchFamily="34" charset="-128"/>
              </a:rPr>
              <a:t> </a:t>
            </a:r>
            <a:r>
              <a:rPr lang="en-US" altLang="en-US" sz="1000" err="1">
                <a:ea typeface="ＭＳ Ｐゴシック" pitchFamily="34" charset="-128"/>
              </a:rPr>
              <a:t>kém</a:t>
            </a:r>
            <a:endParaRPr lang="en-US" altLang="en-US" sz="1000">
              <a:ea typeface="ＭＳ Ｐゴシック" pitchFamily="34" charset="-128"/>
            </a:endParaRPr>
          </a:p>
          <a:p>
            <a:pPr>
              <a:lnSpc>
                <a:spcPct val="120000"/>
              </a:lnSpc>
            </a:pPr>
            <a:r>
              <a:rPr lang="en-US" altLang="en-US" sz="1000" err="1">
                <a:ea typeface="ＭＳ Ｐゴシック" pitchFamily="34" charset="-128"/>
              </a:rPr>
              <a:t>Ống</a:t>
            </a:r>
            <a:r>
              <a:rPr lang="en-US" altLang="en-US" sz="1000">
                <a:ea typeface="ＭＳ Ｐゴシック" pitchFamily="34" charset="-128"/>
              </a:rPr>
              <a:t> </a:t>
            </a:r>
            <a:r>
              <a:rPr lang="en-US" altLang="en-US" sz="1000" err="1">
                <a:ea typeface="ＭＳ Ｐゴシック" pitchFamily="34" charset="-128"/>
              </a:rPr>
              <a:t>dẫn</a:t>
            </a:r>
            <a:r>
              <a:rPr lang="en-US" altLang="en-US" sz="1000">
                <a:ea typeface="ＭＳ Ｐゴシック" pitchFamily="34" charset="-128"/>
              </a:rPr>
              <a:t> </a:t>
            </a:r>
            <a:r>
              <a:rPr lang="en-US" altLang="en-US" sz="1000" err="1">
                <a:ea typeface="ＭＳ Ｐゴシック" pitchFamily="34" charset="-128"/>
              </a:rPr>
              <a:t>lưu</a:t>
            </a:r>
            <a:r>
              <a:rPr lang="en-US" altLang="en-US" sz="1000">
                <a:ea typeface="ＭＳ Ｐゴシック" pitchFamily="34" charset="-128"/>
              </a:rPr>
              <a:t>, </a:t>
            </a:r>
            <a:r>
              <a:rPr lang="en-US" altLang="en-US" sz="1000" err="1">
                <a:ea typeface="ＭＳ Ｐゴシック" pitchFamily="34" charset="-128"/>
              </a:rPr>
              <a:t>thông</a:t>
            </a:r>
            <a:r>
              <a:rPr lang="en-US" altLang="en-US" sz="1000">
                <a:ea typeface="ＭＳ Ｐゴシック" pitchFamily="34" charset="-128"/>
              </a:rPr>
              <a:t> </a:t>
            </a:r>
            <a:r>
              <a:rPr lang="en-US" altLang="en-US" sz="1000" err="1">
                <a:ea typeface="ＭＳ Ｐゴシック" pitchFamily="34" charset="-128"/>
              </a:rPr>
              <a:t>mũi</a:t>
            </a:r>
            <a:r>
              <a:rPr lang="en-US" altLang="en-US" sz="1000">
                <a:ea typeface="ＭＳ Ｐゴシック" pitchFamily="34" charset="-128"/>
              </a:rPr>
              <a:t> </a:t>
            </a:r>
            <a:r>
              <a:rPr lang="en-US" altLang="en-US" sz="1000" err="1">
                <a:ea typeface="ＭＳ Ｐゴシック" pitchFamily="34" charset="-128"/>
              </a:rPr>
              <a:t>dạ</a:t>
            </a:r>
            <a:r>
              <a:rPr lang="en-US" altLang="en-US" sz="1000">
                <a:ea typeface="ＭＳ Ｐゴシック" pitchFamily="34" charset="-128"/>
              </a:rPr>
              <a:t> </a:t>
            </a:r>
            <a:r>
              <a:rPr lang="en-US" altLang="en-US" sz="1000" err="1">
                <a:ea typeface="ＭＳ Ｐゴシック" pitchFamily="34" charset="-128"/>
              </a:rPr>
              <a:t>dày</a:t>
            </a:r>
            <a:endParaRPr lang="en-US" altLang="en-US" sz="1000">
              <a:ea typeface="ＭＳ Ｐゴシック" pitchFamily="34" charset="-128"/>
            </a:endParaRPr>
          </a:p>
          <a:p>
            <a:pPr>
              <a:lnSpc>
                <a:spcPct val="120000"/>
              </a:lnSpc>
            </a:pPr>
            <a:r>
              <a:rPr lang="en-US" altLang="en-US" sz="1000" err="1">
                <a:ea typeface="ＭＳ Ｐゴシック" pitchFamily="34" charset="-128"/>
              </a:rPr>
              <a:t>Thông</a:t>
            </a:r>
            <a:r>
              <a:rPr lang="en-US" altLang="en-US" sz="1000">
                <a:ea typeface="ＭＳ Ｐゴシック" pitchFamily="34" charset="-128"/>
              </a:rPr>
              <a:t> </a:t>
            </a:r>
            <a:r>
              <a:rPr lang="en-US" altLang="en-US" sz="1000" err="1">
                <a:ea typeface="ＭＳ Ｐゴシック" pitchFamily="34" charset="-128"/>
              </a:rPr>
              <a:t>tiểu</a:t>
            </a:r>
            <a:r>
              <a:rPr lang="en-US" altLang="en-US" sz="1000">
                <a:ea typeface="ＭＳ Ｐゴシック" pitchFamily="34" charset="-128"/>
              </a:rPr>
              <a:t>, catheters</a:t>
            </a:r>
          </a:p>
        </p:txBody>
      </p:sp>
      <p:sp>
        <p:nvSpPr>
          <p:cNvPr id="10" name="Text Box 13"/>
          <p:cNvSpPr txBox="1">
            <a:spLocks noChangeArrowheads="1"/>
          </p:cNvSpPr>
          <p:nvPr/>
        </p:nvSpPr>
        <p:spPr bwMode="auto">
          <a:xfrm>
            <a:off x="4454138" y="801029"/>
            <a:ext cx="2857500" cy="369332"/>
          </a:xfrm>
          <a:prstGeom prst="rect">
            <a:avLst/>
          </a:prstGeom>
          <a:noFill/>
          <a:ln>
            <a:noFill/>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b="1" err="1">
                <a:solidFill>
                  <a:srgbClr val="7030A0"/>
                </a:solidFill>
                <a:ea typeface="ＭＳ Ｐゴシック" pitchFamily="34" charset="-128"/>
              </a:rPr>
              <a:t>Hồi</a:t>
            </a:r>
            <a:r>
              <a:rPr lang="en-US" altLang="en-US" b="1">
                <a:solidFill>
                  <a:srgbClr val="7030A0"/>
                </a:solidFill>
                <a:ea typeface="ＭＳ Ｐゴシック" pitchFamily="34" charset="-128"/>
              </a:rPr>
              <a:t> </a:t>
            </a:r>
            <a:r>
              <a:rPr lang="en-US" altLang="en-US" b="1" err="1">
                <a:solidFill>
                  <a:srgbClr val="7030A0"/>
                </a:solidFill>
                <a:ea typeface="ＭＳ Ｐゴシック" pitchFamily="34" charset="-128"/>
              </a:rPr>
              <a:t>phục</a:t>
            </a:r>
            <a:r>
              <a:rPr lang="en-US" altLang="en-US" b="1">
                <a:solidFill>
                  <a:srgbClr val="7030A0"/>
                </a:solidFill>
                <a:ea typeface="ＭＳ Ｐゴシック" pitchFamily="34" charset="-128"/>
              </a:rPr>
              <a:t> </a:t>
            </a:r>
            <a:r>
              <a:rPr lang="en-US" altLang="en-US" b="1" err="1">
                <a:solidFill>
                  <a:srgbClr val="7030A0"/>
                </a:solidFill>
                <a:ea typeface="ＭＳ Ｐゴシック" pitchFamily="34" charset="-128"/>
              </a:rPr>
              <a:t>sớm</a:t>
            </a:r>
            <a:endParaRPr lang="en-US" altLang="en-US" b="1">
              <a:solidFill>
                <a:srgbClr val="7030A0"/>
              </a:solidFill>
              <a:ea typeface="ＭＳ Ｐゴシック" pitchFamily="34" charset="-128"/>
            </a:endParaRPr>
          </a:p>
        </p:txBody>
      </p:sp>
      <p:sp>
        <p:nvSpPr>
          <p:cNvPr id="11" name="Text Box 14"/>
          <p:cNvSpPr txBox="1">
            <a:spLocks noChangeArrowheads="1"/>
          </p:cNvSpPr>
          <p:nvPr/>
        </p:nvSpPr>
        <p:spPr bwMode="auto">
          <a:xfrm>
            <a:off x="2050297" y="4774168"/>
            <a:ext cx="1538202" cy="369332"/>
          </a:xfrm>
          <a:prstGeom prst="rect">
            <a:avLst/>
          </a:prstGeom>
          <a:noFill/>
          <a:ln>
            <a:noFill/>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b="1" err="1">
                <a:ea typeface="ＭＳ Ｐゴシック" pitchFamily="34" charset="-128"/>
              </a:rPr>
              <a:t>Hồi</a:t>
            </a:r>
            <a:r>
              <a:rPr lang="en-US" altLang="en-US" b="1">
                <a:ea typeface="ＭＳ Ｐゴシック" pitchFamily="34" charset="-128"/>
              </a:rPr>
              <a:t> </a:t>
            </a:r>
            <a:r>
              <a:rPr lang="en-US" altLang="en-US" b="1" err="1">
                <a:ea typeface="ＭＳ Ｐゴシック" pitchFamily="34" charset="-128"/>
              </a:rPr>
              <a:t>phục</a:t>
            </a:r>
            <a:r>
              <a:rPr lang="en-US" altLang="en-US" b="1">
                <a:ea typeface="ＭＳ Ｐゴシック" pitchFamily="34" charset="-128"/>
              </a:rPr>
              <a:t> </a:t>
            </a:r>
            <a:r>
              <a:rPr lang="en-US" altLang="en-US" b="1" err="1">
                <a:ea typeface="ＭＳ Ｐゴシック" pitchFamily="34" charset="-128"/>
              </a:rPr>
              <a:t>trễ</a:t>
            </a:r>
            <a:r>
              <a:rPr lang="en-US" altLang="en-US" b="1">
                <a:ea typeface="ＭＳ Ｐゴシック" pitchFamily="34" charset="-128"/>
              </a:rPr>
              <a:t> </a:t>
            </a:r>
          </a:p>
        </p:txBody>
      </p:sp>
    </p:spTree>
    <p:extLst>
      <p:ext uri="{BB962C8B-B14F-4D97-AF65-F5344CB8AC3E}">
        <p14:creationId xmlns:p14="http://schemas.microsoft.com/office/powerpoint/2010/main" val="47666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5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8" grpId="0"/>
      <p:bldP spid="10"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14450" y="1236889"/>
            <a:ext cx="6539593" cy="364943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lnSpc>
                <a:spcPct val="150000"/>
              </a:lnSpc>
              <a:spcBef>
                <a:spcPts val="0"/>
              </a:spcBef>
              <a:buFont typeface="Arial" panose="020B0604020202020204" pitchFamily="34" charset="0"/>
              <a:buChar char="•"/>
            </a:pPr>
            <a:r>
              <a:rPr lang="en-US" sz="2100" err="1">
                <a:solidFill>
                  <a:srgbClr val="002060"/>
                </a:solidFill>
                <a:latin typeface="Arial" panose="020B0604020202020204" pitchFamily="34" charset="0"/>
                <a:cs typeface="Arial" panose="020B0604020202020204" pitchFamily="34" charset="0"/>
              </a:rPr>
              <a:t>Truyền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thống</a:t>
            </a:r>
            <a:r>
              <a:rPr lang="en-US" sz="2100">
                <a:solidFill>
                  <a:srgbClr val="002060"/>
                </a:solidFill>
                <a:latin typeface="Arial" panose="020B0604020202020204" pitchFamily="34" charset="0"/>
                <a:cs typeface="Arial" panose="020B0604020202020204" pitchFamily="34" charset="0"/>
              </a:rPr>
              <a:t>: </a:t>
            </a:r>
          </a:p>
          <a:p>
            <a:pPr marL="685800" lvl="1" indent="-342900" algn="just">
              <a:lnSpc>
                <a:spcPct val="150000"/>
              </a:lnSpc>
              <a:spcBef>
                <a:spcPts val="0"/>
              </a:spcBef>
              <a:buFont typeface="Arial" panose="020B0604020202020204" pitchFamily="34" charset="0"/>
              <a:buChar char="•"/>
            </a:pPr>
            <a:r>
              <a:rPr lang="en-US" sz="1800" err="1">
                <a:solidFill>
                  <a:srgbClr val="002060"/>
                </a:solidFill>
                <a:latin typeface="Arial" panose="020B0604020202020204" pitchFamily="34" charset="0"/>
                <a:cs typeface="Arial" panose="020B0604020202020204" pitchFamily="34" charset="0"/>
              </a:rPr>
              <a:t>Đặt</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thường</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quy</a:t>
            </a:r>
            <a:endParaRPr lang="en-US" sz="1800">
              <a:solidFill>
                <a:srgbClr val="002060"/>
              </a:solidFill>
              <a:latin typeface="Arial" panose="020B0604020202020204" pitchFamily="34" charset="0"/>
              <a:cs typeface="Arial" panose="020B0604020202020204" pitchFamily="34" charset="0"/>
            </a:endParaRPr>
          </a:p>
          <a:p>
            <a:pPr marL="685800" lvl="1" indent="-342900" algn="just">
              <a:lnSpc>
                <a:spcPct val="150000"/>
              </a:lnSpc>
              <a:spcBef>
                <a:spcPts val="0"/>
              </a:spcBef>
              <a:buFont typeface="Arial" panose="020B0604020202020204" pitchFamily="34" charset="0"/>
              <a:buChar char="•"/>
            </a:pPr>
            <a:r>
              <a:rPr lang="en-US" sz="1800" err="1">
                <a:solidFill>
                  <a:srgbClr val="002060"/>
                </a:solidFill>
                <a:latin typeface="Arial" panose="020B0604020202020204" pitchFamily="34" charset="0"/>
                <a:cs typeface="Arial" panose="020B0604020202020204" pitchFamily="34" charset="0"/>
              </a:rPr>
              <a:t>Lưu</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kéo</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dài</a:t>
            </a:r>
            <a:r>
              <a:rPr lang="en-US" sz="1800">
                <a:solidFill>
                  <a:srgbClr val="002060"/>
                </a:solidFill>
                <a:latin typeface="Arial" panose="020B0604020202020204" pitchFamily="34" charset="0"/>
                <a:cs typeface="Arial" panose="020B0604020202020204" pitchFamily="34" charset="0"/>
              </a:rPr>
              <a:t> </a:t>
            </a:r>
          </a:p>
          <a:p>
            <a:pPr marL="342900" indent="-342900" algn="just">
              <a:lnSpc>
                <a:spcPct val="150000"/>
              </a:lnSpc>
              <a:spcBef>
                <a:spcPts val="0"/>
              </a:spcBef>
              <a:buFont typeface="Arial" panose="020B0604020202020204" pitchFamily="34" charset="0"/>
              <a:buChar char="•"/>
            </a:pPr>
            <a:r>
              <a:rPr lang="en-US" sz="2100" err="1">
                <a:solidFill>
                  <a:srgbClr val="002060"/>
                </a:solidFill>
                <a:latin typeface="Arial" panose="020B0604020202020204" pitchFamily="34" charset="0"/>
                <a:cs typeface="Arial" panose="020B0604020202020204" pitchFamily="34" charset="0"/>
              </a:rPr>
              <a:t>Khuyến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cáo</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gần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đây</a:t>
            </a:r>
            <a:r>
              <a:rPr lang="en-US" sz="2100">
                <a:solidFill>
                  <a:srgbClr val="002060"/>
                </a:solidFill>
                <a:latin typeface="Arial" panose="020B0604020202020204" pitchFamily="34" charset="0"/>
                <a:cs typeface="Arial" panose="020B0604020202020204" pitchFamily="34" charset="0"/>
              </a:rPr>
              <a:t>: </a:t>
            </a:r>
          </a:p>
          <a:p>
            <a:pPr marL="685800" lvl="1" indent="-342900" algn="just">
              <a:lnSpc>
                <a:spcPct val="150000"/>
              </a:lnSpc>
              <a:spcBef>
                <a:spcPts val="0"/>
              </a:spcBef>
              <a:buFont typeface="Arial" panose="020B0604020202020204" pitchFamily="34" charset="0"/>
              <a:buChar char="•"/>
            </a:pPr>
            <a:r>
              <a:rPr lang="en-US" sz="1800" err="1">
                <a:solidFill>
                  <a:srgbClr val="002060"/>
                </a:solidFill>
                <a:latin typeface="Arial" panose="020B0604020202020204" pitchFamily="34" charset="0"/>
                <a:cs typeface="Arial" panose="020B0604020202020204" pitchFamily="34" charset="0"/>
              </a:rPr>
              <a:t>Không</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đặt</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thường</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quy</a:t>
            </a:r>
            <a:endParaRPr lang="en-US" sz="1800">
              <a:solidFill>
                <a:srgbClr val="002060"/>
              </a:solidFill>
              <a:latin typeface="Arial" panose="020B0604020202020204" pitchFamily="34" charset="0"/>
              <a:cs typeface="Arial" panose="020B0604020202020204" pitchFamily="34" charset="0"/>
            </a:endParaRPr>
          </a:p>
          <a:p>
            <a:pPr marL="685800" lvl="1" indent="-342900" algn="just">
              <a:lnSpc>
                <a:spcPct val="150000"/>
              </a:lnSpc>
              <a:spcBef>
                <a:spcPts val="0"/>
              </a:spcBef>
              <a:buFont typeface="Arial" panose="020B0604020202020204" pitchFamily="34" charset="0"/>
              <a:buChar char="•"/>
            </a:pPr>
            <a:r>
              <a:rPr lang="en-US" sz="1800" err="1">
                <a:solidFill>
                  <a:srgbClr val="002060"/>
                </a:solidFill>
                <a:latin typeface="Arial" panose="020B0604020202020204" pitchFamily="34" charset="0"/>
                <a:cs typeface="Arial" panose="020B0604020202020204" pitchFamily="34" charset="0"/>
              </a:rPr>
              <a:t>Rút</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sớm</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sau</a:t>
            </a:r>
            <a:r>
              <a:rPr lang="en-US" sz="1800">
                <a:solidFill>
                  <a:srgbClr val="002060"/>
                </a:solidFill>
                <a:latin typeface="Arial" panose="020B0604020202020204" pitchFamily="34" charset="0"/>
                <a:cs typeface="Arial" panose="020B0604020202020204" pitchFamily="34" charset="0"/>
              </a:rPr>
              <a:t> </a:t>
            </a:r>
            <a:r>
              <a:rPr lang="en-US" sz="1800" err="1">
                <a:solidFill>
                  <a:srgbClr val="002060"/>
                </a:solidFill>
                <a:latin typeface="Arial" panose="020B0604020202020204" pitchFamily="34" charset="0"/>
                <a:cs typeface="Arial" panose="020B0604020202020204" pitchFamily="34" charset="0"/>
              </a:rPr>
              <a:t>mổ</a:t>
            </a:r>
            <a:endParaRPr lang="en-US" sz="1800">
              <a:solidFill>
                <a:srgbClr val="002060"/>
              </a:solidFill>
              <a:latin typeface="Arial" panose="020B0604020202020204" pitchFamily="34" charset="0"/>
              <a:cs typeface="Arial" panose="020B0604020202020204" pitchFamily="34" charset="0"/>
            </a:endParaRPr>
          </a:p>
          <a:p>
            <a:pPr marL="342900" indent="-342900" algn="just">
              <a:lnSpc>
                <a:spcPct val="150000"/>
              </a:lnSpc>
              <a:spcBef>
                <a:spcPts val="0"/>
              </a:spcBef>
              <a:buFont typeface="Arial" panose="020B0604020202020204" pitchFamily="34" charset="0"/>
              <a:buChar char="•"/>
            </a:pPr>
            <a:endParaRPr lang="en-US" sz="2100">
              <a:solidFill>
                <a:srgbClr val="002060"/>
              </a:solidFill>
              <a:latin typeface="Arial" panose="020B0604020202020204" pitchFamily="34" charset="0"/>
              <a:cs typeface="Arial" panose="020B0604020202020204" pitchFamily="34" charset="0"/>
            </a:endParaRPr>
          </a:p>
        </p:txBody>
      </p:sp>
      <p:sp useBgFill="1">
        <p:nvSpPr>
          <p:cNvPr id="5" name="Title 1"/>
          <p:cNvSpPr txBox="1">
            <a:spLocks/>
          </p:cNvSpPr>
          <p:nvPr/>
        </p:nvSpPr>
        <p:spPr>
          <a:xfrm>
            <a:off x="1333500" y="145915"/>
            <a:ext cx="6520543" cy="78481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nSpc>
                <a:spcPct val="150000"/>
              </a:lnSpc>
              <a:spcBef>
                <a:spcPts val="0"/>
              </a:spcBef>
            </a:pPr>
            <a:r>
              <a:rPr lang="en-US" sz="2700" b="1">
                <a:solidFill>
                  <a:srgbClr val="C00000"/>
                </a:solidFill>
                <a:latin typeface="Arial" panose="020B0604020202020204" pitchFamily="34" charset="0"/>
                <a:cs typeface="Arial" panose="020B0604020202020204" pitchFamily="34" charset="0"/>
              </a:rPr>
              <a:t>  THÔNG MŨI DẠ DÀY</a:t>
            </a:r>
          </a:p>
        </p:txBody>
      </p:sp>
      <p:sp>
        <p:nvSpPr>
          <p:cNvPr id="2" name="TextBox 1"/>
          <p:cNvSpPr txBox="1"/>
          <p:nvPr/>
        </p:nvSpPr>
        <p:spPr>
          <a:xfrm>
            <a:off x="4922196" y="1254290"/>
            <a:ext cx="2801566" cy="3083921"/>
          </a:xfrm>
          <a:prstGeom prst="rect">
            <a:avLst/>
          </a:prstGeom>
          <a:solidFill>
            <a:schemeClr val="bg1"/>
          </a:solidFill>
          <a:ln>
            <a:solidFill>
              <a:srgbClr val="0070C0"/>
            </a:solidFill>
          </a:ln>
        </p:spPr>
        <p:txBody>
          <a:bodyPr wrap="square" rtlCol="0">
            <a:spAutoFit/>
          </a:bodyPr>
          <a:lstStyle/>
          <a:p>
            <a:pPr algn="ctr">
              <a:lnSpc>
                <a:spcPct val="120000"/>
              </a:lnSpc>
            </a:pPr>
            <a:r>
              <a:rPr lang="en-US" b="1" err="1">
                <a:latin typeface="Arial" panose="020B0604020202020204" pitchFamily="34" charset="0"/>
                <a:cs typeface="Arial" panose="020B0604020202020204" pitchFamily="34" charset="0"/>
              </a:rPr>
              <a:t>Lợi</a:t>
            </a:r>
            <a:r>
              <a:rPr lang="en-US" b="1">
                <a:latin typeface="Arial" panose="020B0604020202020204" pitchFamily="34" charset="0"/>
                <a:cs typeface="Arial" panose="020B0604020202020204" pitchFamily="34" charset="0"/>
              </a:rPr>
              <a:t> </a:t>
            </a:r>
            <a:r>
              <a:rPr lang="en-US" b="1" err="1">
                <a:latin typeface="Arial" panose="020B0604020202020204" pitchFamily="34" charset="0"/>
                <a:cs typeface="Arial" panose="020B0604020202020204" pitchFamily="34" charset="0"/>
              </a:rPr>
              <a:t>ích</a:t>
            </a:r>
            <a:endParaRPr lang="en-US" b="1">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Giảm</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khó</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chịu</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Giảm</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kích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thích</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Hỗ</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trợ</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nuôi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ăn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sớm</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Vận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động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sớm</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Giảm</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biến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chứng</a:t>
            </a:r>
            <a:r>
              <a:rPr lang="en-US">
                <a:latin typeface="Arial" panose="020B0604020202020204" pitchFamily="34" charset="0"/>
                <a:cs typeface="Arial" panose="020B0604020202020204" pitchFamily="34" charset="0"/>
              </a:rPr>
              <a:t> HH</a:t>
            </a: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Không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tăng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biến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chứng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về</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miệng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nối</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Tỉ</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lệ</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đặt</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lại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thấp</a:t>
            </a:r>
            <a:endParaRPr lang="en-US">
              <a:latin typeface="Arial" panose="020B0604020202020204" pitchFamily="34" charset="0"/>
              <a:cs typeface="Arial" panose="020B0604020202020204" pitchFamily="34" charset="0"/>
            </a:endParaRPr>
          </a:p>
        </p:txBody>
      </p:sp>
      <p:sp>
        <p:nvSpPr>
          <p:cNvPr id="6" name="TextBox 5"/>
          <p:cNvSpPr txBox="1"/>
          <p:nvPr/>
        </p:nvSpPr>
        <p:spPr>
          <a:xfrm>
            <a:off x="1636679" y="4639922"/>
            <a:ext cx="6087083" cy="369332"/>
          </a:xfrm>
          <a:prstGeom prst="rect">
            <a:avLst/>
          </a:prstGeom>
          <a:solidFill>
            <a:srgbClr val="002060"/>
          </a:solidFill>
        </p:spPr>
        <p:txBody>
          <a:bodyPr wrap="square" rtlCol="0">
            <a:spAutoFit/>
          </a:bodyPr>
          <a:lstStyle/>
          <a:p>
            <a:pPr algn="ctr"/>
            <a:r>
              <a:rPr lang="en-US" err="1">
                <a:solidFill>
                  <a:schemeClr val="bg1"/>
                </a:solidFill>
                <a:latin typeface="Arial" panose="020B0604020202020204" pitchFamily="34" charset="0"/>
                <a:cs typeface="Arial" panose="020B0604020202020204" pitchFamily="34" charset="0"/>
              </a:rPr>
              <a:t>Thời</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điểm</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rút</a:t>
            </a:r>
            <a:r>
              <a:rPr lang="en-US">
                <a:solidFill>
                  <a:schemeClr val="bg1"/>
                </a:solidFill>
                <a:latin typeface="Arial" panose="020B0604020202020204" pitchFamily="34" charset="0"/>
                <a:cs typeface="Arial" panose="020B0604020202020204" pitchFamily="34" charset="0"/>
              </a:rPr>
              <a:t>: 12 </a:t>
            </a:r>
            <a:r>
              <a:rPr lang="en-US" err="1">
                <a:solidFill>
                  <a:schemeClr val="bg1"/>
                </a:solidFill>
                <a:latin typeface="Arial" panose="020B0604020202020204" pitchFamily="34" charset="0"/>
                <a:cs typeface="Arial" panose="020B0604020202020204" pitchFamily="34" charset="0"/>
              </a:rPr>
              <a:t>giờ</a:t>
            </a:r>
            <a:r>
              <a:rPr lang="en-US">
                <a:solidFill>
                  <a:schemeClr val="bg1"/>
                </a:solidFill>
                <a:latin typeface="Arial" panose="020B0604020202020204" pitchFamily="34" charset="0"/>
                <a:cs typeface="Arial" panose="020B0604020202020204" pitchFamily="34" charset="0"/>
              </a:rPr>
              <a:t> ở </a:t>
            </a:r>
            <a:r>
              <a:rPr lang="en-US" err="1">
                <a:solidFill>
                  <a:schemeClr val="bg1"/>
                </a:solidFill>
                <a:latin typeface="Arial" panose="020B0604020202020204" pitchFamily="34" charset="0"/>
                <a:cs typeface="Arial" panose="020B0604020202020204" pitchFamily="34" charset="0"/>
              </a:rPr>
              <a:t>nhóm</a:t>
            </a:r>
            <a:r>
              <a:rPr lang="en-US">
                <a:solidFill>
                  <a:schemeClr val="bg1"/>
                </a:solidFill>
                <a:latin typeface="Arial" panose="020B0604020202020204" pitchFamily="34" charset="0"/>
                <a:cs typeface="Arial" panose="020B0604020202020204" pitchFamily="34" charset="0"/>
              </a:rPr>
              <a:t> I &amp; 16 </a:t>
            </a:r>
            <a:r>
              <a:rPr lang="en-US" err="1">
                <a:solidFill>
                  <a:schemeClr val="bg1"/>
                </a:solidFill>
                <a:latin typeface="Arial" panose="020B0604020202020204" pitchFamily="34" charset="0"/>
                <a:cs typeface="Arial" panose="020B0604020202020204" pitchFamily="34" charset="0"/>
              </a:rPr>
              <a:t>giờ</a:t>
            </a:r>
            <a:r>
              <a:rPr lang="en-US">
                <a:solidFill>
                  <a:schemeClr val="bg1"/>
                </a:solidFill>
                <a:latin typeface="Arial" panose="020B0604020202020204" pitchFamily="34" charset="0"/>
                <a:cs typeface="Arial" panose="020B0604020202020204" pitchFamily="34" charset="0"/>
              </a:rPr>
              <a:t> ở </a:t>
            </a:r>
            <a:r>
              <a:rPr lang="en-US" err="1">
                <a:solidFill>
                  <a:schemeClr val="bg1"/>
                </a:solidFill>
                <a:latin typeface="Arial" panose="020B0604020202020204" pitchFamily="34" charset="0"/>
                <a:cs typeface="Arial" panose="020B0604020202020204" pitchFamily="34" charset="0"/>
              </a:rPr>
              <a:t>nhóm</a:t>
            </a:r>
            <a:r>
              <a:rPr lang="en-US">
                <a:solidFill>
                  <a:schemeClr val="bg1"/>
                </a:solidFill>
                <a:latin typeface="Arial" panose="020B0604020202020204" pitchFamily="34" charset="0"/>
                <a:cs typeface="Arial" panose="020B0604020202020204" pitchFamily="34" charset="0"/>
              </a:rPr>
              <a:t> II</a:t>
            </a:r>
          </a:p>
        </p:txBody>
      </p:sp>
    </p:spTree>
    <p:extLst>
      <p:ext uri="{BB962C8B-B14F-4D97-AF65-F5344CB8AC3E}">
        <p14:creationId xmlns:p14="http://schemas.microsoft.com/office/powerpoint/2010/main" val="415214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71600" y="4566810"/>
            <a:ext cx="6323587" cy="369332"/>
          </a:xfrm>
          <a:prstGeom prst="rect">
            <a:avLst/>
          </a:prstGeom>
          <a:solidFill>
            <a:srgbClr val="002060"/>
          </a:solidFill>
        </p:spPr>
        <p:txBody>
          <a:bodyPr wrap="square" rtlCol="0">
            <a:spAutoFit/>
          </a:bodyPr>
          <a:lstStyle/>
          <a:p>
            <a:pPr algn="ctr"/>
            <a:r>
              <a:rPr lang="en-US" err="1">
                <a:solidFill>
                  <a:schemeClr val="bg1"/>
                </a:solidFill>
                <a:latin typeface="Arial" panose="020B0604020202020204" pitchFamily="34" charset="0"/>
                <a:cs typeface="Arial" panose="020B0604020202020204" pitchFamily="34" charset="0"/>
              </a:rPr>
              <a:t>Sự</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hồi</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phục</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chức</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năng</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tiêu</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hóa</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tốt</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hơn</a:t>
            </a:r>
            <a:r>
              <a:rPr lang="en-US">
                <a:solidFill>
                  <a:schemeClr val="bg1"/>
                </a:solidFill>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cs typeface="Arial" panose="020B0604020202020204" pitchFamily="34" charset="0"/>
              </a:rPr>
              <a:t>có</a:t>
            </a:r>
            <a:r>
              <a:rPr lang="en-US">
                <a:solidFill>
                  <a:schemeClr val="bg1"/>
                </a:solidFill>
                <a:latin typeface="Arial" panose="020B0604020202020204" pitchFamily="34" charset="0"/>
                <a:cs typeface="Arial" panose="020B0604020202020204" pitchFamily="34" charset="0"/>
              </a:rPr>
              <a:t> ý </a:t>
            </a:r>
            <a:r>
              <a:rPr lang="en-US" err="1">
                <a:solidFill>
                  <a:schemeClr val="bg1"/>
                </a:solidFill>
                <a:latin typeface="Arial" panose="020B0604020202020204" pitchFamily="34" charset="0"/>
                <a:cs typeface="Arial" panose="020B0604020202020204" pitchFamily="34" charset="0"/>
              </a:rPr>
              <a:t>nghĩa</a:t>
            </a:r>
            <a:endParaRPr lang="en-US">
              <a:solidFill>
                <a:schemeClr val="bg1"/>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247" y="300038"/>
            <a:ext cx="4132993"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9246" y="300038"/>
            <a:ext cx="6824768"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072082" y="332625"/>
            <a:ext cx="2538518" cy="2086725"/>
          </a:xfrm>
          <a:prstGeom prst="rect">
            <a:avLst/>
          </a:prstGeom>
          <a:solidFill>
            <a:schemeClr val="accent6">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Không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giúp</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giảm</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xì</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miệng</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nối</a:t>
            </a:r>
            <a:r>
              <a:rPr lang="en-US">
                <a:latin typeface="Arial" panose="020B0604020202020204" pitchFamily="34" charset="0"/>
                <a:cs typeface="Arial" panose="020B0604020202020204" pitchFamily="34" charset="0"/>
              </a:rPr>
              <a:t> hay TGNV</a:t>
            </a: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Tăng</a:t>
            </a:r>
            <a:r>
              <a:rPr lang="en-US">
                <a:latin typeface="Arial" panose="020B0604020202020204" pitchFamily="34" charset="0"/>
                <a:cs typeface="Arial" panose="020B0604020202020204" pitchFamily="34" charset="0"/>
              </a:rPr>
              <a:t> BC </a:t>
            </a:r>
            <a:r>
              <a:rPr lang="en-US" err="1">
                <a:latin typeface="Arial" panose="020B0604020202020204" pitchFamily="34" charset="0"/>
                <a:cs typeface="Arial" panose="020B0604020202020204" pitchFamily="34" charset="0"/>
              </a:rPr>
              <a:t>hô</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hấp</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hít</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sặc</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viêm</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phổi</a:t>
            </a:r>
            <a:endParaRPr lang="en-US">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latin typeface="Arial" panose="020B0604020202020204" pitchFamily="34" charset="0"/>
                <a:cs typeface="Arial" panose="020B0604020202020204" pitchFamily="34" charset="0"/>
              </a:rPr>
              <a:t>Tỉ</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lệ</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đặt</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lại</a:t>
            </a:r>
            <a:r>
              <a:rPr lang="en-US">
                <a:latin typeface="Arial" panose="020B0604020202020204" pitchFamily="34" charset="0"/>
                <a:cs typeface="Arial" panose="020B0604020202020204" pitchFamily="34" charset="0"/>
              </a:rPr>
              <a:t> 7%</a:t>
            </a:r>
          </a:p>
        </p:txBody>
      </p:sp>
      <p:sp>
        <p:nvSpPr>
          <p:cNvPr id="10" name="TextBox 9"/>
          <p:cNvSpPr txBox="1"/>
          <p:nvPr/>
        </p:nvSpPr>
        <p:spPr>
          <a:xfrm>
            <a:off x="6072082" y="2646224"/>
            <a:ext cx="2538518" cy="1754326"/>
          </a:xfrm>
          <a:prstGeom prst="rect">
            <a:avLst/>
          </a:prstGeom>
          <a:solidFill>
            <a:schemeClr val="accent6">
              <a:lumMod val="20000"/>
              <a:lumOff val="80000"/>
            </a:schemeClr>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marL="257175" indent="-257175">
              <a:lnSpc>
                <a:spcPct val="120000"/>
              </a:lnSpc>
              <a:buFont typeface="Arial" panose="020B0604020202020204" pitchFamily="34" charset="0"/>
              <a:buChar char="−"/>
            </a:pPr>
            <a:r>
              <a:rPr lang="en-US" err="1">
                <a:solidFill>
                  <a:srgbClr val="002060"/>
                </a:solidFill>
                <a:latin typeface="Arial" panose="020B0604020202020204" pitchFamily="34" charset="0"/>
                <a:cs typeface="Arial" panose="020B0604020202020204" pitchFamily="34" charset="0"/>
              </a:rPr>
              <a:t>Tăng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đáng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kể</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chướng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hơi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dạ</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dày</a:t>
            </a:r>
            <a:endParaRPr lang="en-US">
              <a:solidFill>
                <a:srgbClr val="002060"/>
              </a:solidFill>
              <a:latin typeface="Arial" panose="020B0604020202020204" pitchFamily="34" charset="0"/>
              <a:cs typeface="Arial" panose="020B0604020202020204" pitchFamily="34" charset="0"/>
            </a:endParaRPr>
          </a:p>
          <a:p>
            <a:pPr marL="257175" indent="-257175">
              <a:lnSpc>
                <a:spcPct val="120000"/>
              </a:lnSpc>
              <a:buFont typeface="Arial" panose="020B0604020202020204" pitchFamily="34" charset="0"/>
              <a:buChar char="−"/>
            </a:pPr>
            <a:r>
              <a:rPr lang="en-US" err="1">
                <a:solidFill>
                  <a:srgbClr val="002060"/>
                </a:solidFill>
                <a:latin typeface="Arial" panose="020B0604020202020204" pitchFamily="34" charset="0"/>
                <a:cs typeface="Arial" panose="020B0604020202020204" pitchFamily="34" charset="0"/>
              </a:rPr>
              <a:t>Không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giảm</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buồn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nôn</a:t>
            </a:r>
            <a:r>
              <a:rPr lang="en-US">
                <a:solidFill>
                  <a:srgbClr val="002060"/>
                </a:solidFill>
                <a:latin typeface="Arial" panose="020B0604020202020204" pitchFamily="34" charset="0"/>
                <a:cs typeface="Arial" panose="020B0604020202020204" pitchFamily="34" charset="0"/>
              </a:rPr>
              <a:t>/</a:t>
            </a:r>
            <a:r>
              <a:rPr lang="en-US" err="1">
                <a:solidFill>
                  <a:srgbClr val="002060"/>
                </a:solidFill>
                <a:latin typeface="Arial" panose="020B0604020202020204" pitchFamily="34" charset="0"/>
                <a:cs typeface="Arial" panose="020B0604020202020204" pitchFamily="34" charset="0"/>
              </a:rPr>
              <a:t>nôn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và</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biến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chứng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sau</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mổ</a:t>
            </a:r>
            <a:endParaRPr lang="en-US">
              <a:solidFill>
                <a:srgbClr val="002060"/>
              </a:solidFill>
              <a:latin typeface="Arial" panose="020B0604020202020204" pitchFamily="34" charset="0"/>
              <a:cs typeface="Arial" panose="020B0604020202020204" pitchFamily="34" charset="0"/>
            </a:endParaRPr>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9247" y="2189560"/>
            <a:ext cx="4132992" cy="72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69246" y="3028797"/>
            <a:ext cx="4132993" cy="749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245446" y="4093302"/>
            <a:ext cx="6831754" cy="461665"/>
          </a:xfrm>
          <a:prstGeom prst="rect">
            <a:avLst/>
          </a:prstGeom>
        </p:spPr>
        <p:txBody>
          <a:bodyPr wrap="square">
            <a:spAutoFit/>
          </a:bodyPr>
          <a:lstStyle/>
          <a:p>
            <a:r>
              <a:rPr lang="en-US" sz="1200">
                <a:solidFill>
                  <a:srgbClr val="C00000"/>
                </a:solidFill>
                <a:latin typeface="Arial" panose="020B0604020202020204" pitchFamily="34" charset="0"/>
                <a:cs typeface="Arial" panose="020B0604020202020204" pitchFamily="34" charset="0"/>
              </a:rPr>
              <a:t>Nelson R, Edwards S, </a:t>
            </a:r>
            <a:r>
              <a:rPr lang="en-US" sz="1200" err="1">
                <a:solidFill>
                  <a:srgbClr val="C00000"/>
                </a:solidFill>
                <a:latin typeface="Arial" panose="020B0604020202020204" pitchFamily="34" charset="0"/>
                <a:cs typeface="Arial" panose="020B0604020202020204" pitchFamily="34" charset="0"/>
              </a:rPr>
              <a:t>Tse</a:t>
            </a:r>
            <a:r>
              <a:rPr lang="en-US" sz="1200">
                <a:solidFill>
                  <a:srgbClr val="C00000"/>
                </a:solidFill>
                <a:latin typeface="Arial" panose="020B0604020202020204" pitchFamily="34" charset="0"/>
                <a:cs typeface="Arial" panose="020B0604020202020204" pitchFamily="34" charset="0"/>
              </a:rPr>
              <a:t> B (2010), “Prophylactic nasogastric decompression after abdominal surgery”. Cochrane Database </a:t>
            </a:r>
            <a:r>
              <a:rPr lang="en-US" sz="1200" err="1">
                <a:solidFill>
                  <a:srgbClr val="C00000"/>
                </a:solidFill>
                <a:latin typeface="Arial" panose="020B0604020202020204" pitchFamily="34" charset="0"/>
                <a:cs typeface="Arial" panose="020B0604020202020204" pitchFamily="34" charset="0"/>
              </a:rPr>
              <a:t>Syst</a:t>
            </a:r>
            <a:r>
              <a:rPr lang="en-US" sz="1200">
                <a:solidFill>
                  <a:srgbClr val="C00000"/>
                </a:solidFill>
                <a:latin typeface="Arial" panose="020B0604020202020204" pitchFamily="34" charset="0"/>
                <a:cs typeface="Arial" panose="020B0604020202020204" pitchFamily="34" charset="0"/>
              </a:rPr>
              <a:t> Rev, 18(3), CD004929</a:t>
            </a:r>
          </a:p>
        </p:txBody>
      </p:sp>
    </p:spTree>
    <p:extLst>
      <p:ext uri="{BB962C8B-B14F-4D97-AF65-F5344CB8AC3E}">
        <p14:creationId xmlns:p14="http://schemas.microsoft.com/office/powerpoint/2010/main" val="95673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027"/>
                                        </p:tgtEl>
                                        <p:attrNameLst>
                                          <p:attrName>ppt_x</p:attrName>
                                        </p:attrNameLst>
                                      </p:cBhvr>
                                      <p:tavLst>
                                        <p:tav tm="0">
                                          <p:val>
                                            <p:strVal val="ppt_x"/>
                                          </p:val>
                                        </p:tav>
                                        <p:tav tm="100000">
                                          <p:val>
                                            <p:strVal val="ppt_x"/>
                                          </p:val>
                                        </p:tav>
                                      </p:tavLst>
                                    </p:anim>
                                    <p:anim calcmode="lin" valueType="num">
                                      <p:cBhvr additive="base">
                                        <p:cTn id="7" dur="500"/>
                                        <p:tgtEl>
                                          <p:spTgt spid="1027"/>
                                        </p:tgtEl>
                                        <p:attrNameLst>
                                          <p:attrName>ppt_y</p:attrName>
                                        </p:attrNameLst>
                                      </p:cBhvr>
                                      <p:tavLst>
                                        <p:tav tm="0">
                                          <p:val>
                                            <p:strVal val="ppt_y"/>
                                          </p:val>
                                        </p:tav>
                                        <p:tav tm="100000">
                                          <p:val>
                                            <p:strVal val="1+ppt_h/2"/>
                                          </p:val>
                                        </p:tav>
                                      </p:tavLst>
                                    </p:anim>
                                    <p:set>
                                      <p:cBhvr>
                                        <p:cTn id="8" dur="1" fill="hold">
                                          <p:stCondLst>
                                            <p:cond delay="499"/>
                                          </p:stCondLst>
                                        </p:cTn>
                                        <p:tgtEl>
                                          <p:spTgt spid="102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animEffect transition="in" filter="fade">
                                      <p:cBhvr>
                                        <p:cTn id="23" dur="500"/>
                                        <p:tgtEl>
                                          <p:spTgt spid="102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030"/>
                                        </p:tgtEl>
                                        <p:attrNameLst>
                                          <p:attrName>style.visibility</p:attrName>
                                        </p:attrNameLst>
                                      </p:cBhvr>
                                      <p:to>
                                        <p:strVal val="visible"/>
                                      </p:to>
                                    </p:set>
                                    <p:animEffect transition="in" filter="fade">
                                      <p:cBhvr>
                                        <p:cTn id="31" dur="500"/>
                                        <p:tgtEl>
                                          <p:spTgt spid="103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 grpId="0" animBg="1"/>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14450" y="1236889"/>
            <a:ext cx="6539593" cy="364943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endParaRPr lang="en-US" sz="2100">
              <a:solidFill>
                <a:srgbClr val="002060"/>
              </a:solidFill>
              <a:latin typeface="Arial" panose="020B0604020202020204" pitchFamily="34" charset="0"/>
              <a:cs typeface="Arial" panose="020B0604020202020204" pitchFamily="34" charset="0"/>
            </a:endParaRPr>
          </a:p>
        </p:txBody>
      </p:sp>
      <p:sp>
        <p:nvSpPr>
          <p:cNvPr id="5" name="Title 1"/>
          <p:cNvSpPr txBox="1">
            <a:spLocks/>
          </p:cNvSpPr>
          <p:nvPr/>
        </p:nvSpPr>
        <p:spPr>
          <a:xfrm>
            <a:off x="1333500" y="281668"/>
            <a:ext cx="6515100" cy="6490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nSpc>
                <a:spcPct val="150000"/>
              </a:lnSpc>
              <a:spcBef>
                <a:spcPts val="0"/>
              </a:spcBef>
            </a:pPr>
            <a:r>
              <a:rPr lang="en-US" sz="2700" b="1">
                <a:solidFill>
                  <a:srgbClr val="C00000"/>
                </a:solidFill>
                <a:latin typeface="Arial" panose="020B0604020202020204" pitchFamily="34" charset="0"/>
                <a:cs typeface="Arial" panose="020B0604020202020204" pitchFamily="34" charset="0"/>
              </a:rPr>
              <a:t>  NUÔI ĂN SỚM SAU MỔ</a:t>
            </a:r>
          </a:p>
        </p:txBody>
      </p:sp>
      <p:graphicFrame>
        <p:nvGraphicFramePr>
          <p:cNvPr id="4" name="Diagram 3"/>
          <p:cNvGraphicFramePr/>
          <p:nvPr>
            <p:extLst>
              <p:ext uri="{D42A27DB-BD31-4B8C-83A1-F6EECF244321}">
                <p14:modId xmlns:p14="http://schemas.microsoft.com/office/powerpoint/2010/main" val="2749978197"/>
              </p:ext>
            </p:extLst>
          </p:nvPr>
        </p:nvGraphicFramePr>
        <p:xfrm>
          <a:off x="1654969" y="1444398"/>
          <a:ext cx="5872162" cy="32344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291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14450" y="1236889"/>
            <a:ext cx="6539593" cy="364943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endParaRPr lang="en-US" sz="2100">
              <a:solidFill>
                <a:srgbClr val="002060"/>
              </a:solidFill>
              <a:latin typeface="Arial" panose="020B0604020202020204" pitchFamily="34" charset="0"/>
              <a:cs typeface="Arial" panose="020B0604020202020204" pitchFamily="34" charset="0"/>
            </a:endParaRPr>
          </a:p>
        </p:txBody>
      </p:sp>
      <p:sp>
        <p:nvSpPr>
          <p:cNvPr id="5" name="Title 1"/>
          <p:cNvSpPr txBox="1">
            <a:spLocks/>
          </p:cNvSpPr>
          <p:nvPr/>
        </p:nvSpPr>
        <p:spPr>
          <a:xfrm>
            <a:off x="1333500" y="281668"/>
            <a:ext cx="6515100" cy="6490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nSpc>
                <a:spcPct val="150000"/>
              </a:lnSpc>
              <a:spcBef>
                <a:spcPts val="0"/>
              </a:spcBef>
            </a:pPr>
            <a:r>
              <a:rPr lang="en-US" sz="2700" b="1">
                <a:solidFill>
                  <a:srgbClr val="C00000"/>
                </a:solidFill>
                <a:latin typeface="Arial" panose="020B0604020202020204" pitchFamily="34" charset="0"/>
                <a:cs typeface="Arial" panose="020B0604020202020204" pitchFamily="34" charset="0"/>
              </a:rPr>
              <a:t>  AN TOÀN &amp; SỰ DUNG NẠP</a:t>
            </a:r>
          </a:p>
        </p:txBody>
      </p:sp>
      <p:graphicFrame>
        <p:nvGraphicFramePr>
          <p:cNvPr id="2" name="Diagram 1"/>
          <p:cNvGraphicFramePr/>
          <p:nvPr>
            <p:extLst>
              <p:ext uri="{D42A27DB-BD31-4B8C-83A1-F6EECF244321}">
                <p14:modId xmlns:p14="http://schemas.microsoft.com/office/powerpoint/2010/main" val="299413766"/>
              </p:ext>
            </p:extLst>
          </p:nvPr>
        </p:nvGraphicFramePr>
        <p:xfrm>
          <a:off x="1421946" y="1047750"/>
          <a:ext cx="6883854" cy="3428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1421946" y="5132769"/>
            <a:ext cx="6324600" cy="715581"/>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marL="171450" indent="-171450">
              <a:buFont typeface="+mj-lt"/>
              <a:buAutoNum type="arabicPeriod"/>
            </a:pPr>
            <a:r>
              <a:rPr lang="en-US" sz="675" err="1">
                <a:solidFill>
                  <a:schemeClr val="accent6">
                    <a:lumMod val="50000"/>
                  </a:schemeClr>
                </a:solidFill>
                <a:latin typeface="Arial" panose="020B0604020202020204" pitchFamily="34" charset="0"/>
                <a:cs typeface="Arial" panose="020B0604020202020204" pitchFamily="34" charset="0"/>
              </a:rPr>
              <a:t>Osland</a:t>
            </a:r>
            <a:r>
              <a:rPr lang="en-US" sz="675">
                <a:solidFill>
                  <a:schemeClr val="accent6">
                    <a:lumMod val="50000"/>
                  </a:schemeClr>
                </a:solidFill>
                <a:latin typeface="Arial" panose="020B0604020202020204" pitchFamily="34" charset="0"/>
                <a:cs typeface="Arial" panose="020B0604020202020204" pitchFamily="34" charset="0"/>
              </a:rPr>
              <a:t> E, </a:t>
            </a:r>
            <a:r>
              <a:rPr lang="en-US" sz="675" err="1">
                <a:solidFill>
                  <a:schemeClr val="accent6">
                    <a:lumMod val="50000"/>
                  </a:schemeClr>
                </a:solidFill>
                <a:latin typeface="Arial" panose="020B0604020202020204" pitchFamily="34" charset="0"/>
                <a:cs typeface="Arial" panose="020B0604020202020204" pitchFamily="34" charset="0"/>
              </a:rPr>
              <a:t>Yunus</a:t>
            </a:r>
            <a:r>
              <a:rPr lang="en-US" sz="675">
                <a:solidFill>
                  <a:schemeClr val="accent6">
                    <a:lumMod val="50000"/>
                  </a:schemeClr>
                </a:solidFill>
                <a:latin typeface="Arial" panose="020B0604020202020204" pitchFamily="34" charset="0"/>
                <a:cs typeface="Arial" panose="020B0604020202020204" pitchFamily="34" charset="0"/>
              </a:rPr>
              <a:t> RM, Khan S, et al (2011), “Early versus traditional postoperative feeding in patients undergoing </a:t>
            </a:r>
            <a:r>
              <a:rPr lang="en-US" sz="675" err="1">
                <a:solidFill>
                  <a:schemeClr val="accent6">
                    <a:lumMod val="50000"/>
                  </a:schemeClr>
                </a:solidFill>
                <a:latin typeface="Arial" panose="020B0604020202020204" pitchFamily="34" charset="0"/>
                <a:cs typeface="Arial" panose="020B0604020202020204" pitchFamily="34" charset="0"/>
              </a:rPr>
              <a:t>resectional</a:t>
            </a:r>
            <a:r>
              <a:rPr lang="en-US" sz="675">
                <a:solidFill>
                  <a:schemeClr val="accent6">
                    <a:lumMod val="50000"/>
                  </a:schemeClr>
                </a:solidFill>
                <a:latin typeface="Arial" panose="020B0604020202020204" pitchFamily="34" charset="0"/>
                <a:cs typeface="Arial" panose="020B0604020202020204" pitchFamily="34" charset="0"/>
              </a:rPr>
              <a:t> gastrointestinal surgery: a meta-analysis”. JPEN J </a:t>
            </a:r>
            <a:r>
              <a:rPr lang="en-US" sz="675" err="1">
                <a:solidFill>
                  <a:schemeClr val="accent6">
                    <a:lumMod val="50000"/>
                  </a:schemeClr>
                </a:solidFill>
                <a:latin typeface="Arial" panose="020B0604020202020204" pitchFamily="34" charset="0"/>
                <a:cs typeface="Arial" panose="020B0604020202020204" pitchFamily="34" charset="0"/>
              </a:rPr>
              <a:t>Parenter</a:t>
            </a:r>
            <a:r>
              <a:rPr lang="en-US" sz="675">
                <a:solidFill>
                  <a:schemeClr val="accent6">
                    <a:lumMod val="50000"/>
                  </a:schemeClr>
                </a:solidFill>
                <a:latin typeface="Arial" panose="020B0604020202020204" pitchFamily="34" charset="0"/>
                <a:cs typeface="Arial" panose="020B0604020202020204" pitchFamily="34" charset="0"/>
              </a:rPr>
              <a:t> Enteral </a:t>
            </a:r>
            <a:r>
              <a:rPr lang="en-US" sz="675" err="1">
                <a:solidFill>
                  <a:schemeClr val="accent6">
                    <a:lumMod val="50000"/>
                  </a:schemeClr>
                </a:solidFill>
                <a:latin typeface="Arial" panose="020B0604020202020204" pitchFamily="34" charset="0"/>
                <a:cs typeface="Arial" panose="020B0604020202020204" pitchFamily="34" charset="0"/>
              </a:rPr>
              <a:t>Nutr</a:t>
            </a:r>
            <a:r>
              <a:rPr lang="en-US" sz="675">
                <a:solidFill>
                  <a:schemeClr val="accent6">
                    <a:lumMod val="50000"/>
                  </a:schemeClr>
                </a:solidFill>
                <a:latin typeface="Arial" panose="020B0604020202020204" pitchFamily="34" charset="0"/>
                <a:cs typeface="Arial" panose="020B0604020202020204" pitchFamily="34" charset="0"/>
              </a:rPr>
              <a:t>, 35(4), pp. 473–487</a:t>
            </a:r>
          </a:p>
          <a:p>
            <a:pPr marL="171450" indent="-171450">
              <a:buFont typeface="+mj-lt"/>
              <a:buAutoNum type="arabicPeriod"/>
            </a:pPr>
            <a:r>
              <a:rPr lang="en-US" sz="675">
                <a:solidFill>
                  <a:schemeClr val="accent6">
                    <a:lumMod val="50000"/>
                  </a:schemeClr>
                </a:solidFill>
                <a:latin typeface="Arial" panose="020B0604020202020204" pitchFamily="34" charset="0"/>
                <a:cs typeface="Arial" panose="020B0604020202020204" pitchFamily="34" charset="0"/>
              </a:rPr>
              <a:t>Ahmet Dag, </a:t>
            </a:r>
            <a:r>
              <a:rPr lang="en-US" sz="675" err="1">
                <a:solidFill>
                  <a:schemeClr val="accent6">
                    <a:lumMod val="50000"/>
                  </a:schemeClr>
                </a:solidFill>
                <a:latin typeface="Arial" panose="020B0604020202020204" pitchFamily="34" charset="0"/>
                <a:cs typeface="Arial" panose="020B0604020202020204" pitchFamily="34" charset="0"/>
              </a:rPr>
              <a:t>Tahsin</a:t>
            </a:r>
            <a:r>
              <a:rPr lang="en-US" sz="675">
                <a:solidFill>
                  <a:schemeClr val="accent6">
                    <a:lumMod val="50000"/>
                  </a:schemeClr>
                </a:solidFill>
                <a:latin typeface="Arial" panose="020B0604020202020204" pitchFamily="34" charset="0"/>
                <a:cs typeface="Arial" panose="020B0604020202020204" pitchFamily="34" charset="0"/>
              </a:rPr>
              <a:t> </a:t>
            </a:r>
            <a:r>
              <a:rPr lang="en-US" sz="675" err="1">
                <a:solidFill>
                  <a:schemeClr val="accent6">
                    <a:lumMod val="50000"/>
                  </a:schemeClr>
                </a:solidFill>
                <a:latin typeface="Arial" panose="020B0604020202020204" pitchFamily="34" charset="0"/>
                <a:cs typeface="Arial" panose="020B0604020202020204" pitchFamily="34" charset="0"/>
              </a:rPr>
              <a:t>Colak</a:t>
            </a:r>
            <a:r>
              <a:rPr lang="en-US" sz="675">
                <a:solidFill>
                  <a:schemeClr val="accent6">
                    <a:lumMod val="50000"/>
                  </a:schemeClr>
                </a:solidFill>
                <a:latin typeface="Arial" panose="020B0604020202020204" pitchFamily="34" charset="0"/>
                <a:cs typeface="Arial" panose="020B0604020202020204" pitchFamily="34" charset="0"/>
              </a:rPr>
              <a:t>, </a:t>
            </a:r>
            <a:r>
              <a:rPr lang="en-US" sz="675" err="1">
                <a:solidFill>
                  <a:schemeClr val="accent6">
                    <a:lumMod val="50000"/>
                  </a:schemeClr>
                </a:solidFill>
                <a:latin typeface="Arial" panose="020B0604020202020204" pitchFamily="34" charset="0"/>
                <a:cs typeface="Arial" panose="020B0604020202020204" pitchFamily="34" charset="0"/>
              </a:rPr>
              <a:t>Ozgur</a:t>
            </a:r>
            <a:r>
              <a:rPr lang="en-US" sz="675">
                <a:solidFill>
                  <a:schemeClr val="accent6">
                    <a:lumMod val="50000"/>
                  </a:schemeClr>
                </a:solidFill>
                <a:latin typeface="Arial" panose="020B0604020202020204" pitchFamily="34" charset="0"/>
                <a:cs typeface="Arial" panose="020B0604020202020204" pitchFamily="34" charset="0"/>
              </a:rPr>
              <a:t> </a:t>
            </a:r>
            <a:r>
              <a:rPr lang="en-US" sz="675" err="1">
                <a:solidFill>
                  <a:schemeClr val="accent6">
                    <a:lumMod val="50000"/>
                  </a:schemeClr>
                </a:solidFill>
                <a:latin typeface="Arial" panose="020B0604020202020204" pitchFamily="34" charset="0"/>
                <a:cs typeface="Arial" panose="020B0604020202020204" pitchFamily="34" charset="0"/>
              </a:rPr>
              <a:t>Turkmenoglu</a:t>
            </a:r>
            <a:r>
              <a:rPr lang="en-US" sz="675">
                <a:solidFill>
                  <a:schemeClr val="accent6">
                    <a:lumMod val="50000"/>
                  </a:schemeClr>
                </a:solidFill>
                <a:latin typeface="Arial" panose="020B0604020202020204" pitchFamily="34" charset="0"/>
                <a:cs typeface="Arial" panose="020B0604020202020204" pitchFamily="34" charset="0"/>
              </a:rPr>
              <a:t>, et al (2011), “A randomized controlled trial evaluating early versus traditional oral feeding after colorectal surgery”. Clinics (Sao Paulo), 66(12), pp. 2001–2005</a:t>
            </a:r>
          </a:p>
          <a:p>
            <a:pPr marL="171450" indent="-171450">
              <a:buFont typeface="+mj-lt"/>
              <a:buAutoNum type="arabicPeriod"/>
            </a:pPr>
            <a:r>
              <a:rPr lang="en-US" sz="675">
                <a:solidFill>
                  <a:schemeClr val="accent6">
                    <a:lumMod val="50000"/>
                  </a:schemeClr>
                </a:solidFill>
                <a:latin typeface="Arial" panose="020B0604020202020204" pitchFamily="34" charset="0"/>
                <a:cs typeface="Arial" panose="020B0604020202020204" pitchFamily="34" charset="0"/>
              </a:rPr>
              <a:t>Stewart BT, Woods RJ, Collopy BT, et al (1998), “Early feeding after elective open colorectal resections: a prospective randomized trial”. </a:t>
            </a:r>
            <a:r>
              <a:rPr lang="en-US" sz="675" err="1">
                <a:solidFill>
                  <a:schemeClr val="accent6">
                    <a:lumMod val="50000"/>
                  </a:schemeClr>
                </a:solidFill>
                <a:latin typeface="Arial" panose="020B0604020202020204" pitchFamily="34" charset="0"/>
                <a:cs typeface="Arial" panose="020B0604020202020204" pitchFamily="34" charset="0"/>
              </a:rPr>
              <a:t>Aust</a:t>
            </a:r>
            <a:r>
              <a:rPr lang="en-US" sz="675">
                <a:solidFill>
                  <a:schemeClr val="accent6">
                    <a:lumMod val="50000"/>
                  </a:schemeClr>
                </a:solidFill>
                <a:latin typeface="Arial" panose="020B0604020202020204" pitchFamily="34" charset="0"/>
                <a:cs typeface="Arial" panose="020B0604020202020204" pitchFamily="34" charset="0"/>
              </a:rPr>
              <a:t> N Z J </a:t>
            </a:r>
            <a:r>
              <a:rPr lang="en-US" sz="675" err="1">
                <a:solidFill>
                  <a:schemeClr val="accent6">
                    <a:lumMod val="50000"/>
                  </a:schemeClr>
                </a:solidFill>
                <a:latin typeface="Arial" panose="020B0604020202020204" pitchFamily="34" charset="0"/>
                <a:cs typeface="Arial" panose="020B0604020202020204" pitchFamily="34" charset="0"/>
              </a:rPr>
              <a:t>Surg</a:t>
            </a:r>
            <a:r>
              <a:rPr lang="en-US" sz="675">
                <a:solidFill>
                  <a:schemeClr val="accent6">
                    <a:lumMod val="50000"/>
                  </a:schemeClr>
                </a:solidFill>
                <a:latin typeface="Arial" panose="020B0604020202020204" pitchFamily="34" charset="0"/>
                <a:cs typeface="Arial" panose="020B0604020202020204" pitchFamily="34" charset="0"/>
              </a:rPr>
              <a:t>, 68(2), pp. 125–128</a:t>
            </a:r>
          </a:p>
        </p:txBody>
      </p:sp>
    </p:spTree>
    <p:extLst>
      <p:ext uri="{BB962C8B-B14F-4D97-AF65-F5344CB8AC3E}">
        <p14:creationId xmlns:p14="http://schemas.microsoft.com/office/powerpoint/2010/main" val="2092746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txBox="1">
            <a:spLocks/>
          </p:cNvSpPr>
          <p:nvPr/>
        </p:nvSpPr>
        <p:spPr>
          <a:xfrm>
            <a:off x="1143000" y="1"/>
            <a:ext cx="6858000" cy="81642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r>
              <a:rPr lang="en-US" sz="2700" b="1">
                <a:solidFill>
                  <a:srgbClr val="C00000"/>
                </a:solidFill>
                <a:latin typeface="Arial (Body)"/>
                <a:cs typeface="Times New Roman" panose="02020603050405020304" pitchFamily="18" charset="0"/>
              </a:rPr>
              <a:t>DUNG NẠP VỚI NUÔI ĂN SỚM</a:t>
            </a:r>
          </a:p>
        </p:txBody>
      </p:sp>
      <p:graphicFrame>
        <p:nvGraphicFramePr>
          <p:cNvPr id="7" name="Table 6"/>
          <p:cNvGraphicFramePr>
            <a:graphicFrameLocks noGrp="1"/>
          </p:cNvGraphicFramePr>
          <p:nvPr/>
        </p:nvGraphicFramePr>
        <p:xfrm>
          <a:off x="1408176" y="1328738"/>
          <a:ext cx="6480232" cy="3394710"/>
        </p:xfrm>
        <a:graphic>
          <a:graphicData uri="http://schemas.openxmlformats.org/drawingml/2006/table">
            <a:tbl>
              <a:tblPr firstRow="1" firstCol="1" bandRow="1">
                <a:tableStyleId>{9D7B26C5-4107-4FEC-AEDC-1716B250A1EF}</a:tableStyleId>
              </a:tblPr>
              <a:tblGrid>
                <a:gridCol w="2531156">
                  <a:extLst>
                    <a:ext uri="{9D8B030D-6E8A-4147-A177-3AD203B41FA5}">
                      <a16:colId xmlns:a16="http://schemas.microsoft.com/office/drawing/2014/main" val="20000"/>
                    </a:ext>
                  </a:extLst>
                </a:gridCol>
                <a:gridCol w="1627770">
                  <a:extLst>
                    <a:ext uri="{9D8B030D-6E8A-4147-A177-3AD203B41FA5}">
                      <a16:colId xmlns:a16="http://schemas.microsoft.com/office/drawing/2014/main" val="20001"/>
                    </a:ext>
                  </a:extLst>
                </a:gridCol>
                <a:gridCol w="1712635">
                  <a:extLst>
                    <a:ext uri="{9D8B030D-6E8A-4147-A177-3AD203B41FA5}">
                      <a16:colId xmlns:a16="http://schemas.microsoft.com/office/drawing/2014/main" val="20002"/>
                    </a:ext>
                  </a:extLst>
                </a:gridCol>
                <a:gridCol w="608671">
                  <a:extLst>
                    <a:ext uri="{9D8B030D-6E8A-4147-A177-3AD203B41FA5}">
                      <a16:colId xmlns:a16="http://schemas.microsoft.com/office/drawing/2014/main" val="20003"/>
                    </a:ext>
                  </a:extLst>
                </a:gridCol>
              </a:tblGrid>
              <a:tr h="617220">
                <a:tc>
                  <a:txBody>
                    <a:bodyPr/>
                    <a:lstStyle/>
                    <a:p>
                      <a:pPr marL="0" marR="0" algn="ctr">
                        <a:lnSpc>
                          <a:spcPct val="150000"/>
                        </a:lnSpc>
                        <a:spcBef>
                          <a:spcPts val="0"/>
                        </a:spcBef>
                        <a:spcAft>
                          <a:spcPts val="0"/>
                        </a:spcAft>
                      </a:pPr>
                      <a:r>
                        <a:rPr lang="en-US" sz="1400" b="1" err="1">
                          <a:solidFill>
                            <a:srgbClr val="002060"/>
                          </a:solidFill>
                          <a:effectLst/>
                          <a:latin typeface="Arial (Body)"/>
                          <a:cs typeface="Times New Roman" panose="02020603050405020304" pitchFamily="18" charset="0"/>
                        </a:rPr>
                        <a:t>Đặc</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điểm</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Dung </a:t>
                      </a:r>
                      <a:r>
                        <a:rPr lang="en-US" sz="1400" b="1" err="1">
                          <a:solidFill>
                            <a:srgbClr val="002060"/>
                          </a:solidFill>
                          <a:effectLst/>
                          <a:latin typeface="Arial (Body)"/>
                          <a:cs typeface="Times New Roman" panose="02020603050405020304" pitchFamily="18" charset="0"/>
                        </a:rPr>
                        <a:t>nạp</a:t>
                      </a:r>
                      <a:endParaRPr lang="en-US" sz="1400" b="1">
                        <a:solidFill>
                          <a:srgbClr val="002060"/>
                        </a:solidFill>
                        <a:effectLst/>
                        <a:latin typeface="Arial (Body)"/>
                        <a:cs typeface="Times New Roman" panose="02020603050405020304" pitchFamily="18" charset="0"/>
                      </a:endParaRPr>
                    </a:p>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N = 24</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1" err="1">
                          <a:solidFill>
                            <a:srgbClr val="002060"/>
                          </a:solidFill>
                          <a:effectLst/>
                          <a:latin typeface="Arial (Body)"/>
                          <a:cs typeface="Times New Roman" panose="02020603050405020304" pitchFamily="18" charset="0"/>
                        </a:rPr>
                        <a:t>Không</a:t>
                      </a:r>
                      <a:r>
                        <a:rPr lang="en-US" sz="1400" b="1">
                          <a:solidFill>
                            <a:srgbClr val="002060"/>
                          </a:solidFill>
                          <a:effectLst/>
                          <a:latin typeface="Arial (Body)"/>
                          <a:cs typeface="Times New Roman" panose="02020603050405020304" pitchFamily="18" charset="0"/>
                        </a:rPr>
                        <a:t> dung </a:t>
                      </a:r>
                      <a:r>
                        <a:rPr lang="en-US" sz="1400" b="1" err="1">
                          <a:solidFill>
                            <a:srgbClr val="002060"/>
                          </a:solidFill>
                          <a:effectLst/>
                          <a:latin typeface="Arial (Body)"/>
                          <a:cs typeface="Times New Roman" panose="02020603050405020304" pitchFamily="18" charset="0"/>
                        </a:rPr>
                        <a:t>nạp</a:t>
                      </a:r>
                      <a:endParaRPr lang="en-US" sz="1400" b="1">
                        <a:solidFill>
                          <a:srgbClr val="002060"/>
                        </a:solidFill>
                        <a:effectLst/>
                        <a:latin typeface="Arial (Body)"/>
                        <a:cs typeface="Times New Roman" panose="02020603050405020304" pitchFamily="18" charset="0"/>
                      </a:endParaRPr>
                    </a:p>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N = 6</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1">
                          <a:solidFill>
                            <a:srgbClr val="002060"/>
                          </a:solidFill>
                          <a:effectLst/>
                          <a:latin typeface="Arial (Body)"/>
                          <a:cs typeface="Times New Roman" panose="02020603050405020304" pitchFamily="18" charset="0"/>
                        </a:rPr>
                        <a:t>P</a:t>
                      </a:r>
                      <a:endParaRPr lang="en-US" sz="1400" b="1">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0"/>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Tuổi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năm</a:t>
                      </a:r>
                      <a:r>
                        <a:rPr lang="en-US" sz="1400" b="0">
                          <a:solidFill>
                            <a:srgbClr val="002060"/>
                          </a:solidFill>
                          <a:effectLst/>
                          <a:latin typeface="Arial (Body)"/>
                          <a:cs typeface="Times New Roman" panose="02020603050405020304" pitchFamily="18"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55.7 ± 13,5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53.8 ± 13,8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0.801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1"/>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Giới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nam</a:t>
                      </a:r>
                      <a:r>
                        <a:rPr lang="en-US" sz="1400" b="0">
                          <a:solidFill>
                            <a:srgbClr val="002060"/>
                          </a:solidFill>
                          <a:effectLst/>
                          <a:latin typeface="Arial (Body)"/>
                          <a:cs typeface="Times New Roman" panose="02020603050405020304" pitchFamily="18" charset="0"/>
                        </a:rPr>
                        <a:t>/</a:t>
                      </a:r>
                      <a:r>
                        <a:rPr lang="en-US" sz="1400" b="0" err="1">
                          <a:solidFill>
                            <a:srgbClr val="002060"/>
                          </a:solidFill>
                          <a:effectLst/>
                          <a:latin typeface="Arial (Body)"/>
                          <a:cs typeface="Times New Roman" panose="02020603050405020304" pitchFamily="18" charset="0"/>
                        </a:rPr>
                        <a:t>nữ</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12/12</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0.196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2"/>
                  </a:ext>
                </a:extLst>
              </a:tr>
              <a:tr h="30861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400" b="1" err="1">
                          <a:solidFill>
                            <a:srgbClr val="002060"/>
                          </a:solidFill>
                          <a:effectLst/>
                          <a:latin typeface="Arial (Body)"/>
                          <a:cs typeface="Times New Roman" panose="02020603050405020304" pitchFamily="18" charset="0"/>
                        </a:rPr>
                        <a:t>Thời</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gian</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mổ</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trung</a:t>
                      </a:r>
                      <a:r>
                        <a:rPr lang="en-US" sz="1400" b="1">
                          <a:solidFill>
                            <a:srgbClr val="002060"/>
                          </a:solidFill>
                          <a:effectLst/>
                          <a:latin typeface="Arial (Body)"/>
                          <a:cs typeface="Times New Roman" panose="02020603050405020304" pitchFamily="18" charset="0"/>
                        </a:rPr>
                        <a:t> </a:t>
                      </a:r>
                      <a:r>
                        <a:rPr lang="en-US" sz="1400" b="1" err="1">
                          <a:solidFill>
                            <a:srgbClr val="002060"/>
                          </a:solidFill>
                          <a:effectLst/>
                          <a:latin typeface="Arial (Body)"/>
                          <a:cs typeface="Times New Roman" panose="02020603050405020304" pitchFamily="18" charset="0"/>
                        </a:rPr>
                        <a:t>bình</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168</a:t>
                      </a:r>
                      <a:r>
                        <a:rPr lang="en-US" sz="1400" b="0" baseline="0">
                          <a:solidFill>
                            <a:srgbClr val="002060"/>
                          </a:solidFill>
                          <a:effectLst/>
                          <a:latin typeface="Arial (Body)"/>
                          <a:cs typeface="Times New Roman" panose="02020603050405020304" pitchFamily="18" charset="0"/>
                        </a:rPr>
                        <a:t> </a:t>
                      </a:r>
                      <a:r>
                        <a:rPr lang="en-US" sz="1400" b="0">
                          <a:solidFill>
                            <a:srgbClr val="002060"/>
                          </a:solidFill>
                          <a:effectLst/>
                          <a:latin typeface="Arial (Body)"/>
                          <a:cs typeface="Times New Roman" panose="02020603050405020304" pitchFamily="18" charset="0"/>
                        </a:rPr>
                        <a:t>± 39.9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154</a:t>
                      </a:r>
                      <a:r>
                        <a:rPr lang="en-US" sz="1400" b="0" baseline="0">
                          <a:solidFill>
                            <a:srgbClr val="002060"/>
                          </a:solidFill>
                          <a:effectLst/>
                          <a:latin typeface="Arial (Body)"/>
                          <a:cs typeface="Times New Roman" panose="02020603050405020304" pitchFamily="18" charset="0"/>
                        </a:rPr>
                        <a:t> </a:t>
                      </a:r>
                      <a:r>
                        <a:rPr lang="en-US" sz="1400" b="0">
                          <a:solidFill>
                            <a:srgbClr val="002060"/>
                          </a:solidFill>
                          <a:effectLst/>
                          <a:latin typeface="Arial (Body)"/>
                          <a:cs typeface="Times New Roman" panose="02020603050405020304" pitchFamily="18" charset="0"/>
                        </a:rPr>
                        <a:t>±73.9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0.528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3"/>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Dịch</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truyền</a:t>
                      </a:r>
                      <a:r>
                        <a:rPr lang="en-US" sz="1400" b="0">
                          <a:solidFill>
                            <a:srgbClr val="002060"/>
                          </a:solidFill>
                          <a:effectLst/>
                          <a:latin typeface="Arial (Body)"/>
                          <a:cs typeface="Times New Roman" panose="02020603050405020304" pitchFamily="18" charset="0"/>
                        </a:rPr>
                        <a:t> (mL)</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1,939 ± 276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2,286 ± 493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0.149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4"/>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Rút</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thông</a:t>
                      </a:r>
                      <a:r>
                        <a:rPr lang="en-US" sz="1400" b="0" baseline="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mũi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dạ</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dày</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11.3 ± 8.9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6.2 ± 8.1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0.208</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5"/>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Bắt</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đầu</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cho</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ăn</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18.8 ± 3.9</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16 ± 5.1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0.146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6"/>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Chế</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độ</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ăn</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bình</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thường</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3.5 ± 0.6</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 ± 2.2</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0.155</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7"/>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Trung</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tiện</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36.8 ± 12.1</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40.8 ± 21.3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0.674</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8"/>
                  </a:ext>
                </a:extLst>
              </a:tr>
              <a:tr h="308610">
                <a:tc>
                  <a:txBody>
                    <a:bodyPr/>
                    <a:lstStyle/>
                    <a:p>
                      <a:pPr marL="0" marR="0">
                        <a:lnSpc>
                          <a:spcPct val="150000"/>
                        </a:lnSpc>
                        <a:spcBef>
                          <a:spcPts val="0"/>
                        </a:spcBef>
                        <a:spcAft>
                          <a:spcPts val="0"/>
                        </a:spcAft>
                      </a:pPr>
                      <a:r>
                        <a:rPr lang="en-US" sz="1400" b="0" err="1">
                          <a:solidFill>
                            <a:srgbClr val="002060"/>
                          </a:solidFill>
                          <a:effectLst/>
                          <a:latin typeface="Arial (Body)"/>
                          <a:cs typeface="Times New Roman" panose="02020603050405020304" pitchFamily="18" charset="0"/>
                        </a:rPr>
                        <a:t>Đi</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tiêu</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lần</a:t>
                      </a:r>
                      <a:r>
                        <a:rPr lang="en-US" sz="1400" b="0">
                          <a:solidFill>
                            <a:srgbClr val="002060"/>
                          </a:solidFill>
                          <a:effectLst/>
                          <a:latin typeface="Arial (Body)"/>
                          <a:cs typeface="Times New Roman" panose="02020603050405020304" pitchFamily="18" charset="0"/>
                        </a:rPr>
                        <a:t> </a:t>
                      </a:r>
                      <a:r>
                        <a:rPr lang="en-US" sz="1400" b="0" err="1">
                          <a:solidFill>
                            <a:srgbClr val="002060"/>
                          </a:solidFill>
                          <a:effectLst/>
                          <a:latin typeface="Arial (Body)"/>
                          <a:cs typeface="Times New Roman" panose="02020603050405020304" pitchFamily="18" charset="0"/>
                        </a:rPr>
                        <a:t>đầu</a:t>
                      </a:r>
                      <a:r>
                        <a:rPr lang="en-US" sz="1400">
                          <a:solidFill>
                            <a:srgbClr val="00B050"/>
                          </a:solidFill>
                          <a:latin typeface="Arial" panose="020B0604020202020204" pitchFamily="34" charset="0"/>
                          <a:cs typeface="Arial" panose="020B0604020202020204" pitchFamily="34" charset="0"/>
                        </a:rPr>
                        <a:t>***</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4.3 ± 1.4</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5.2 ± 1.3</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tc>
                  <a:txBody>
                    <a:bodyPr/>
                    <a:lstStyle/>
                    <a:p>
                      <a:pPr marL="0" marR="0" algn="ctr">
                        <a:lnSpc>
                          <a:spcPct val="150000"/>
                        </a:lnSpc>
                        <a:spcBef>
                          <a:spcPts val="0"/>
                        </a:spcBef>
                        <a:spcAft>
                          <a:spcPts val="0"/>
                        </a:spcAft>
                      </a:pPr>
                      <a:r>
                        <a:rPr lang="en-US" sz="1400" b="0">
                          <a:solidFill>
                            <a:srgbClr val="002060"/>
                          </a:solidFill>
                          <a:effectLst/>
                          <a:latin typeface="Arial (Body)"/>
                          <a:cs typeface="Times New Roman" panose="02020603050405020304" pitchFamily="18" charset="0"/>
                        </a:rPr>
                        <a:t>0.157</a:t>
                      </a:r>
                      <a:endParaRPr lang="en-US" sz="1400" b="0">
                        <a:solidFill>
                          <a:srgbClr val="002060"/>
                        </a:solidFill>
                        <a:effectLst/>
                        <a:latin typeface="Arial (Body)"/>
                        <a:ea typeface="Calibri"/>
                        <a:cs typeface="Times New Roman" panose="02020603050405020304" pitchFamily="18" charset="0"/>
                      </a:endParaRPr>
                    </a:p>
                  </a:txBody>
                  <a:tcPr marL="51435" marR="51435" marT="0" marB="0" anchor="ctr">
                    <a:solidFill>
                      <a:schemeClr val="bg1"/>
                    </a:solidFill>
                  </a:tcPr>
                </a:tc>
                <a:extLst>
                  <a:ext uri="{0D108BD9-81ED-4DB2-BD59-A6C34878D82A}">
                    <a16:rowId xmlns:a16="http://schemas.microsoft.com/office/drawing/2014/main" val="10009"/>
                  </a:ext>
                </a:extLst>
              </a:tr>
            </a:tbl>
          </a:graphicData>
        </a:graphic>
      </p:graphicFrame>
      <p:sp>
        <p:nvSpPr>
          <p:cNvPr id="8" name="Rectangle 7"/>
          <p:cNvSpPr/>
          <p:nvPr/>
        </p:nvSpPr>
        <p:spPr>
          <a:xfrm>
            <a:off x="1283585" y="4688675"/>
            <a:ext cx="6729413" cy="461665"/>
          </a:xfrm>
          <a:prstGeom prst="rect">
            <a:avLst/>
          </a:prstGeom>
        </p:spPr>
        <p:txBody>
          <a:bodyPr wrap="square">
            <a:spAutoFit/>
          </a:bodyPr>
          <a:lstStyle/>
          <a:p>
            <a:r>
              <a:rPr lang="en-US" sz="1200">
                <a:solidFill>
                  <a:srgbClr val="00B050"/>
                </a:solidFill>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phút</a:t>
            </a:r>
            <a:endParaRPr lang="en-US" sz="1200">
              <a:latin typeface="Arial" panose="020B0604020202020204" pitchFamily="34" charset="0"/>
              <a:cs typeface="Arial" panose="020B0604020202020204" pitchFamily="34" charset="0"/>
            </a:endParaRPr>
          </a:p>
          <a:p>
            <a:r>
              <a:rPr lang="en-US" sz="1200">
                <a:solidFill>
                  <a:srgbClr val="00B050"/>
                </a:solidFill>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giờ</a:t>
            </a:r>
            <a:r>
              <a:rPr lang="en-US" sz="1200">
                <a:solidFill>
                  <a:srgbClr val="002060"/>
                </a:solidFill>
                <a:latin typeface="Arial" panose="020B0604020202020204" pitchFamily="34" charset="0"/>
                <a:cs typeface="Arial" panose="020B0604020202020204" pitchFamily="34" charset="0"/>
              </a:rPr>
              <a:t>	</a:t>
            </a:r>
            <a:r>
              <a:rPr lang="en-US" sz="1200">
                <a:solidFill>
                  <a:srgbClr val="00B050"/>
                </a:solidFill>
                <a:latin typeface="Arial" panose="020B0604020202020204" pitchFamily="34" charset="0"/>
                <a:cs typeface="Arial" panose="020B0604020202020204" pitchFamily="34" charset="0"/>
              </a:rPr>
              <a:t>		***</a:t>
            </a:r>
            <a:r>
              <a:rPr lang="en-US" sz="1200">
                <a:latin typeface="Arial" panose="020B0604020202020204" pitchFamily="34" charset="0"/>
                <a:cs typeface="Arial" panose="020B0604020202020204" pitchFamily="34" charset="0"/>
              </a:rPr>
              <a:t> </a:t>
            </a:r>
            <a:r>
              <a:rPr lang="en-US" sz="1200">
                <a:solidFill>
                  <a:srgbClr val="00B050"/>
                </a:solidFill>
                <a:latin typeface="Arial" panose="020B0604020202020204" pitchFamily="34" charset="0"/>
                <a:cs typeface="Arial" panose="020B0604020202020204" pitchFamily="34" charset="0"/>
              </a:rPr>
              <a:t> </a:t>
            </a:r>
            <a:r>
              <a:rPr lang="en-US" sz="1200" err="1">
                <a:latin typeface="Arial" panose="020B0604020202020204" pitchFamily="34" charset="0"/>
                <a:cs typeface="Arial" panose="020B0604020202020204" pitchFamily="34" charset="0"/>
              </a:rPr>
              <a:t>ngày</a:t>
            </a:r>
            <a:endParaRPr 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4735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14450" y="1236889"/>
            <a:ext cx="6539593" cy="364943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Bef>
                <a:spcPts val="0"/>
              </a:spcBef>
            </a:pPr>
            <a:endParaRPr lang="en-US" sz="2100">
              <a:solidFill>
                <a:srgbClr val="00206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450" y="397307"/>
            <a:ext cx="4192732" cy="1679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600700" y="397306"/>
            <a:ext cx="2253343" cy="1200329"/>
          </a:xfrm>
          <a:prstGeom prst="rect">
            <a:avLst/>
          </a:prstGeom>
          <a:solidFill>
            <a:schemeClr val="accent6">
              <a:lumMod val="40000"/>
              <a:lumOff val="60000"/>
            </a:schemeClr>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marL="0" lvl="1"/>
            <a:r>
              <a:rPr lang="en-US" err="1">
                <a:solidFill>
                  <a:srgbClr val="002060"/>
                </a:solidFill>
                <a:latin typeface="Arial" panose="020B0604020202020204" pitchFamily="34" charset="0"/>
                <a:cs typeface="Arial" panose="020B0604020202020204" pitchFamily="34" charset="0"/>
              </a:rPr>
              <a:t>Takaaki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Fujii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nuôi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ăn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ngày</a:t>
            </a:r>
            <a:r>
              <a:rPr lang="en-US">
                <a:solidFill>
                  <a:srgbClr val="002060"/>
                </a:solidFill>
                <a:latin typeface="Arial" panose="020B0604020202020204" pitchFamily="34" charset="0"/>
                <a:cs typeface="Arial" panose="020B0604020202020204" pitchFamily="34" charset="0"/>
              </a:rPr>
              <a:t> HP</a:t>
            </a:r>
            <a:r>
              <a:rPr lang="en-US" baseline="-25000">
                <a:solidFill>
                  <a:srgbClr val="002060"/>
                </a:solidFill>
                <a:latin typeface="Arial" panose="020B0604020202020204" pitchFamily="34" charset="0"/>
                <a:cs typeface="Arial" panose="020B0604020202020204" pitchFamily="34" charset="0"/>
              </a:rPr>
              <a:t>1</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mang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lại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nhiều</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lợi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ích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hơn</a:t>
            </a:r>
            <a:r>
              <a:rPr lang="en-US">
                <a:solidFill>
                  <a:srgbClr val="002060"/>
                </a:solidFill>
                <a:latin typeface="Arial" panose="020B0604020202020204" pitchFamily="34" charset="0"/>
                <a:cs typeface="Arial" panose="020B0604020202020204" pitchFamily="34" charset="0"/>
              </a:rPr>
              <a:t> so </a:t>
            </a:r>
            <a:r>
              <a:rPr lang="en-US" err="1">
                <a:solidFill>
                  <a:srgbClr val="002060"/>
                </a:solidFill>
                <a:latin typeface="Arial" panose="020B0604020202020204" pitchFamily="34" charset="0"/>
                <a:cs typeface="Arial" panose="020B0604020202020204" pitchFamily="34" charset="0"/>
              </a:rPr>
              <a:t>với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ngày</a:t>
            </a:r>
            <a:r>
              <a:rPr lang="en-US">
                <a:solidFill>
                  <a:srgbClr val="002060"/>
                </a:solidFill>
                <a:latin typeface="Arial" panose="020B0604020202020204" pitchFamily="34" charset="0"/>
                <a:cs typeface="Arial" panose="020B0604020202020204" pitchFamily="34" charset="0"/>
              </a:rPr>
              <a:t> HP</a:t>
            </a:r>
            <a:r>
              <a:rPr lang="en-US" baseline="-25000">
                <a:solidFill>
                  <a:srgbClr val="002060"/>
                </a:solidFill>
                <a:latin typeface="Arial" panose="020B0604020202020204" pitchFamily="34" charset="0"/>
                <a:cs typeface="Arial" panose="020B0604020202020204" pitchFamily="34" charset="0"/>
              </a:rPr>
              <a:t>2</a:t>
            </a:r>
            <a:r>
              <a:rPr lang="en-US" baseline="30000">
                <a:solidFill>
                  <a:srgbClr val="002060"/>
                </a:solidFill>
                <a:latin typeface="Arial" panose="020B0604020202020204" pitchFamily="34" charset="0"/>
                <a:cs typeface="Arial" panose="020B0604020202020204" pitchFamily="34" charset="0"/>
              </a:rPr>
              <a:t> </a:t>
            </a:r>
            <a:r>
              <a:rPr lang="en-US">
                <a:solidFill>
                  <a:srgbClr val="002060"/>
                </a:solidFill>
                <a:latin typeface="Arial" panose="020B0604020202020204" pitchFamily="34" charset="0"/>
                <a:cs typeface="Arial" panose="020B0604020202020204" pitchFamily="34" charset="0"/>
              </a:rPr>
              <a:t> </a:t>
            </a:r>
          </a:p>
        </p:txBody>
      </p:sp>
      <p:sp>
        <p:nvSpPr>
          <p:cNvPr id="9" name="Rectangle 8"/>
          <p:cNvSpPr/>
          <p:nvPr/>
        </p:nvSpPr>
        <p:spPr>
          <a:xfrm>
            <a:off x="1155247" y="2107495"/>
            <a:ext cx="6857999" cy="1015663"/>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marL="257175" indent="-257175">
              <a:buFont typeface="+mj-lt"/>
              <a:buAutoNum type="arabicPeriod"/>
            </a:pPr>
            <a:r>
              <a:rPr lang="en-US" sz="1200" err="1">
                <a:latin typeface="Arial" panose="020B0604020202020204" pitchFamily="34" charset="0"/>
                <a:cs typeface="Arial" panose="020B0604020202020204" pitchFamily="34" charset="0"/>
              </a:rPr>
              <a:t>Sanches</a:t>
            </a:r>
            <a:r>
              <a:rPr lang="en-US" sz="1200">
                <a:latin typeface="Arial" panose="020B0604020202020204" pitchFamily="34" charset="0"/>
                <a:cs typeface="Arial" panose="020B0604020202020204" pitchFamily="34" charset="0"/>
              </a:rPr>
              <a:t> MD, Castro LP, Sales TRA, et al (1996), “Comparative study about progressive versus free oral diet in postoperative period of digestive surgeries”. </a:t>
            </a:r>
            <a:r>
              <a:rPr lang="en-US" sz="1200" i="1">
                <a:latin typeface="Arial" panose="020B0604020202020204" pitchFamily="34" charset="0"/>
                <a:cs typeface="Arial" panose="020B0604020202020204" pitchFamily="34" charset="0"/>
              </a:rPr>
              <a:t>Gastroenterology</a:t>
            </a:r>
            <a:r>
              <a:rPr lang="en-US" sz="1200">
                <a:latin typeface="Arial" panose="020B0604020202020204" pitchFamily="34" charset="0"/>
                <a:cs typeface="Arial" panose="020B0604020202020204" pitchFamily="34" charset="0"/>
              </a:rPr>
              <a:t>, 110, pp. 37–38</a:t>
            </a:r>
          </a:p>
          <a:p>
            <a:pPr marL="257175" indent="-257175">
              <a:buFont typeface="+mj-lt"/>
              <a:buAutoNum type="arabicPeriod"/>
            </a:pPr>
            <a:r>
              <a:rPr lang="en-US" sz="1200">
                <a:latin typeface="Arial" panose="020B0604020202020204" pitchFamily="34" charset="0"/>
                <a:cs typeface="Arial" panose="020B0604020202020204" pitchFamily="34" charset="0"/>
              </a:rPr>
              <a:t>Jeffery KM, Harkins B, </a:t>
            </a:r>
            <a:r>
              <a:rPr lang="en-US" sz="1200" err="1">
                <a:latin typeface="Arial" panose="020B0604020202020204" pitchFamily="34" charset="0"/>
                <a:cs typeface="Arial" panose="020B0604020202020204" pitchFamily="34" charset="0"/>
              </a:rPr>
              <a:t>Cresci</a:t>
            </a:r>
            <a:r>
              <a:rPr lang="en-US" sz="1200">
                <a:latin typeface="Arial" panose="020B0604020202020204" pitchFamily="34" charset="0"/>
                <a:cs typeface="Arial" panose="020B0604020202020204" pitchFamily="34" charset="0"/>
              </a:rPr>
              <a:t> G, et al (1996), “The clear liquid diet is no longer a necessity in the routine postoperative management of surgical patients”. </a:t>
            </a:r>
            <a:r>
              <a:rPr lang="en-US" sz="1200" i="1">
                <a:latin typeface="Arial" panose="020B0604020202020204" pitchFamily="34" charset="0"/>
                <a:cs typeface="Arial" panose="020B0604020202020204" pitchFamily="34" charset="0"/>
              </a:rPr>
              <a:t>Am Surgeon</a:t>
            </a:r>
            <a:r>
              <a:rPr lang="en-US" sz="1200">
                <a:latin typeface="Arial" panose="020B0604020202020204" pitchFamily="34" charset="0"/>
                <a:cs typeface="Arial" panose="020B0604020202020204" pitchFamily="34" charset="0"/>
              </a:rPr>
              <a:t>, 62(3), pp. 167–170</a:t>
            </a:r>
          </a:p>
        </p:txBody>
      </p:sp>
      <p:sp>
        <p:nvSpPr>
          <p:cNvPr id="11" name="Rectangle 10"/>
          <p:cNvSpPr/>
          <p:nvPr/>
        </p:nvSpPr>
        <p:spPr>
          <a:xfrm>
            <a:off x="1724148" y="3061608"/>
            <a:ext cx="5720195" cy="346249"/>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650" err="1">
                <a:solidFill>
                  <a:srgbClr val="C00000"/>
                </a:solidFill>
                <a:latin typeface="Arial" panose="020B0604020202020204" pitchFamily="34" charset="0"/>
                <a:cs typeface="Arial" panose="020B0604020202020204" pitchFamily="34" charset="0"/>
              </a:rPr>
              <a:t>Không</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có</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sự</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khác</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biệt</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về</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sự</a:t>
            </a:r>
            <a:r>
              <a:rPr lang="en-US" sz="1650">
                <a:solidFill>
                  <a:srgbClr val="C00000"/>
                </a:solidFill>
                <a:latin typeface="Arial" panose="020B0604020202020204" pitchFamily="34" charset="0"/>
                <a:cs typeface="Arial" panose="020B0604020202020204" pitchFamily="34" charset="0"/>
              </a:rPr>
              <a:t> dung </a:t>
            </a:r>
            <a:r>
              <a:rPr lang="en-US" sz="1650" err="1">
                <a:solidFill>
                  <a:srgbClr val="C00000"/>
                </a:solidFill>
                <a:latin typeface="Arial" panose="020B0604020202020204" pitchFamily="34" charset="0"/>
                <a:cs typeface="Arial" panose="020B0604020202020204" pitchFamily="34" charset="0"/>
              </a:rPr>
              <a:t>nạp</a:t>
            </a:r>
            <a:r>
              <a:rPr lang="en-US" sz="1650">
                <a:solidFill>
                  <a:srgbClr val="C00000"/>
                </a:solidFill>
                <a:latin typeface="Arial" panose="020B0604020202020204" pitchFamily="34" charset="0"/>
                <a:cs typeface="Arial" panose="020B0604020202020204" pitchFamily="34" charset="0"/>
              </a:rPr>
              <a:t> hay </a:t>
            </a:r>
            <a:r>
              <a:rPr lang="en-US" sz="1650" err="1">
                <a:solidFill>
                  <a:srgbClr val="C00000"/>
                </a:solidFill>
                <a:latin typeface="Arial" panose="020B0604020202020204" pitchFamily="34" charset="0"/>
                <a:cs typeface="Arial" panose="020B0604020202020204" pitchFamily="34" charset="0"/>
              </a:rPr>
              <a:t>biến</a:t>
            </a:r>
            <a:r>
              <a:rPr lang="en-US" sz="1650">
                <a:solidFill>
                  <a:srgbClr val="C00000"/>
                </a:solidFill>
                <a:latin typeface="Arial" panose="020B0604020202020204" pitchFamily="34" charset="0"/>
                <a:cs typeface="Arial" panose="020B0604020202020204" pitchFamily="34" charset="0"/>
              </a:rPr>
              <a:t> </a:t>
            </a:r>
            <a:r>
              <a:rPr lang="en-US" sz="1650" err="1">
                <a:solidFill>
                  <a:srgbClr val="C00000"/>
                </a:solidFill>
                <a:latin typeface="Arial" panose="020B0604020202020204" pitchFamily="34" charset="0"/>
                <a:cs typeface="Arial" panose="020B0604020202020204" pitchFamily="34" charset="0"/>
              </a:rPr>
              <a:t>chứng</a:t>
            </a:r>
            <a:endParaRPr lang="en-US" sz="1650">
              <a:solidFill>
                <a:srgbClr val="C00000"/>
              </a:solidFill>
              <a:latin typeface="Arial" panose="020B0604020202020204" pitchFamily="34" charset="0"/>
              <a:cs typeface="Arial" panose="020B0604020202020204" pitchFamily="34" charset="0"/>
            </a:endParaRPr>
          </a:p>
        </p:txBody>
      </p:sp>
      <p:sp>
        <p:nvSpPr>
          <p:cNvPr id="14" name="Rectangle 13"/>
          <p:cNvSpPr/>
          <p:nvPr/>
        </p:nvSpPr>
        <p:spPr>
          <a:xfrm>
            <a:off x="1989114" y="3542385"/>
            <a:ext cx="5190259" cy="1463478"/>
          </a:xfrm>
          <a:prstGeom prst="rect">
            <a:avLst/>
          </a:prstGeom>
          <a:solidFill>
            <a:schemeClr val="accent4">
              <a:lumMod val="40000"/>
              <a:lumOff val="60000"/>
            </a:schemeClr>
          </a:solidFill>
        </p:spPr>
        <p:style>
          <a:lnRef idx="2">
            <a:schemeClr val="accent5"/>
          </a:lnRef>
          <a:fillRef idx="1">
            <a:schemeClr val="lt1"/>
          </a:fillRef>
          <a:effectRef idx="0">
            <a:schemeClr val="accent5"/>
          </a:effectRef>
          <a:fontRef idx="minor">
            <a:schemeClr val="dk1"/>
          </a:fontRef>
        </p:style>
        <p:txBody>
          <a:bodyPr wrap="square">
            <a:spAutoFit/>
          </a:bodyPr>
          <a:lstStyle/>
          <a:p>
            <a:pPr algn="ctr">
              <a:lnSpc>
                <a:spcPct val="120000"/>
              </a:lnSpc>
            </a:pPr>
            <a:r>
              <a:rPr lang="en-US" sz="1650" b="1">
                <a:solidFill>
                  <a:srgbClr val="002060"/>
                </a:solidFill>
                <a:latin typeface="Arial" panose="020B0604020202020204" pitchFamily="34" charset="0"/>
                <a:cs typeface="Arial" panose="020B0604020202020204" pitchFamily="34" charset="0"/>
              </a:rPr>
              <a:t>CHẾ ĐỘ ĂN ĐẶC</a:t>
            </a:r>
          </a:p>
          <a:p>
            <a:pPr>
              <a:lnSpc>
                <a:spcPct val="120000"/>
              </a:lnSpc>
            </a:pPr>
            <a:r>
              <a:rPr lang="en-US" sz="1650">
                <a:solidFill>
                  <a:srgbClr val="002060"/>
                </a:solidFill>
                <a:latin typeface="Arial" panose="020B0604020202020204" pitchFamily="34" charset="0"/>
                <a:cs typeface="Arial" panose="020B0604020202020204" pitchFamily="34" charset="0"/>
              </a:rPr>
              <a:t>        1) </a:t>
            </a:r>
            <a:r>
              <a:rPr lang="en-US" sz="1650" err="1">
                <a:solidFill>
                  <a:srgbClr val="002060"/>
                </a:solidFill>
                <a:latin typeface="Arial" panose="020B0604020202020204" pitchFamily="34" charset="0"/>
                <a:cs typeface="Arial" panose="020B0604020202020204" pitchFamily="34" charset="0"/>
              </a:rPr>
              <a:t>Cung</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cấp</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năng</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lượng</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ngày</a:t>
            </a:r>
            <a:r>
              <a:rPr lang="en-US" sz="1650">
                <a:solidFill>
                  <a:srgbClr val="002060"/>
                </a:solidFill>
                <a:latin typeface="Arial" panose="020B0604020202020204" pitchFamily="34" charset="0"/>
                <a:cs typeface="Arial" panose="020B0604020202020204" pitchFamily="34" charset="0"/>
              </a:rPr>
              <a:t> HP</a:t>
            </a:r>
            <a:r>
              <a:rPr lang="en-US" sz="1650" baseline="-25000">
                <a:solidFill>
                  <a:srgbClr val="002060"/>
                </a:solidFill>
                <a:latin typeface="Arial" panose="020B0604020202020204" pitchFamily="34" charset="0"/>
                <a:cs typeface="Arial" panose="020B0604020202020204" pitchFamily="34" charset="0"/>
              </a:rPr>
              <a:t>1</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nhiều</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hơn</a:t>
            </a:r>
            <a:endParaRPr lang="en-US" sz="1650">
              <a:solidFill>
                <a:srgbClr val="002060"/>
              </a:solidFill>
              <a:latin typeface="Arial" panose="020B0604020202020204" pitchFamily="34" charset="0"/>
              <a:cs typeface="Arial" panose="020B0604020202020204" pitchFamily="34" charset="0"/>
            </a:endParaRPr>
          </a:p>
          <a:p>
            <a:r>
              <a:rPr lang="en-US" sz="1650">
                <a:solidFill>
                  <a:srgbClr val="002060"/>
                </a:solidFill>
                <a:latin typeface="Arial" panose="020B0604020202020204" pitchFamily="34" charset="0"/>
                <a:cs typeface="Arial" panose="020B0604020202020204" pitchFamily="34" charset="0"/>
              </a:rPr>
              <a:t>        2) </a:t>
            </a:r>
            <a:r>
              <a:rPr lang="en-US" sz="1650" err="1">
                <a:solidFill>
                  <a:srgbClr val="002060"/>
                </a:solidFill>
                <a:latin typeface="Arial" panose="020B0604020202020204" pitchFamily="34" charset="0"/>
                <a:cs typeface="Arial" panose="020B0604020202020204" pitchFamily="34" charset="0"/>
              </a:rPr>
              <a:t>Bệnh</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nhân</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thoải</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mái</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ngon</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miệng</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hơn</a:t>
            </a:r>
            <a:endParaRPr lang="en-US" sz="1650">
              <a:solidFill>
                <a:srgbClr val="002060"/>
              </a:solidFill>
              <a:latin typeface="Arial" panose="020B0604020202020204" pitchFamily="34" charset="0"/>
              <a:cs typeface="Arial" panose="020B0604020202020204" pitchFamily="34" charset="0"/>
            </a:endParaRPr>
          </a:p>
          <a:p>
            <a:r>
              <a:rPr lang="en-US" sz="1650">
                <a:solidFill>
                  <a:srgbClr val="002060"/>
                </a:solidFill>
                <a:latin typeface="Arial" panose="020B0604020202020204" pitchFamily="34" charset="0"/>
                <a:cs typeface="Arial" panose="020B0604020202020204" pitchFamily="34" charset="0"/>
              </a:rPr>
              <a:t>        3) </a:t>
            </a:r>
            <a:r>
              <a:rPr lang="en-US" sz="1650" err="1">
                <a:solidFill>
                  <a:srgbClr val="002060"/>
                </a:solidFill>
                <a:latin typeface="Arial" panose="020B0604020202020204" pitchFamily="34" charset="0"/>
                <a:cs typeface="Arial" panose="020B0604020202020204" pitchFamily="34" charset="0"/>
              </a:rPr>
              <a:t>Cảm</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giác</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hồi</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phục</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tốt</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hơn</a:t>
            </a:r>
            <a:endParaRPr lang="en-US" sz="1650">
              <a:solidFill>
                <a:srgbClr val="002060"/>
              </a:solidFill>
              <a:latin typeface="Arial" panose="020B0604020202020204" pitchFamily="34" charset="0"/>
              <a:cs typeface="Arial" panose="020B0604020202020204" pitchFamily="34" charset="0"/>
            </a:endParaRPr>
          </a:p>
          <a:p>
            <a:r>
              <a:rPr lang="en-US" sz="1650">
                <a:solidFill>
                  <a:srgbClr val="002060"/>
                </a:solidFill>
                <a:latin typeface="Arial" panose="020B0604020202020204" pitchFamily="34" charset="0"/>
                <a:cs typeface="Arial" panose="020B0604020202020204" pitchFamily="34" charset="0"/>
              </a:rPr>
              <a:t>        4) </a:t>
            </a:r>
            <a:r>
              <a:rPr lang="en-US" sz="1650" err="1">
                <a:solidFill>
                  <a:srgbClr val="002060"/>
                </a:solidFill>
                <a:latin typeface="Arial" panose="020B0604020202020204" pitchFamily="34" charset="0"/>
                <a:cs typeface="Arial" panose="020B0604020202020204" pitchFamily="34" charset="0"/>
              </a:rPr>
              <a:t>Đáp</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ứng</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tiêu</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chuẩn</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xuất</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viện</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sớm</a:t>
            </a:r>
            <a:r>
              <a:rPr lang="en-US" sz="1650">
                <a:solidFill>
                  <a:srgbClr val="002060"/>
                </a:solidFill>
                <a:latin typeface="Arial" panose="020B0604020202020204" pitchFamily="34" charset="0"/>
                <a:cs typeface="Arial" panose="020B0604020202020204" pitchFamily="34" charset="0"/>
              </a:rPr>
              <a:t> </a:t>
            </a:r>
            <a:r>
              <a:rPr lang="en-US" sz="1650" err="1">
                <a:solidFill>
                  <a:srgbClr val="002060"/>
                </a:solidFill>
                <a:latin typeface="Arial" panose="020B0604020202020204" pitchFamily="34" charset="0"/>
                <a:cs typeface="Arial" panose="020B0604020202020204" pitchFamily="34" charset="0"/>
              </a:rPr>
              <a:t>hơn</a:t>
            </a:r>
            <a:endParaRPr lang="en-US" sz="165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87255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346597" y="1000644"/>
          <a:ext cx="6370940" cy="3534782"/>
        </p:xfrm>
        <a:graphic>
          <a:graphicData uri="http://schemas.openxmlformats.org/drawingml/2006/table">
            <a:tbl>
              <a:tblPr firstRow="1" firstCol="1" bandRow="1">
                <a:tableStyleId>{9D7B26C5-4107-4FEC-AEDC-1716B250A1EF}</a:tableStyleId>
              </a:tblPr>
              <a:tblGrid>
                <a:gridCol w="1451606">
                  <a:extLst>
                    <a:ext uri="{9D8B030D-6E8A-4147-A177-3AD203B41FA5}">
                      <a16:colId xmlns:a16="http://schemas.microsoft.com/office/drawing/2014/main" val="20000"/>
                    </a:ext>
                  </a:extLst>
                </a:gridCol>
                <a:gridCol w="691241">
                  <a:extLst>
                    <a:ext uri="{9D8B030D-6E8A-4147-A177-3AD203B41FA5}">
                      <a16:colId xmlns:a16="http://schemas.microsoft.com/office/drawing/2014/main" val="20001"/>
                    </a:ext>
                  </a:extLst>
                </a:gridCol>
                <a:gridCol w="748845">
                  <a:extLst>
                    <a:ext uri="{9D8B030D-6E8A-4147-A177-3AD203B41FA5}">
                      <a16:colId xmlns:a16="http://schemas.microsoft.com/office/drawing/2014/main" val="20002"/>
                    </a:ext>
                  </a:extLst>
                </a:gridCol>
                <a:gridCol w="748845">
                  <a:extLst>
                    <a:ext uri="{9D8B030D-6E8A-4147-A177-3AD203B41FA5}">
                      <a16:colId xmlns:a16="http://schemas.microsoft.com/office/drawing/2014/main" val="20003"/>
                    </a:ext>
                  </a:extLst>
                </a:gridCol>
                <a:gridCol w="864051">
                  <a:extLst>
                    <a:ext uri="{9D8B030D-6E8A-4147-A177-3AD203B41FA5}">
                      <a16:colId xmlns:a16="http://schemas.microsoft.com/office/drawing/2014/main" val="20004"/>
                    </a:ext>
                  </a:extLst>
                </a:gridCol>
                <a:gridCol w="933176">
                  <a:extLst>
                    <a:ext uri="{9D8B030D-6E8A-4147-A177-3AD203B41FA5}">
                      <a16:colId xmlns:a16="http://schemas.microsoft.com/office/drawing/2014/main" val="20005"/>
                    </a:ext>
                  </a:extLst>
                </a:gridCol>
                <a:gridCol w="933176">
                  <a:extLst>
                    <a:ext uri="{9D8B030D-6E8A-4147-A177-3AD203B41FA5}">
                      <a16:colId xmlns:a16="http://schemas.microsoft.com/office/drawing/2014/main" val="20006"/>
                    </a:ext>
                  </a:extLst>
                </a:gridCol>
              </a:tblGrid>
              <a:tr h="655196">
                <a:tc rowSpan="2">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Đặc</a:t>
                      </a:r>
                      <a:r>
                        <a:rPr lang="en-US" sz="1400" b="0" baseline="0">
                          <a:solidFill>
                            <a:srgbClr val="002060"/>
                          </a:solidFill>
                          <a:effectLst/>
                          <a:latin typeface="Arial" panose="020B0604020202020204" pitchFamily="34" charset="0"/>
                          <a:cs typeface="Arial" panose="020B0604020202020204" pitchFamily="34" charset="0"/>
                        </a:rPr>
                        <a:t> </a:t>
                      </a:r>
                      <a:r>
                        <a:rPr lang="en-US" sz="1400" b="0" baseline="0" err="1">
                          <a:solidFill>
                            <a:srgbClr val="002060"/>
                          </a:solidFill>
                          <a:effectLst/>
                          <a:latin typeface="Arial" panose="020B0604020202020204" pitchFamily="34" charset="0"/>
                          <a:cs typeface="Arial" panose="020B0604020202020204" pitchFamily="34" charset="0"/>
                        </a:rPr>
                        <a:t>điểm</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gridSpan="2">
                  <a:txBody>
                    <a:bodyPr/>
                    <a:lstStyle/>
                    <a:p>
                      <a:pPr marL="0" marR="0" algn="ctr">
                        <a:lnSpc>
                          <a:spcPct val="115000"/>
                        </a:lnSpc>
                        <a:spcBef>
                          <a:spcPts val="0"/>
                        </a:spcBef>
                        <a:spcAft>
                          <a:spcPts val="0"/>
                        </a:spcAft>
                      </a:pPr>
                      <a:r>
                        <a:rPr lang="en-US" sz="1400" b="1" err="1">
                          <a:solidFill>
                            <a:srgbClr val="002060"/>
                          </a:solidFill>
                          <a:effectLst/>
                          <a:latin typeface="Arial" panose="020B0604020202020204" pitchFamily="34" charset="0"/>
                          <a:cs typeface="Arial" panose="020B0604020202020204" pitchFamily="34" charset="0"/>
                        </a:rPr>
                        <a:t>Nakeeb</a:t>
                      </a:r>
                      <a:endParaRPr lang="en-US" sz="1400" b="1">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hMerge="1">
                  <a:txBody>
                    <a:bodyPr/>
                    <a:lstStyle/>
                    <a:p>
                      <a:endParaRPr lang="en-US"/>
                    </a:p>
                  </a:txBody>
                  <a:tcPr/>
                </a:tc>
                <a:tc gridSpan="2">
                  <a:txBody>
                    <a:bodyPr/>
                    <a:lstStyle/>
                    <a:p>
                      <a:pPr marL="0" marR="0" algn="ctr">
                        <a:lnSpc>
                          <a:spcPct val="115000"/>
                        </a:lnSpc>
                        <a:spcBef>
                          <a:spcPts val="0"/>
                        </a:spcBef>
                        <a:spcAft>
                          <a:spcPts val="0"/>
                        </a:spcAft>
                      </a:pPr>
                      <a:r>
                        <a:rPr lang="en-US" sz="1400" b="1">
                          <a:solidFill>
                            <a:srgbClr val="002060"/>
                          </a:solidFill>
                          <a:effectLst/>
                          <a:latin typeface="Arial" panose="020B0604020202020204" pitchFamily="34" charset="0"/>
                          <a:cs typeface="Arial" panose="020B0604020202020204" pitchFamily="34" charset="0"/>
                        </a:rPr>
                        <a:t>Ahmet</a:t>
                      </a:r>
                      <a:endParaRPr lang="en-US" sz="1400" b="1">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hMerge="1">
                  <a:txBody>
                    <a:bodyPr/>
                    <a:lstStyle/>
                    <a:p>
                      <a:endParaRPr lang="en-US"/>
                    </a:p>
                  </a:txBody>
                  <a:tcPr/>
                </a:tc>
                <a:tc gridSpan="2">
                  <a:txBody>
                    <a:bodyPr/>
                    <a:lstStyle/>
                    <a:p>
                      <a:pPr marL="0" marR="0" algn="ctr">
                        <a:lnSpc>
                          <a:spcPct val="115000"/>
                        </a:lnSpc>
                        <a:spcBef>
                          <a:spcPts val="0"/>
                        </a:spcBef>
                        <a:spcAft>
                          <a:spcPts val="0"/>
                        </a:spcAft>
                      </a:pPr>
                      <a:r>
                        <a:rPr lang="en-US" sz="1400" b="1" err="1">
                          <a:solidFill>
                            <a:schemeClr val="tx1"/>
                          </a:solidFill>
                          <a:effectLst/>
                          <a:latin typeface="Arial" panose="020B0604020202020204" pitchFamily="34" charset="0"/>
                          <a:cs typeface="Arial" panose="020B0604020202020204" pitchFamily="34" charset="0"/>
                        </a:rPr>
                        <a:t>Chúng</a:t>
                      </a:r>
                      <a:r>
                        <a:rPr lang="en-US" sz="1400" b="1">
                          <a:solidFill>
                            <a:schemeClr val="tx1"/>
                          </a:solidFill>
                          <a:effectLst/>
                          <a:latin typeface="Arial" panose="020B0604020202020204" pitchFamily="34" charset="0"/>
                          <a:cs typeface="Arial" panose="020B0604020202020204" pitchFamily="34" charset="0"/>
                        </a:rPr>
                        <a:t> </a:t>
                      </a:r>
                      <a:r>
                        <a:rPr lang="en-US" sz="1400" b="1" err="1">
                          <a:solidFill>
                            <a:schemeClr val="tx1"/>
                          </a:solidFill>
                          <a:effectLst/>
                          <a:latin typeface="Arial" panose="020B0604020202020204" pitchFamily="34" charset="0"/>
                          <a:cs typeface="Arial" panose="020B0604020202020204" pitchFamily="34" charset="0"/>
                        </a:rPr>
                        <a:t>tôi</a:t>
                      </a:r>
                      <a:endParaRPr lang="en-US" sz="1400" b="1">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hMerge="1">
                  <a:txBody>
                    <a:bodyPr/>
                    <a:lstStyle/>
                    <a:p>
                      <a:endParaRPr lang="en-US"/>
                    </a:p>
                  </a:txBody>
                  <a:tcPr/>
                </a:tc>
                <a:extLst>
                  <a:ext uri="{0D108BD9-81ED-4DB2-BD59-A6C34878D82A}">
                    <a16:rowId xmlns:a16="http://schemas.microsoft.com/office/drawing/2014/main" val="10000"/>
                  </a:ext>
                </a:extLst>
              </a:tr>
              <a:tr h="655196">
                <a:tc vMerge="1">
                  <a:txBody>
                    <a:bodyPr/>
                    <a:lstStyle/>
                    <a:p>
                      <a:endParaRPr lang="en-US"/>
                    </a:p>
                  </a:txBody>
                  <a:tcPr/>
                </a:tc>
                <a:tc>
                  <a:txBody>
                    <a:bodyPr/>
                    <a:lstStyle/>
                    <a:p>
                      <a:pPr marL="0" marR="0" algn="ctr">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Nhóm</a:t>
                      </a:r>
                      <a:r>
                        <a:rPr lang="en-US" sz="1400" b="0">
                          <a:solidFill>
                            <a:srgbClr val="002060"/>
                          </a:solidFill>
                          <a:effectLst/>
                          <a:latin typeface="Arial" panose="020B0604020202020204" pitchFamily="34" charset="0"/>
                          <a:cs typeface="Arial" panose="020B0604020202020204" pitchFamily="34" charset="0"/>
                        </a:rPr>
                        <a:t> I</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L w="12700" cmpd="sng">
                      <a:noFill/>
                    </a:lnL>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Nhóm</a:t>
                      </a:r>
                      <a:r>
                        <a:rPr lang="en-US" sz="1400" b="0">
                          <a:solidFill>
                            <a:srgbClr val="002060"/>
                          </a:solidFill>
                          <a:effectLst/>
                          <a:latin typeface="Arial" panose="020B0604020202020204" pitchFamily="34" charset="0"/>
                          <a:cs typeface="Arial" panose="020B0604020202020204" pitchFamily="34" charset="0"/>
                        </a:rPr>
                        <a:t> II</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Nhóm</a:t>
                      </a:r>
                      <a:r>
                        <a:rPr lang="en-US" sz="1400" b="0">
                          <a:solidFill>
                            <a:srgbClr val="002060"/>
                          </a:solidFill>
                          <a:effectLst/>
                          <a:latin typeface="Arial" panose="020B0604020202020204" pitchFamily="34" charset="0"/>
                          <a:cs typeface="Arial" panose="020B0604020202020204" pitchFamily="34" charset="0"/>
                        </a:rPr>
                        <a:t> I</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Nhóm</a:t>
                      </a:r>
                      <a:r>
                        <a:rPr lang="en-US" sz="1400" b="0">
                          <a:solidFill>
                            <a:srgbClr val="002060"/>
                          </a:solidFill>
                          <a:effectLst/>
                          <a:latin typeface="Arial" panose="020B0604020202020204" pitchFamily="34" charset="0"/>
                          <a:cs typeface="Arial" panose="020B0604020202020204" pitchFamily="34" charset="0"/>
                        </a:rPr>
                        <a:t> II</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0" err="1">
                          <a:solidFill>
                            <a:schemeClr val="tx1"/>
                          </a:solidFill>
                          <a:effectLst/>
                          <a:latin typeface="Arial" panose="020B0604020202020204" pitchFamily="34" charset="0"/>
                          <a:cs typeface="Arial" panose="020B0604020202020204" pitchFamily="34" charset="0"/>
                        </a:rPr>
                        <a:t>Nhóm</a:t>
                      </a:r>
                      <a:r>
                        <a:rPr lang="en-US" sz="1400" b="0">
                          <a:solidFill>
                            <a:schemeClr val="tx1"/>
                          </a:solidFill>
                          <a:effectLst/>
                          <a:latin typeface="Arial" panose="020B0604020202020204" pitchFamily="34" charset="0"/>
                          <a:cs typeface="Arial" panose="020B0604020202020204" pitchFamily="34" charset="0"/>
                        </a:rPr>
                        <a:t> I</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0" err="1">
                          <a:solidFill>
                            <a:schemeClr val="tx1"/>
                          </a:solidFill>
                          <a:effectLst/>
                          <a:latin typeface="Arial" panose="020B0604020202020204" pitchFamily="34" charset="0"/>
                          <a:cs typeface="Arial" panose="020B0604020202020204" pitchFamily="34" charset="0"/>
                        </a:rPr>
                        <a:t>Nhóm</a:t>
                      </a:r>
                      <a:r>
                        <a:rPr lang="en-US" sz="1400" b="0">
                          <a:solidFill>
                            <a:schemeClr val="tx1"/>
                          </a:solidFill>
                          <a:effectLst/>
                          <a:latin typeface="Arial" panose="020B0604020202020204" pitchFamily="34" charset="0"/>
                          <a:cs typeface="Arial" panose="020B0604020202020204" pitchFamily="34" charset="0"/>
                        </a:rPr>
                        <a:t> II</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52549">
                <a:tc>
                  <a:txBody>
                    <a:bodyPr/>
                    <a:lstStyle/>
                    <a:p>
                      <a:pPr marL="0" marR="0" algn="l">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Ăn</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bình</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thường</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 </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 </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2.5± 0.9</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4.8 ± 1.8</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3.8 ± 1.2 </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5.7 ± 1.4</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r h="559646">
                <a:tc>
                  <a:txBody>
                    <a:bodyPr/>
                    <a:lstStyle/>
                    <a:p>
                      <a:pPr marL="0" marR="0" algn="l">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Trung</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tiện</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3.3±0.9</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4.2± 1.2</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1.7± 0.9</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3.3 ± 1.3</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37.6±14.1</a:t>
                      </a:r>
                      <a:r>
                        <a:rPr lang="en-US" sz="1400" b="0" baseline="30000">
                          <a:solidFill>
                            <a:schemeClr val="tx1"/>
                          </a:solidFill>
                          <a:effectLst/>
                          <a:latin typeface="Arial" panose="020B0604020202020204" pitchFamily="34" charset="0"/>
                          <a:cs typeface="Arial" panose="020B0604020202020204" pitchFamily="34" charset="0"/>
                        </a:rPr>
                        <a:t>*</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59.5 ± 19</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extLst>
                  <a:ext uri="{0D108BD9-81ED-4DB2-BD59-A6C34878D82A}">
                    <a16:rowId xmlns:a16="http://schemas.microsoft.com/office/drawing/2014/main" val="10003"/>
                  </a:ext>
                </a:extLst>
              </a:tr>
              <a:tr h="552549">
                <a:tc>
                  <a:txBody>
                    <a:bodyPr/>
                    <a:lstStyle/>
                    <a:p>
                      <a:pPr marL="0" marR="0" algn="l">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Đi</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tiêu</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4.1±1.2</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4.9± 1.2</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3.4± 0.8</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4.4 ± 1.2</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4.4 ± 1.4</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5.8 ± 1.5</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extLst>
                  <a:ext uri="{0D108BD9-81ED-4DB2-BD59-A6C34878D82A}">
                    <a16:rowId xmlns:a16="http://schemas.microsoft.com/office/drawing/2014/main" val="10004"/>
                  </a:ext>
                </a:extLst>
              </a:tr>
              <a:tr h="559646">
                <a:tc>
                  <a:txBody>
                    <a:bodyPr/>
                    <a:lstStyle/>
                    <a:p>
                      <a:pPr marL="0" marR="0" algn="l">
                        <a:lnSpc>
                          <a:spcPct val="115000"/>
                        </a:lnSpc>
                        <a:spcBef>
                          <a:spcPts val="0"/>
                        </a:spcBef>
                        <a:spcAft>
                          <a:spcPts val="0"/>
                        </a:spcAft>
                      </a:pPr>
                      <a:r>
                        <a:rPr lang="en-US" sz="1400" b="0" err="1">
                          <a:solidFill>
                            <a:srgbClr val="002060"/>
                          </a:solidFill>
                          <a:effectLst/>
                          <a:latin typeface="Arial" panose="020B0604020202020204" pitchFamily="34" charset="0"/>
                          <a:cs typeface="Arial" panose="020B0604020202020204" pitchFamily="34" charset="0"/>
                        </a:rPr>
                        <a:t>Thời</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gian</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nằm</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viện</a:t>
                      </a:r>
                      <a:r>
                        <a:rPr lang="en-US" sz="1400" b="0">
                          <a:solidFill>
                            <a:srgbClr val="002060"/>
                          </a:solidFill>
                          <a:effectLst/>
                          <a:latin typeface="Arial" panose="020B0604020202020204" pitchFamily="34" charset="0"/>
                          <a:cs typeface="Arial" panose="020B0604020202020204" pitchFamily="34" charset="0"/>
                        </a:rPr>
                        <a:t> </a:t>
                      </a:r>
                      <a:r>
                        <a:rPr lang="en-US" sz="1400" b="0" err="1">
                          <a:solidFill>
                            <a:srgbClr val="002060"/>
                          </a:solidFill>
                          <a:effectLst/>
                          <a:latin typeface="Arial" panose="020B0604020202020204" pitchFamily="34" charset="0"/>
                          <a:cs typeface="Arial" panose="020B0604020202020204" pitchFamily="34" charset="0"/>
                        </a:rPr>
                        <a:t>sau</a:t>
                      </a:r>
                      <a:r>
                        <a:rPr lang="en-US" sz="1400" b="0">
                          <a:solidFill>
                            <a:srgbClr val="002060"/>
                          </a:solidFill>
                          <a:effectLst/>
                          <a:latin typeface="Arial" panose="020B0604020202020204" pitchFamily="34" charset="0"/>
                          <a:cs typeface="Arial" panose="020B0604020202020204" pitchFamily="34" charset="0"/>
                        </a:rPr>
                        <a:t> mổ</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6.6±0.2</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6.9± 0.5</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5.6± 2.4</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rgbClr val="002060"/>
                          </a:solidFill>
                          <a:effectLst/>
                          <a:latin typeface="Arial" panose="020B0604020202020204" pitchFamily="34" charset="0"/>
                          <a:cs typeface="Arial" panose="020B0604020202020204" pitchFamily="34" charset="0"/>
                        </a:rPr>
                        <a:t>9 ± 6.5</a:t>
                      </a:r>
                      <a:endParaRPr lang="en-US" sz="1400" b="0">
                        <a:solidFill>
                          <a:srgbClr val="002060"/>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6.7 ± 1.1</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tc>
                  <a:txBody>
                    <a:bodyPr/>
                    <a:lstStyle/>
                    <a:p>
                      <a:pPr marL="0" marR="0" algn="ctr">
                        <a:lnSpc>
                          <a:spcPct val="115000"/>
                        </a:lnSpc>
                        <a:spcBef>
                          <a:spcPts val="0"/>
                        </a:spcBef>
                        <a:spcAft>
                          <a:spcPts val="0"/>
                        </a:spcAft>
                      </a:pPr>
                      <a:r>
                        <a:rPr lang="en-US" sz="1400" b="0">
                          <a:solidFill>
                            <a:schemeClr val="tx1"/>
                          </a:solidFill>
                          <a:effectLst/>
                          <a:latin typeface="Arial" panose="020B0604020202020204" pitchFamily="34" charset="0"/>
                          <a:cs typeface="Arial" panose="020B0604020202020204" pitchFamily="34" charset="0"/>
                        </a:rPr>
                        <a:t>7.5 ± 1.4**</a:t>
                      </a:r>
                      <a:endParaRPr lang="en-US" sz="1400" b="0">
                        <a:solidFill>
                          <a:schemeClr val="tx1"/>
                        </a:solidFill>
                        <a:effectLst/>
                        <a:latin typeface="Arial" panose="020B0604020202020204" pitchFamily="34" charset="0"/>
                        <a:ea typeface="Calibri"/>
                        <a:cs typeface="Arial" panose="020B0604020202020204" pitchFamily="34" charset="0"/>
                      </a:endParaRPr>
                    </a:p>
                  </a:txBody>
                  <a:tcPr marL="38576" marR="38576" marT="0" marB="0" anchor="ctr">
                    <a:solidFill>
                      <a:schemeClr val="bg1"/>
                    </a:solidFill>
                  </a:tcPr>
                </a:tc>
                <a:extLst>
                  <a:ext uri="{0D108BD9-81ED-4DB2-BD59-A6C34878D82A}">
                    <a16:rowId xmlns:a16="http://schemas.microsoft.com/office/drawing/2014/main" val="10005"/>
                  </a:ext>
                </a:extLst>
              </a:tr>
            </a:tbl>
          </a:graphicData>
        </a:graphic>
      </p:graphicFrame>
      <p:sp>
        <p:nvSpPr>
          <p:cNvPr id="6" name="Rectangle 5"/>
          <p:cNvSpPr/>
          <p:nvPr/>
        </p:nvSpPr>
        <p:spPr>
          <a:xfrm>
            <a:off x="1143000" y="4797219"/>
            <a:ext cx="6662057" cy="346249"/>
          </a:xfrm>
          <a:prstGeom prst="rect">
            <a:avLst/>
          </a:prstGeom>
        </p:spPr>
        <p:txBody>
          <a:bodyPr wrap="square">
            <a:spAutoFit/>
          </a:bodyPr>
          <a:lstStyle/>
          <a:p>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giờ</a:t>
            </a:r>
            <a:endParaRPr lang="en-US" sz="825">
              <a:latin typeface="Arial" panose="020B0604020202020204" pitchFamily="34" charset="0"/>
              <a:cs typeface="Arial" panose="020B0604020202020204" pitchFamily="34" charset="0"/>
            </a:endParaRPr>
          </a:p>
          <a:p>
            <a:r>
              <a:rPr lang="en-US" sz="825">
                <a:latin typeface="Arial" panose="020B0604020202020204" pitchFamily="34" charset="0"/>
                <a:cs typeface="Arial" panose="020B0604020202020204" pitchFamily="34" charset="0"/>
              </a:rPr>
              <a:t>**: 4,7 ± 1,3 </a:t>
            </a:r>
            <a:r>
              <a:rPr lang="en-US" sz="825" err="1">
                <a:latin typeface="Arial" panose="020B0604020202020204" pitchFamily="34" charset="0"/>
                <a:cs typeface="Arial" panose="020B0604020202020204" pitchFamily="34" charset="0"/>
              </a:rPr>
              <a:t>và</a:t>
            </a:r>
            <a:r>
              <a:rPr lang="en-US" sz="825">
                <a:latin typeface="Arial" panose="020B0604020202020204" pitchFamily="34" charset="0"/>
                <a:cs typeface="Arial" panose="020B0604020202020204" pitchFamily="34" charset="0"/>
              </a:rPr>
              <a:t> 6,4 ± 1,8 → </a:t>
            </a:r>
            <a:r>
              <a:rPr lang="en-US" sz="825" err="1">
                <a:latin typeface="Arial" panose="020B0604020202020204" pitchFamily="34" charset="0"/>
                <a:cs typeface="Arial" panose="020B0604020202020204" pitchFamily="34" charset="0"/>
              </a:rPr>
              <a:t>Thời</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điểm</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đáp</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ứng</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tiêu</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chuẩn</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xuất</a:t>
            </a:r>
            <a:r>
              <a:rPr lang="en-US" sz="825">
                <a:latin typeface="Arial" panose="020B0604020202020204" pitchFamily="34" charset="0"/>
                <a:cs typeface="Arial" panose="020B0604020202020204" pitchFamily="34" charset="0"/>
              </a:rPr>
              <a:t> </a:t>
            </a:r>
            <a:r>
              <a:rPr lang="en-US" sz="825" err="1">
                <a:latin typeface="Arial" panose="020B0604020202020204" pitchFamily="34" charset="0"/>
                <a:cs typeface="Arial" panose="020B0604020202020204" pitchFamily="34" charset="0"/>
              </a:rPr>
              <a:t>viện</a:t>
            </a:r>
            <a:endParaRPr lang="en-US" sz="825">
              <a:latin typeface="Arial" panose="020B0604020202020204" pitchFamily="34" charset="0"/>
              <a:cs typeface="Arial" panose="020B0604020202020204" pitchFamily="34" charset="0"/>
            </a:endParaRPr>
          </a:p>
        </p:txBody>
      </p:sp>
      <p:sp>
        <p:nvSpPr>
          <p:cNvPr id="8" name="Title 1"/>
          <p:cNvSpPr txBox="1">
            <a:spLocks/>
          </p:cNvSpPr>
          <p:nvPr/>
        </p:nvSpPr>
        <p:spPr>
          <a:xfrm>
            <a:off x="1346597" y="146957"/>
            <a:ext cx="6515100" cy="75474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gn="l">
              <a:lnSpc>
                <a:spcPct val="150000"/>
              </a:lnSpc>
              <a:spcBef>
                <a:spcPts val="0"/>
              </a:spcBef>
            </a:pPr>
            <a:r>
              <a:rPr lang="en-US" sz="2700" b="1">
                <a:solidFill>
                  <a:srgbClr val="C00000"/>
                </a:solidFill>
                <a:latin typeface="Arial" panose="020B0604020202020204" pitchFamily="34" charset="0"/>
                <a:cs typeface="Arial" panose="020B0604020202020204" pitchFamily="34" charset="0"/>
              </a:rPr>
              <a:t>  SỰ HỒI PHỤC CHỨC NĂNG</a:t>
            </a:r>
          </a:p>
        </p:txBody>
      </p:sp>
      <p:sp>
        <p:nvSpPr>
          <p:cNvPr id="2" name="Rectangle 1"/>
          <p:cNvSpPr/>
          <p:nvPr/>
        </p:nvSpPr>
        <p:spPr>
          <a:xfrm>
            <a:off x="4474028" y="4727970"/>
            <a:ext cx="3429000" cy="415498"/>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marL="171450" indent="-171450">
              <a:buFont typeface="+mj-lt"/>
              <a:buAutoNum type="arabicPeriod"/>
            </a:pPr>
            <a:r>
              <a:rPr lang="en-US" sz="525">
                <a:solidFill>
                  <a:srgbClr val="00B050"/>
                </a:solidFill>
              </a:rPr>
              <a:t>El </a:t>
            </a:r>
            <a:r>
              <a:rPr lang="en-US" sz="525" err="1">
                <a:solidFill>
                  <a:srgbClr val="00B050"/>
                </a:solidFill>
              </a:rPr>
              <a:t>Nakeeb</a:t>
            </a:r>
            <a:r>
              <a:rPr lang="en-US" sz="525">
                <a:solidFill>
                  <a:srgbClr val="00B050"/>
                </a:solidFill>
              </a:rPr>
              <a:t> A, </a:t>
            </a:r>
            <a:r>
              <a:rPr lang="en-US" sz="525" err="1">
                <a:solidFill>
                  <a:srgbClr val="00B050"/>
                </a:solidFill>
              </a:rPr>
              <a:t>Fikry</a:t>
            </a:r>
            <a:r>
              <a:rPr lang="en-US" sz="525">
                <a:solidFill>
                  <a:srgbClr val="00B050"/>
                </a:solidFill>
              </a:rPr>
              <a:t> A, El </a:t>
            </a:r>
            <a:r>
              <a:rPr lang="en-US" sz="525" err="1">
                <a:solidFill>
                  <a:srgbClr val="00B050"/>
                </a:solidFill>
              </a:rPr>
              <a:t>Metwally</a:t>
            </a:r>
            <a:r>
              <a:rPr lang="en-US" sz="525">
                <a:solidFill>
                  <a:srgbClr val="00B050"/>
                </a:solidFill>
              </a:rPr>
              <a:t> T, et al (2009), “Early oral feeding in patients undergoing elective colonic anastomosis”. </a:t>
            </a:r>
            <a:r>
              <a:rPr lang="en-US" sz="525" err="1">
                <a:solidFill>
                  <a:srgbClr val="00B050"/>
                </a:solidFill>
              </a:rPr>
              <a:t>Int</a:t>
            </a:r>
            <a:r>
              <a:rPr lang="en-US" sz="525">
                <a:solidFill>
                  <a:srgbClr val="00B050"/>
                </a:solidFill>
              </a:rPr>
              <a:t> J </a:t>
            </a:r>
            <a:r>
              <a:rPr lang="en-US" sz="525" err="1">
                <a:solidFill>
                  <a:srgbClr val="00B050"/>
                </a:solidFill>
              </a:rPr>
              <a:t>Surg</a:t>
            </a:r>
            <a:r>
              <a:rPr lang="en-US" sz="525">
                <a:solidFill>
                  <a:srgbClr val="00B050"/>
                </a:solidFill>
              </a:rPr>
              <a:t>, 7(3), pp. 206–209</a:t>
            </a:r>
          </a:p>
          <a:p>
            <a:pPr marL="171450" indent="-171450">
              <a:buFont typeface="+mj-lt"/>
              <a:buAutoNum type="arabicPeriod"/>
            </a:pPr>
            <a:r>
              <a:rPr lang="en-US" sz="525">
                <a:solidFill>
                  <a:srgbClr val="00B050"/>
                </a:solidFill>
              </a:rPr>
              <a:t>Ahmet Dag, </a:t>
            </a:r>
            <a:r>
              <a:rPr lang="en-US" sz="525" err="1">
                <a:solidFill>
                  <a:srgbClr val="00B050"/>
                </a:solidFill>
              </a:rPr>
              <a:t>Tahsin</a:t>
            </a:r>
            <a:r>
              <a:rPr lang="en-US" sz="525">
                <a:solidFill>
                  <a:srgbClr val="00B050"/>
                </a:solidFill>
              </a:rPr>
              <a:t> </a:t>
            </a:r>
            <a:r>
              <a:rPr lang="en-US" sz="525" err="1">
                <a:solidFill>
                  <a:srgbClr val="00B050"/>
                </a:solidFill>
              </a:rPr>
              <a:t>Colak</a:t>
            </a:r>
            <a:r>
              <a:rPr lang="en-US" sz="525">
                <a:solidFill>
                  <a:srgbClr val="00B050"/>
                </a:solidFill>
              </a:rPr>
              <a:t>, </a:t>
            </a:r>
            <a:r>
              <a:rPr lang="en-US" sz="525" err="1">
                <a:solidFill>
                  <a:srgbClr val="00B050"/>
                </a:solidFill>
              </a:rPr>
              <a:t>Ozgur</a:t>
            </a:r>
            <a:r>
              <a:rPr lang="en-US" sz="525">
                <a:solidFill>
                  <a:srgbClr val="00B050"/>
                </a:solidFill>
              </a:rPr>
              <a:t> </a:t>
            </a:r>
            <a:r>
              <a:rPr lang="en-US" sz="525" err="1">
                <a:solidFill>
                  <a:srgbClr val="00B050"/>
                </a:solidFill>
              </a:rPr>
              <a:t>Turkmenoglu</a:t>
            </a:r>
            <a:r>
              <a:rPr lang="en-US" sz="525">
                <a:solidFill>
                  <a:srgbClr val="00B050"/>
                </a:solidFill>
              </a:rPr>
              <a:t>, et al (2011), “A randomized controlled trial evaluating early versus traditional oral feeding after colorectal surgery”. Clinics (Sao Paulo), 66(12), pp. 2001–2005</a:t>
            </a:r>
          </a:p>
        </p:txBody>
      </p:sp>
    </p:spTree>
    <p:extLst>
      <p:ext uri="{BB962C8B-B14F-4D97-AF65-F5344CB8AC3E}">
        <p14:creationId xmlns:p14="http://schemas.microsoft.com/office/powerpoint/2010/main" val="38452404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303735" y="270390"/>
            <a:ext cx="6515100" cy="75474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nSpc>
                <a:spcPct val="150000"/>
              </a:lnSpc>
              <a:spcBef>
                <a:spcPts val="0"/>
              </a:spcBef>
            </a:pPr>
            <a:r>
              <a:rPr lang="en-US" sz="3600" b="1">
                <a:solidFill>
                  <a:srgbClr val="002060"/>
                </a:solidFill>
                <a:latin typeface="Arial" panose="020B0604020202020204" pitchFamily="34" charset="0"/>
                <a:cs typeface="Arial" panose="020B0604020202020204" pitchFamily="34" charset="0"/>
              </a:rPr>
              <a:t>  KẾT LUẬN</a:t>
            </a:r>
          </a:p>
        </p:txBody>
      </p:sp>
      <p:sp>
        <p:nvSpPr>
          <p:cNvPr id="7" name="Rectangle 6"/>
          <p:cNvSpPr/>
          <p:nvPr/>
        </p:nvSpPr>
        <p:spPr>
          <a:xfrm>
            <a:off x="1560910" y="1095577"/>
            <a:ext cx="6257925" cy="1061829"/>
          </a:xfrm>
          <a:prstGeom prst="rect">
            <a:avLst/>
          </a:prstGeom>
        </p:spPr>
        <p:txBody>
          <a:bodyPr wrap="square">
            <a:spAutoFit/>
          </a:bodyPr>
          <a:lstStyle/>
          <a:p>
            <a:pPr lvl="0">
              <a:lnSpc>
                <a:spcPct val="150000"/>
              </a:lnSpc>
            </a:pPr>
            <a:r>
              <a:rPr lang="en-US" sz="2100" err="1">
                <a:solidFill>
                  <a:srgbClr val="C00000"/>
                </a:solidFill>
                <a:latin typeface="Arial" panose="020B0604020202020204" pitchFamily="34" charset="0"/>
                <a:cs typeface="Arial" panose="020B0604020202020204" pitchFamily="34" charset="0"/>
              </a:rPr>
              <a:t>Nuôi</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ăn</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sớm</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sau</a:t>
            </a:r>
            <a:r>
              <a:rPr lang="en-US" sz="2100">
                <a:solidFill>
                  <a:srgbClr val="C00000"/>
                </a:solidFill>
                <a:latin typeface="Arial" panose="020B0604020202020204" pitchFamily="34" charset="0"/>
                <a:cs typeface="Arial" panose="020B0604020202020204" pitchFamily="34" charset="0"/>
              </a:rPr>
              <a:t> PTNS </a:t>
            </a:r>
            <a:r>
              <a:rPr lang="en-US" sz="2100" err="1">
                <a:solidFill>
                  <a:srgbClr val="C00000"/>
                </a:solidFill>
                <a:latin typeface="Arial" panose="020B0604020202020204" pitchFamily="34" charset="0"/>
                <a:cs typeface="Arial" panose="020B0604020202020204" pitchFamily="34" charset="0"/>
              </a:rPr>
              <a:t>cắt</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đại</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tràng</a:t>
            </a:r>
            <a:r>
              <a:rPr lang="en-US" sz="2100">
                <a:solidFill>
                  <a:srgbClr val="C00000"/>
                </a:solidFill>
                <a:latin typeface="Arial" panose="020B0604020202020204" pitchFamily="34" charset="0"/>
                <a:cs typeface="Arial" panose="020B0604020202020204" pitchFamily="34" charset="0"/>
              </a:rPr>
              <a:t> do </a:t>
            </a:r>
            <a:r>
              <a:rPr lang="en-US" sz="2100" err="1">
                <a:solidFill>
                  <a:srgbClr val="C00000"/>
                </a:solidFill>
                <a:latin typeface="Arial" panose="020B0604020202020204" pitchFamily="34" charset="0"/>
                <a:cs typeface="Arial" panose="020B0604020202020204" pitchFamily="34" charset="0"/>
              </a:rPr>
              <a:t>ung</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thư</a:t>
            </a:r>
            <a:r>
              <a:rPr lang="en-US" sz="2100">
                <a:solidFill>
                  <a:srgbClr val="C00000"/>
                </a:solidFill>
                <a:latin typeface="Arial" panose="020B0604020202020204" pitchFamily="34" charset="0"/>
                <a:cs typeface="Arial" panose="020B0604020202020204" pitchFamily="34" charset="0"/>
              </a:rPr>
              <a:t> an </a:t>
            </a:r>
            <a:r>
              <a:rPr lang="en-US" sz="2100" err="1">
                <a:solidFill>
                  <a:srgbClr val="C00000"/>
                </a:solidFill>
                <a:latin typeface="Arial" panose="020B0604020202020204" pitchFamily="34" charset="0"/>
                <a:cs typeface="Arial" panose="020B0604020202020204" pitchFamily="34" charset="0"/>
              </a:rPr>
              <a:t>toàn</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khả</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thi</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và</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mang</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lại</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nhiều</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lợi</a:t>
            </a:r>
            <a:r>
              <a:rPr lang="en-US" sz="2100">
                <a:solidFill>
                  <a:srgbClr val="C00000"/>
                </a:solidFill>
                <a:latin typeface="Arial" panose="020B0604020202020204" pitchFamily="34" charset="0"/>
                <a:cs typeface="Arial" panose="020B0604020202020204" pitchFamily="34" charset="0"/>
              </a:rPr>
              <a:t> </a:t>
            </a:r>
            <a:r>
              <a:rPr lang="en-US" sz="2100" err="1">
                <a:solidFill>
                  <a:srgbClr val="C00000"/>
                </a:solidFill>
                <a:latin typeface="Arial" panose="020B0604020202020204" pitchFamily="34" charset="0"/>
                <a:cs typeface="Arial" panose="020B0604020202020204" pitchFamily="34" charset="0"/>
              </a:rPr>
              <a:t>ích</a:t>
            </a:r>
            <a:r>
              <a:rPr lang="en-US" sz="2100">
                <a:solidFill>
                  <a:srgbClr val="C00000"/>
                </a:solidFill>
                <a:latin typeface="Arial" panose="020B0604020202020204" pitchFamily="34" charset="0"/>
                <a:cs typeface="Arial" panose="020B0604020202020204" pitchFamily="34" charset="0"/>
              </a:rPr>
              <a:t> </a:t>
            </a:r>
          </a:p>
        </p:txBody>
      </p:sp>
      <p:sp>
        <p:nvSpPr>
          <p:cNvPr id="9" name="Content Placeholder 2"/>
          <p:cNvSpPr txBox="1">
            <a:spLocks/>
          </p:cNvSpPr>
          <p:nvPr/>
        </p:nvSpPr>
        <p:spPr>
          <a:xfrm>
            <a:off x="1346597" y="2215338"/>
            <a:ext cx="6515100" cy="2557462"/>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85763" indent="-385763" algn="l">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Biến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chứng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sau</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mổ</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không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khác</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biệt</a:t>
            </a:r>
            <a:endParaRPr lang="en-US" sz="2100">
              <a:solidFill>
                <a:srgbClr val="002060"/>
              </a:solidFill>
              <a:latin typeface="Arial" panose="020B0604020202020204" pitchFamily="34" charset="0"/>
              <a:cs typeface="Arial" panose="020B0604020202020204" pitchFamily="34" charset="0"/>
            </a:endParaRPr>
          </a:p>
          <a:p>
            <a:pPr marL="385763" indent="-385763" algn="l">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Giảm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thời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gian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nằm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viện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sau</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mổ</a:t>
            </a:r>
            <a:endParaRPr lang="en-US" sz="2100">
              <a:solidFill>
                <a:srgbClr val="002060"/>
              </a:solidFill>
              <a:latin typeface="Arial" panose="020B0604020202020204" pitchFamily="34" charset="0"/>
              <a:cs typeface="Arial" panose="020B0604020202020204" pitchFamily="34" charset="0"/>
            </a:endParaRPr>
          </a:p>
          <a:p>
            <a:pPr marL="385763" indent="-385763" algn="l">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Chức</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năng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tiêu</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hóa</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hồi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phục</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sớm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hơn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Cải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thiện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tình</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trạng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dinh</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dưỡng</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sau</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mổ</a:t>
            </a:r>
            <a:r>
              <a:rPr lang="en-US" sz="2100">
                <a:solidFill>
                  <a:srgbClr val="002060"/>
                </a:solidFill>
                <a:latin typeface="Arial" panose="020B0604020202020204" pitchFamily="34" charset="0"/>
                <a:cs typeface="Arial" panose="020B0604020202020204" pitchFamily="34" charset="0"/>
              </a:rPr>
              <a:t>: protein </a:t>
            </a:r>
            <a:r>
              <a:rPr lang="en-US" sz="2100" err="1">
                <a:solidFill>
                  <a:srgbClr val="002060"/>
                </a:solidFill>
                <a:latin typeface="Arial" panose="020B0604020202020204" pitchFamily="34" charset="0"/>
                <a:cs typeface="Arial" panose="020B0604020202020204" pitchFamily="34" charset="0"/>
              </a:rPr>
              <a:t>và</a:t>
            </a:r>
            <a:r>
              <a:rPr lang="en-US" sz="2100">
                <a:solidFill>
                  <a:srgbClr val="002060"/>
                </a:solidFill>
                <a:latin typeface="Arial" panose="020B0604020202020204" pitchFamily="34" charset="0"/>
                <a:cs typeface="Arial" panose="020B0604020202020204" pitchFamily="34" charset="0"/>
              </a:rPr>
              <a:t> albumin </a:t>
            </a:r>
            <a:r>
              <a:rPr lang="en-US" sz="2100" err="1">
                <a:solidFill>
                  <a:srgbClr val="002060"/>
                </a:solidFill>
                <a:latin typeface="Arial" panose="020B0604020202020204" pitchFamily="34" charset="0"/>
                <a:cs typeface="Arial" panose="020B0604020202020204" pitchFamily="34" charset="0"/>
              </a:rPr>
              <a:t>huyết</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thanh</a:t>
            </a:r>
            <a:endParaRPr lang="en-US" sz="2100">
              <a:solidFill>
                <a:srgbClr val="002060"/>
              </a:solidFill>
              <a:latin typeface="Arial" panose="020B0604020202020204" pitchFamily="34" charset="0"/>
              <a:cs typeface="Arial" panose="020B0604020202020204" pitchFamily="34" charset="0"/>
            </a:endParaRPr>
          </a:p>
          <a:p>
            <a:pPr algn="l">
              <a:lnSpc>
                <a:spcPct val="150000"/>
              </a:lnSpc>
              <a:spcBef>
                <a:spcPts val="0"/>
              </a:spcBef>
            </a:pPr>
            <a:endParaRPr lang="en-US" sz="2100">
              <a:solidFill>
                <a:srgbClr val="002060"/>
              </a:solidFill>
              <a:latin typeface="Arial" panose="020B0604020202020204" pitchFamily="34" charset="0"/>
              <a:cs typeface="Arial" panose="020B0604020202020204" pitchFamily="34" charset="0"/>
            </a:endParaRPr>
          </a:p>
          <a:p>
            <a:pPr algn="l">
              <a:lnSpc>
                <a:spcPct val="150000"/>
              </a:lnSpc>
              <a:spcBef>
                <a:spcPts val="0"/>
              </a:spcBef>
            </a:pPr>
            <a:endParaRPr lang="en-US" sz="2100" b="1">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849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346597" y="146957"/>
            <a:ext cx="6515100" cy="75474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Segoe UI" panose="020B0502040204020203" pitchFamily="34" charset="0"/>
                <a:ea typeface="+mj-ea"/>
                <a:cs typeface="Segoe UI" panose="020B0502040204020203" pitchFamily="34" charset="0"/>
              </a:defRPr>
            </a:lvl1pPr>
          </a:lstStyle>
          <a:p>
            <a:pPr marL="385763" indent="-385763">
              <a:lnSpc>
                <a:spcPct val="150000"/>
              </a:lnSpc>
              <a:spcBef>
                <a:spcPts val="0"/>
              </a:spcBef>
            </a:pPr>
            <a:r>
              <a:rPr lang="en-US" sz="3600" b="1">
                <a:solidFill>
                  <a:srgbClr val="002060"/>
                </a:solidFill>
                <a:latin typeface="Arial" panose="020B0604020202020204" pitchFamily="34" charset="0"/>
                <a:cs typeface="Arial" panose="020B0604020202020204" pitchFamily="34" charset="0"/>
              </a:rPr>
              <a:t>  KẾT LUẬN</a:t>
            </a:r>
          </a:p>
        </p:txBody>
      </p:sp>
      <p:sp>
        <p:nvSpPr>
          <p:cNvPr id="7" name="Rectangle 6"/>
          <p:cNvSpPr/>
          <p:nvPr/>
        </p:nvSpPr>
        <p:spPr>
          <a:xfrm>
            <a:off x="228600" y="1095577"/>
            <a:ext cx="8686800" cy="830997"/>
          </a:xfrm>
          <a:prstGeom prst="rect">
            <a:avLst/>
          </a:prstGeom>
        </p:spPr>
        <p:txBody>
          <a:bodyPr wrap="square">
            <a:spAutoFit/>
          </a:bodyPr>
          <a:lstStyle/>
          <a:p>
            <a:r>
              <a:rPr lang="vi-VN" sz="2400">
                <a:solidFill>
                  <a:srgbClr val="002060"/>
                </a:solidFill>
                <a:latin typeface="Arial" panose="020B0604020202020204" pitchFamily="34" charset="0"/>
                <a:cs typeface="Arial" panose="020B0604020202020204" pitchFamily="34" charset="0"/>
              </a:rPr>
              <a:t>ERAS mang lại nhiều lợi ích cho bệnh nhân, nhân viên y tế và cả hệ thống chăm sóc sức khoẻ</a:t>
            </a:r>
            <a:endParaRPr lang="en-US" sz="2400">
              <a:solidFill>
                <a:srgbClr val="002060"/>
              </a:solidFill>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23900" y="2120451"/>
            <a:ext cx="7696200" cy="2557462"/>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85763" indent="-385763" algn="l">
              <a:lnSpc>
                <a:spcPct val="150000"/>
              </a:lnSpc>
              <a:spcBef>
                <a:spcPts val="0"/>
              </a:spcBef>
              <a:buFont typeface="+mj-lt"/>
              <a:buAutoNum type="arabicPeriod"/>
            </a:pPr>
            <a:r>
              <a:rPr lang="vi-VN" sz="2100">
                <a:solidFill>
                  <a:srgbClr val="002060"/>
                </a:solidFill>
                <a:latin typeface="Arial" panose="020B0604020202020204" pitchFamily="34" charset="0"/>
                <a:cs typeface="Arial" panose="020B0604020202020204" pitchFamily="34" charset="0"/>
              </a:rPr>
              <a:t>Hồi phục tốt, giảm biến chứng</a:t>
            </a:r>
            <a:endParaRPr lang="en-US" sz="2100">
              <a:solidFill>
                <a:srgbClr val="002060"/>
              </a:solidFill>
              <a:latin typeface="Arial" panose="020B0604020202020204" pitchFamily="34" charset="0"/>
              <a:cs typeface="Arial" panose="020B0604020202020204" pitchFamily="34" charset="0"/>
            </a:endParaRPr>
          </a:p>
          <a:p>
            <a:pPr marL="385763" indent="-385763" algn="l">
              <a:lnSpc>
                <a:spcPct val="150000"/>
              </a:lnSpc>
              <a:spcBef>
                <a:spcPts val="0"/>
              </a:spcBef>
              <a:buFont typeface="+mj-lt"/>
              <a:buAutoNum type="arabicPeriod"/>
            </a:pPr>
            <a:r>
              <a:rPr lang="en-US" sz="2100" err="1">
                <a:solidFill>
                  <a:srgbClr val="002060"/>
                </a:solidFill>
                <a:latin typeface="Arial" panose="020B0604020202020204" pitchFamily="34" charset="0"/>
                <a:cs typeface="Arial" panose="020B0604020202020204" pitchFamily="34" charset="0"/>
              </a:rPr>
              <a:t>Giảm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thời</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gian</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nằm</a:t>
            </a:r>
            <a:r>
              <a:rPr lang="en-US" sz="2100">
                <a:solidFill>
                  <a:srgbClr val="002060"/>
                </a:solidFill>
                <a:latin typeface="Arial" panose="020B0604020202020204" pitchFamily="34" charset="0"/>
                <a:cs typeface="Arial" panose="020B0604020202020204" pitchFamily="34" charset="0"/>
              </a:rPr>
              <a:t> </a:t>
            </a:r>
            <a:r>
              <a:rPr lang="en-US" sz="2100" err="1">
                <a:solidFill>
                  <a:srgbClr val="002060"/>
                </a:solidFill>
                <a:latin typeface="Arial" panose="020B0604020202020204" pitchFamily="34" charset="0"/>
                <a:cs typeface="Arial" panose="020B0604020202020204" pitchFamily="34" charset="0"/>
              </a:rPr>
              <a:t>viện</a:t>
            </a:r>
            <a:r>
              <a:rPr lang="en-US" sz="2100">
                <a:solidFill>
                  <a:srgbClr val="002060"/>
                </a:solidFill>
                <a:latin typeface="Arial" panose="020B0604020202020204" pitchFamily="34" charset="0"/>
                <a:cs typeface="Arial" panose="020B0604020202020204" pitchFamily="34" charset="0"/>
              </a:rPr>
              <a:t> </a:t>
            </a:r>
          </a:p>
          <a:p>
            <a:pPr marL="385763" indent="-385763" algn="l">
              <a:lnSpc>
                <a:spcPct val="150000"/>
              </a:lnSpc>
              <a:spcBef>
                <a:spcPts val="0"/>
              </a:spcBef>
              <a:buFont typeface="+mj-lt"/>
              <a:buAutoNum type="arabicPeriod"/>
            </a:pPr>
            <a:r>
              <a:rPr lang="vi-VN" sz="2100">
                <a:solidFill>
                  <a:srgbClr val="002060"/>
                </a:solidFill>
                <a:latin typeface="Arial" panose="020B0604020202020204" pitchFamily="34" charset="0"/>
                <a:cs typeface="Arial" panose="020B0604020202020204" pitchFamily="34" charset="0"/>
              </a:rPr>
              <a:t>Giảm chi phí nằm viện</a:t>
            </a:r>
          </a:p>
          <a:p>
            <a:pPr marL="385763" indent="-385763" algn="l">
              <a:lnSpc>
                <a:spcPct val="150000"/>
              </a:lnSpc>
              <a:spcBef>
                <a:spcPts val="0"/>
              </a:spcBef>
              <a:buFont typeface="+mj-lt"/>
              <a:buAutoNum type="arabicPeriod"/>
            </a:pPr>
            <a:r>
              <a:rPr lang="vi-VN" sz="2100">
                <a:solidFill>
                  <a:srgbClr val="002060"/>
                </a:solidFill>
                <a:latin typeface="Arial" panose="020B0604020202020204" pitchFamily="34" charset="0"/>
                <a:cs typeface="Arial" panose="020B0604020202020204" pitchFamily="34" charset="0"/>
              </a:rPr>
              <a:t>Giảm gánh nặng y tế</a:t>
            </a:r>
            <a:endParaRPr lang="en-US" sz="2100">
              <a:solidFill>
                <a:srgbClr val="002060"/>
              </a:solidFill>
              <a:latin typeface="Arial" panose="020B0604020202020204" pitchFamily="34" charset="0"/>
              <a:cs typeface="Arial" panose="020B0604020202020204" pitchFamily="34" charset="0"/>
            </a:endParaRPr>
          </a:p>
          <a:p>
            <a:pPr algn="l">
              <a:lnSpc>
                <a:spcPct val="150000"/>
              </a:lnSpc>
              <a:spcBef>
                <a:spcPts val="0"/>
              </a:spcBef>
            </a:pPr>
            <a:endParaRPr lang="en-US" sz="2100" b="1">
              <a:solidFill>
                <a:srgbClr val="C00000"/>
              </a:solidFill>
              <a:latin typeface="Arial" panose="020B0604020202020204" pitchFamily="34" charset="0"/>
              <a:cs typeface="Arial" panose="020B0604020202020204" pitchFamily="34" charset="0"/>
            </a:endParaRPr>
          </a:p>
        </p:txBody>
      </p:sp>
      <p:pic>
        <p:nvPicPr>
          <p:cNvPr id="5" name="Picture 2"/>
          <p:cNvPicPr>
            <a:picLocks noChangeAspect="1"/>
          </p:cNvPicPr>
          <p:nvPr/>
        </p:nvPicPr>
        <p:blipFill rotWithShape="1">
          <a:blip r:embed="rId3">
            <a:extLst>
              <a:ext uri="{28A0092B-C50C-407E-A947-70E740481C1C}">
                <a14:useLocalDpi xmlns:a14="http://schemas.microsoft.com/office/drawing/2010/main" val="0"/>
              </a:ext>
            </a:extLst>
          </a:blip>
          <a:srcRect l="11111" t="10791" r="13676" b="4605"/>
          <a:stretch/>
        </p:blipFill>
        <p:spPr bwMode="auto">
          <a:xfrm>
            <a:off x="4724400" y="1890568"/>
            <a:ext cx="4304523" cy="319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671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DAI HOC Y DUOC\NGOAI TONG QUAT\ERAS\hinh\123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48216"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DAI HOC Y DUOC\NGOAI TONG QUAT\ERAS\hinh\eras an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343" y="3536156"/>
            <a:ext cx="1607344" cy="16073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DAI HOC Y DUOC\NGOAI TONG QUAT\ERAS\hinh\dich-vu-cong-31e6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532656"/>
            <a:ext cx="1969782" cy="1610844"/>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DAI HOC Y DUOC\NGOAI TONG QUAT\ERAS\hinh\w620h405f1c1-files-articles-2015-1090381-nhan-vien-hanh-phuc-doanhnhansaigon(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2905" y="3535758"/>
            <a:ext cx="2461234" cy="1607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62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heel(1)">
                                      <p:cBhvr>
                                        <p:cTn id="12" dur="20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fade">
                                      <p:cBhvr>
                                        <p:cTn id="1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3962400" y="892373"/>
            <a:ext cx="153599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Tư vấn trước mổ</a:t>
            </a:r>
          </a:p>
        </p:txBody>
      </p:sp>
      <p:sp>
        <p:nvSpPr>
          <p:cNvPr id="125955" name="Text Box 3"/>
          <p:cNvSpPr txBox="1">
            <a:spLocks noChangeArrowheads="1"/>
          </p:cNvSpPr>
          <p:nvPr/>
        </p:nvSpPr>
        <p:spPr bwMode="auto">
          <a:xfrm>
            <a:off x="5716979" y="1120973"/>
            <a:ext cx="190302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Chuẩn bị ĐT chọn lọc</a:t>
            </a:r>
          </a:p>
        </p:txBody>
      </p:sp>
      <p:sp>
        <p:nvSpPr>
          <p:cNvPr id="125956" name="Text Box 4"/>
          <p:cNvSpPr txBox="1">
            <a:spLocks noChangeArrowheads="1"/>
          </p:cNvSpPr>
          <p:nvPr/>
        </p:nvSpPr>
        <p:spPr bwMode="auto">
          <a:xfrm>
            <a:off x="6297775" y="1545430"/>
            <a:ext cx="2084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Cung cấp Carbohydrate</a:t>
            </a:r>
          </a:p>
        </p:txBody>
      </p:sp>
      <p:sp>
        <p:nvSpPr>
          <p:cNvPr id="125957" name="Text Box 5"/>
          <p:cNvSpPr txBox="1">
            <a:spLocks noChangeArrowheads="1"/>
          </p:cNvSpPr>
          <p:nvPr/>
        </p:nvSpPr>
        <p:spPr bwMode="auto">
          <a:xfrm>
            <a:off x="6814572" y="1959173"/>
            <a:ext cx="13388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Không nhịn ăn</a:t>
            </a:r>
          </a:p>
        </p:txBody>
      </p:sp>
      <p:sp>
        <p:nvSpPr>
          <p:cNvPr id="125958" name="Text Box 6"/>
          <p:cNvSpPr txBox="1">
            <a:spLocks noChangeArrowheads="1"/>
          </p:cNvSpPr>
          <p:nvPr/>
        </p:nvSpPr>
        <p:spPr bwMode="auto">
          <a:xfrm>
            <a:off x="6829338" y="2419350"/>
            <a:ext cx="20098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Thông mũi dạ dày (-)</a:t>
            </a:r>
          </a:p>
        </p:txBody>
      </p:sp>
      <p:sp>
        <p:nvSpPr>
          <p:cNvPr id="125959" name="Text Box 7"/>
          <p:cNvSpPr txBox="1">
            <a:spLocks noChangeArrowheads="1"/>
          </p:cNvSpPr>
          <p:nvPr/>
        </p:nvSpPr>
        <p:spPr bwMode="auto">
          <a:xfrm>
            <a:off x="6588084" y="2949773"/>
            <a:ext cx="19463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vi-VN" altLang="en-US" sz="1400">
                <a:solidFill>
                  <a:schemeClr val="bg1"/>
                </a:solidFill>
                <a:latin typeface="Arial" pitchFamily="34" charset="0"/>
              </a:rPr>
              <a:t>Giảm đau đa mô thức</a:t>
            </a:r>
            <a:endParaRPr lang="nb-NO" altLang="en-US" sz="1400">
              <a:solidFill>
                <a:schemeClr val="bg1"/>
              </a:solidFill>
              <a:latin typeface="Arial" pitchFamily="34" charset="0"/>
            </a:endParaRPr>
          </a:p>
        </p:txBody>
      </p:sp>
      <p:sp>
        <p:nvSpPr>
          <p:cNvPr id="125960" name="Text Box 8"/>
          <p:cNvSpPr txBox="1">
            <a:spLocks noChangeArrowheads="1"/>
          </p:cNvSpPr>
          <p:nvPr/>
        </p:nvSpPr>
        <p:spPr bwMode="auto">
          <a:xfrm>
            <a:off x="6322218" y="3409950"/>
            <a:ext cx="274558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Thuốc giảm đau tác dụng ngắn</a:t>
            </a:r>
          </a:p>
        </p:txBody>
      </p:sp>
      <p:sp>
        <p:nvSpPr>
          <p:cNvPr id="125961" name="Text Box 9"/>
          <p:cNvSpPr txBox="1">
            <a:spLocks noChangeArrowheads="1"/>
          </p:cNvSpPr>
          <p:nvPr/>
        </p:nvSpPr>
        <p:spPr bwMode="auto">
          <a:xfrm>
            <a:off x="5922169" y="3864173"/>
            <a:ext cx="195893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Tránh quá tải Na</a:t>
            </a:r>
            <a:r>
              <a:rPr lang="nb-NO" altLang="en-US" sz="1400" baseline="30000">
                <a:solidFill>
                  <a:schemeClr val="bg1"/>
                </a:solidFill>
                <a:latin typeface="Arial" pitchFamily="34" charset="0"/>
              </a:rPr>
              <a:t>+</a:t>
            </a:r>
            <a:r>
              <a:rPr lang="nb-NO" altLang="en-US" sz="1400">
                <a:solidFill>
                  <a:schemeClr val="bg1"/>
                </a:solidFill>
                <a:latin typeface="Arial" pitchFamily="34" charset="0"/>
              </a:rPr>
              <a:t>/dịch</a:t>
            </a:r>
          </a:p>
        </p:txBody>
      </p:sp>
      <p:sp>
        <p:nvSpPr>
          <p:cNvPr id="125962" name="Text Box 10"/>
          <p:cNvSpPr txBox="1">
            <a:spLocks noChangeArrowheads="1"/>
          </p:cNvSpPr>
          <p:nvPr/>
        </p:nvSpPr>
        <p:spPr bwMode="auto">
          <a:xfrm>
            <a:off x="5578436" y="4397573"/>
            <a:ext cx="20249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Đường mổ ngắn/PTNS</a:t>
            </a:r>
          </a:p>
        </p:txBody>
      </p:sp>
      <p:sp>
        <p:nvSpPr>
          <p:cNvPr id="125963" name="Text Box 11"/>
          <p:cNvSpPr txBox="1">
            <a:spLocks noChangeArrowheads="1"/>
          </p:cNvSpPr>
          <p:nvPr/>
        </p:nvSpPr>
        <p:spPr bwMode="auto">
          <a:xfrm>
            <a:off x="3962400" y="4702373"/>
            <a:ext cx="18299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Giữ ấm bệnh nhân</a:t>
            </a:r>
          </a:p>
        </p:txBody>
      </p:sp>
      <p:sp>
        <p:nvSpPr>
          <p:cNvPr id="125964" name="Text Box 12"/>
          <p:cNvSpPr txBox="1">
            <a:spLocks noChangeArrowheads="1"/>
          </p:cNvSpPr>
          <p:nvPr/>
        </p:nvSpPr>
        <p:spPr bwMode="auto">
          <a:xfrm>
            <a:off x="2808954" y="4402537"/>
            <a:ext cx="13564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Vận động sớm</a:t>
            </a:r>
          </a:p>
        </p:txBody>
      </p:sp>
      <p:sp>
        <p:nvSpPr>
          <p:cNvPr id="125965" name="Text Box 13"/>
          <p:cNvSpPr txBox="1">
            <a:spLocks noChangeArrowheads="1"/>
          </p:cNvSpPr>
          <p:nvPr/>
        </p:nvSpPr>
        <p:spPr bwMode="auto">
          <a:xfrm>
            <a:off x="456795" y="3943350"/>
            <a:ext cx="29722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Giảm đau non – opiate/NSAIDs</a:t>
            </a:r>
          </a:p>
        </p:txBody>
      </p:sp>
      <p:sp>
        <p:nvSpPr>
          <p:cNvPr id="125966" name="Text Box 14"/>
          <p:cNvSpPr txBox="1">
            <a:spLocks noChangeArrowheads="1"/>
          </p:cNvSpPr>
          <p:nvPr/>
        </p:nvSpPr>
        <p:spPr bwMode="auto">
          <a:xfrm>
            <a:off x="381000" y="3219453"/>
            <a:ext cx="23371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Dự phòng nôn/buồn nôn</a:t>
            </a:r>
          </a:p>
        </p:txBody>
      </p:sp>
      <p:sp>
        <p:nvSpPr>
          <p:cNvPr id="125967" name="Text Box 15"/>
          <p:cNvSpPr txBox="1">
            <a:spLocks noChangeArrowheads="1"/>
          </p:cNvSpPr>
          <p:nvPr/>
        </p:nvSpPr>
        <p:spPr bwMode="auto">
          <a:xfrm>
            <a:off x="228600" y="2581930"/>
            <a:ext cx="213763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Kích thích nhu động ruột</a:t>
            </a:r>
          </a:p>
        </p:txBody>
      </p:sp>
      <p:sp>
        <p:nvSpPr>
          <p:cNvPr id="125968" name="Text Box 16"/>
          <p:cNvSpPr txBox="1">
            <a:spLocks noChangeArrowheads="1"/>
          </p:cNvSpPr>
          <p:nvPr/>
        </p:nvSpPr>
        <p:spPr bwMode="auto">
          <a:xfrm>
            <a:off x="398918" y="2038350"/>
            <a:ext cx="257288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Rút sonde tiểu /ODL sớm</a:t>
            </a:r>
          </a:p>
        </p:txBody>
      </p:sp>
      <p:sp>
        <p:nvSpPr>
          <p:cNvPr id="125969" name="Text Box 17"/>
          <p:cNvSpPr txBox="1">
            <a:spLocks noChangeArrowheads="1"/>
          </p:cNvSpPr>
          <p:nvPr/>
        </p:nvSpPr>
        <p:spPr bwMode="auto">
          <a:xfrm>
            <a:off x="533400" y="1437086"/>
            <a:ext cx="27967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chemeClr val="bg1"/>
                </a:solidFill>
                <a:latin typeface="Arial" pitchFamily="34" charset="0"/>
              </a:rPr>
              <a:t>Dinh dưỡng chu phẫu (oral)</a:t>
            </a:r>
          </a:p>
        </p:txBody>
      </p:sp>
      <p:sp>
        <p:nvSpPr>
          <p:cNvPr id="125970" name="Text Box 18"/>
          <p:cNvSpPr txBox="1">
            <a:spLocks noChangeArrowheads="1"/>
          </p:cNvSpPr>
          <p:nvPr/>
        </p:nvSpPr>
        <p:spPr bwMode="auto">
          <a:xfrm>
            <a:off x="2667000" y="968573"/>
            <a:ext cx="88036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chemeClr val="bg1"/>
                </a:solidFill>
                <a:latin typeface="Arial" pitchFamily="34" charset="0"/>
              </a:rPr>
              <a:t>Theo dõi</a:t>
            </a:r>
          </a:p>
        </p:txBody>
      </p:sp>
      <p:sp>
        <p:nvSpPr>
          <p:cNvPr id="125971" name="Rectangle 19"/>
          <p:cNvSpPr>
            <a:spLocks noChangeArrowheads="1"/>
          </p:cNvSpPr>
          <p:nvPr/>
        </p:nvSpPr>
        <p:spPr bwMode="auto">
          <a:xfrm>
            <a:off x="3762376" y="2356247"/>
            <a:ext cx="1727597" cy="6477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125973" name="Oval 21"/>
          <p:cNvSpPr>
            <a:spLocks noChangeArrowheads="1"/>
          </p:cNvSpPr>
          <p:nvPr/>
        </p:nvSpPr>
        <p:spPr bwMode="auto">
          <a:xfrm>
            <a:off x="3437338" y="2193131"/>
            <a:ext cx="2431256" cy="972741"/>
          </a:xfrm>
          <a:prstGeom prst="ellipse">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125974" name="Line 22"/>
          <p:cNvSpPr>
            <a:spLocks noChangeShapeType="1"/>
          </p:cNvSpPr>
          <p:nvPr/>
        </p:nvSpPr>
        <p:spPr bwMode="auto">
          <a:xfrm>
            <a:off x="3330179" y="1275161"/>
            <a:ext cx="647700" cy="756047"/>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75" name="Line 23"/>
          <p:cNvSpPr>
            <a:spLocks noChangeShapeType="1"/>
          </p:cNvSpPr>
          <p:nvPr/>
        </p:nvSpPr>
        <p:spPr bwMode="auto">
          <a:xfrm>
            <a:off x="4680347" y="1221581"/>
            <a:ext cx="0" cy="64770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76" name="Line 24"/>
          <p:cNvSpPr>
            <a:spLocks noChangeShapeType="1"/>
          </p:cNvSpPr>
          <p:nvPr/>
        </p:nvSpPr>
        <p:spPr bwMode="auto">
          <a:xfrm flipH="1">
            <a:off x="5219703" y="1383509"/>
            <a:ext cx="540544" cy="540544"/>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77" name="Line 25"/>
          <p:cNvSpPr>
            <a:spLocks noChangeShapeType="1"/>
          </p:cNvSpPr>
          <p:nvPr/>
        </p:nvSpPr>
        <p:spPr bwMode="auto">
          <a:xfrm flipH="1">
            <a:off x="5598321" y="1815704"/>
            <a:ext cx="756047" cy="32385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78" name="Line 26"/>
          <p:cNvSpPr>
            <a:spLocks noChangeShapeType="1"/>
          </p:cNvSpPr>
          <p:nvPr/>
        </p:nvSpPr>
        <p:spPr bwMode="auto">
          <a:xfrm flipH="1">
            <a:off x="5813822" y="2162868"/>
            <a:ext cx="939551" cy="13861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79" name="Line 27"/>
          <p:cNvSpPr>
            <a:spLocks noChangeShapeType="1"/>
          </p:cNvSpPr>
          <p:nvPr/>
        </p:nvSpPr>
        <p:spPr bwMode="auto">
          <a:xfrm flipH="1" flipV="1">
            <a:off x="5975748" y="2518175"/>
            <a:ext cx="777626" cy="5951"/>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0" name="Line 28"/>
          <p:cNvSpPr>
            <a:spLocks noChangeShapeType="1"/>
          </p:cNvSpPr>
          <p:nvPr/>
        </p:nvSpPr>
        <p:spPr bwMode="auto">
          <a:xfrm flipH="1" flipV="1">
            <a:off x="5975748" y="2787254"/>
            <a:ext cx="612336" cy="234411"/>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1" name="Line 29"/>
          <p:cNvSpPr>
            <a:spLocks noChangeShapeType="1"/>
          </p:cNvSpPr>
          <p:nvPr/>
        </p:nvSpPr>
        <p:spPr bwMode="auto">
          <a:xfrm flipH="1" flipV="1">
            <a:off x="5760243" y="3112295"/>
            <a:ext cx="573889" cy="36497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2" name="Line 30"/>
          <p:cNvSpPr>
            <a:spLocks noChangeShapeType="1"/>
          </p:cNvSpPr>
          <p:nvPr/>
        </p:nvSpPr>
        <p:spPr bwMode="auto">
          <a:xfrm flipH="1" flipV="1">
            <a:off x="5489973" y="3294461"/>
            <a:ext cx="432196" cy="56971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3" name="Line 31"/>
          <p:cNvSpPr>
            <a:spLocks noChangeShapeType="1"/>
          </p:cNvSpPr>
          <p:nvPr/>
        </p:nvSpPr>
        <p:spPr bwMode="auto">
          <a:xfrm flipV="1">
            <a:off x="4680347" y="3436146"/>
            <a:ext cx="0" cy="1189336"/>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4" name="Line 32"/>
          <p:cNvSpPr>
            <a:spLocks noChangeShapeType="1"/>
          </p:cNvSpPr>
          <p:nvPr/>
        </p:nvSpPr>
        <p:spPr bwMode="auto">
          <a:xfrm flipV="1">
            <a:off x="3600451" y="3436146"/>
            <a:ext cx="647700" cy="864394"/>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5" name="Line 33"/>
          <p:cNvSpPr>
            <a:spLocks noChangeShapeType="1"/>
          </p:cNvSpPr>
          <p:nvPr/>
        </p:nvSpPr>
        <p:spPr bwMode="auto">
          <a:xfrm flipV="1">
            <a:off x="3113487" y="3327797"/>
            <a:ext cx="702469" cy="64770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6" name="Line 34"/>
          <p:cNvSpPr>
            <a:spLocks noChangeShapeType="1"/>
          </p:cNvSpPr>
          <p:nvPr/>
        </p:nvSpPr>
        <p:spPr bwMode="auto">
          <a:xfrm flipV="1">
            <a:off x="2681292" y="3057525"/>
            <a:ext cx="756045" cy="317897"/>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7" name="Line 35"/>
          <p:cNvSpPr>
            <a:spLocks noChangeShapeType="1"/>
          </p:cNvSpPr>
          <p:nvPr/>
        </p:nvSpPr>
        <p:spPr bwMode="auto">
          <a:xfrm>
            <a:off x="2419813" y="2728576"/>
            <a:ext cx="855598" cy="58678"/>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8" name="Line 36"/>
          <p:cNvSpPr>
            <a:spLocks noChangeShapeType="1"/>
          </p:cNvSpPr>
          <p:nvPr/>
        </p:nvSpPr>
        <p:spPr bwMode="auto">
          <a:xfrm>
            <a:off x="2627716" y="2241552"/>
            <a:ext cx="756044" cy="221853"/>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25989" name="Line 37"/>
          <p:cNvSpPr>
            <a:spLocks noChangeShapeType="1"/>
          </p:cNvSpPr>
          <p:nvPr/>
        </p:nvSpPr>
        <p:spPr bwMode="auto">
          <a:xfrm>
            <a:off x="2895600" y="1744864"/>
            <a:ext cx="650082" cy="39469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39" name="Text Box 20"/>
          <p:cNvSpPr txBox="1">
            <a:spLocks noChangeArrowheads="1"/>
          </p:cNvSpPr>
          <p:nvPr/>
        </p:nvSpPr>
        <p:spPr bwMode="auto">
          <a:xfrm>
            <a:off x="3497105" y="2476440"/>
            <a:ext cx="22955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nb-NO" altLang="en-US" sz="2000" b="1">
                <a:solidFill>
                  <a:srgbClr val="FF9900"/>
                </a:solidFill>
                <a:latin typeface="Arial" pitchFamily="34" charset="0"/>
              </a:rPr>
              <a:t>HỒI PHỤC SỚM</a:t>
            </a:r>
          </a:p>
        </p:txBody>
      </p:sp>
      <p:sp>
        <p:nvSpPr>
          <p:cNvPr id="40" name="Title 1"/>
          <p:cNvSpPr txBox="1">
            <a:spLocks/>
          </p:cNvSpPr>
          <p:nvPr/>
        </p:nvSpPr>
        <p:spPr>
          <a:xfrm>
            <a:off x="1579935" y="32951"/>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en-US" sz="3300" b="1">
                <a:solidFill>
                  <a:srgbClr val="FFFF00"/>
                </a:solidFill>
                <a:latin typeface="Arial (Body)"/>
              </a:rPr>
              <a:t>HỒI PHỤC SỚM SAU MỔ</a:t>
            </a:r>
          </a:p>
        </p:txBody>
      </p:sp>
      <p:sp>
        <p:nvSpPr>
          <p:cNvPr id="41" name="Line 30"/>
          <p:cNvSpPr>
            <a:spLocks noChangeShapeType="1"/>
          </p:cNvSpPr>
          <p:nvPr/>
        </p:nvSpPr>
        <p:spPr bwMode="auto">
          <a:xfrm flipH="1" flipV="1">
            <a:off x="5092303" y="3434949"/>
            <a:ext cx="488723" cy="878733"/>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Tree>
    <p:extLst>
      <p:ext uri="{BB962C8B-B14F-4D97-AF65-F5344CB8AC3E}">
        <p14:creationId xmlns:p14="http://schemas.microsoft.com/office/powerpoint/2010/main" val="140419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fade">
                                      <p:cBhvr>
                                        <p:cTn id="7" dur="500"/>
                                        <p:tgtEl>
                                          <p:spTgt spid="1259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5955"/>
                                        </p:tgtEl>
                                        <p:attrNameLst>
                                          <p:attrName>style.visibility</p:attrName>
                                        </p:attrNameLst>
                                      </p:cBhvr>
                                      <p:to>
                                        <p:strVal val="visible"/>
                                      </p:to>
                                    </p:set>
                                    <p:animEffect transition="in" filter="fade">
                                      <p:cBhvr>
                                        <p:cTn id="11" dur="500"/>
                                        <p:tgtEl>
                                          <p:spTgt spid="1259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5956"/>
                                        </p:tgtEl>
                                        <p:attrNameLst>
                                          <p:attrName>style.visibility</p:attrName>
                                        </p:attrNameLst>
                                      </p:cBhvr>
                                      <p:to>
                                        <p:strVal val="visible"/>
                                      </p:to>
                                    </p:set>
                                    <p:animEffect transition="in" filter="fade">
                                      <p:cBhvr>
                                        <p:cTn id="15" dur="500"/>
                                        <p:tgtEl>
                                          <p:spTgt spid="1259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5957"/>
                                        </p:tgtEl>
                                        <p:attrNameLst>
                                          <p:attrName>style.visibility</p:attrName>
                                        </p:attrNameLst>
                                      </p:cBhvr>
                                      <p:to>
                                        <p:strVal val="visible"/>
                                      </p:to>
                                    </p:set>
                                    <p:animEffect transition="in" filter="fade">
                                      <p:cBhvr>
                                        <p:cTn id="19" dur="500"/>
                                        <p:tgtEl>
                                          <p:spTgt spid="12595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5958"/>
                                        </p:tgtEl>
                                        <p:attrNameLst>
                                          <p:attrName>style.visibility</p:attrName>
                                        </p:attrNameLst>
                                      </p:cBhvr>
                                      <p:to>
                                        <p:strVal val="visible"/>
                                      </p:to>
                                    </p:set>
                                    <p:animEffect transition="in" filter="fade">
                                      <p:cBhvr>
                                        <p:cTn id="23" dur="500"/>
                                        <p:tgtEl>
                                          <p:spTgt spid="12595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5959"/>
                                        </p:tgtEl>
                                        <p:attrNameLst>
                                          <p:attrName>style.visibility</p:attrName>
                                        </p:attrNameLst>
                                      </p:cBhvr>
                                      <p:to>
                                        <p:strVal val="visible"/>
                                      </p:to>
                                    </p:set>
                                    <p:animEffect transition="in" filter="fade">
                                      <p:cBhvr>
                                        <p:cTn id="27" dur="500"/>
                                        <p:tgtEl>
                                          <p:spTgt spid="12595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5960"/>
                                        </p:tgtEl>
                                        <p:attrNameLst>
                                          <p:attrName>style.visibility</p:attrName>
                                        </p:attrNameLst>
                                      </p:cBhvr>
                                      <p:to>
                                        <p:strVal val="visible"/>
                                      </p:to>
                                    </p:set>
                                    <p:animEffect transition="in" filter="fade">
                                      <p:cBhvr>
                                        <p:cTn id="31" dur="500"/>
                                        <p:tgtEl>
                                          <p:spTgt spid="12596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5961"/>
                                        </p:tgtEl>
                                        <p:attrNameLst>
                                          <p:attrName>style.visibility</p:attrName>
                                        </p:attrNameLst>
                                      </p:cBhvr>
                                      <p:to>
                                        <p:strVal val="visible"/>
                                      </p:to>
                                    </p:set>
                                    <p:animEffect transition="in" filter="fade">
                                      <p:cBhvr>
                                        <p:cTn id="35" dur="500"/>
                                        <p:tgtEl>
                                          <p:spTgt spid="12596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5962"/>
                                        </p:tgtEl>
                                        <p:attrNameLst>
                                          <p:attrName>style.visibility</p:attrName>
                                        </p:attrNameLst>
                                      </p:cBhvr>
                                      <p:to>
                                        <p:strVal val="visible"/>
                                      </p:to>
                                    </p:set>
                                    <p:animEffect transition="in" filter="fade">
                                      <p:cBhvr>
                                        <p:cTn id="39" dur="500"/>
                                        <p:tgtEl>
                                          <p:spTgt spid="12596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5963"/>
                                        </p:tgtEl>
                                        <p:attrNameLst>
                                          <p:attrName>style.visibility</p:attrName>
                                        </p:attrNameLst>
                                      </p:cBhvr>
                                      <p:to>
                                        <p:strVal val="visible"/>
                                      </p:to>
                                    </p:set>
                                    <p:animEffect transition="in" filter="fade">
                                      <p:cBhvr>
                                        <p:cTn id="43" dur="500"/>
                                        <p:tgtEl>
                                          <p:spTgt spid="1259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5964"/>
                                        </p:tgtEl>
                                        <p:attrNameLst>
                                          <p:attrName>style.visibility</p:attrName>
                                        </p:attrNameLst>
                                      </p:cBhvr>
                                      <p:to>
                                        <p:strVal val="visible"/>
                                      </p:to>
                                    </p:set>
                                    <p:animEffect transition="in" filter="fade">
                                      <p:cBhvr>
                                        <p:cTn id="47" dur="500"/>
                                        <p:tgtEl>
                                          <p:spTgt spid="12596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5965"/>
                                        </p:tgtEl>
                                        <p:attrNameLst>
                                          <p:attrName>style.visibility</p:attrName>
                                        </p:attrNameLst>
                                      </p:cBhvr>
                                      <p:to>
                                        <p:strVal val="visible"/>
                                      </p:to>
                                    </p:set>
                                    <p:animEffect transition="in" filter="fade">
                                      <p:cBhvr>
                                        <p:cTn id="51" dur="500"/>
                                        <p:tgtEl>
                                          <p:spTgt spid="125965"/>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25966"/>
                                        </p:tgtEl>
                                        <p:attrNameLst>
                                          <p:attrName>style.visibility</p:attrName>
                                        </p:attrNameLst>
                                      </p:cBhvr>
                                      <p:to>
                                        <p:strVal val="visible"/>
                                      </p:to>
                                    </p:set>
                                    <p:animEffect transition="in" filter="fade">
                                      <p:cBhvr>
                                        <p:cTn id="55" dur="500"/>
                                        <p:tgtEl>
                                          <p:spTgt spid="12596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25967"/>
                                        </p:tgtEl>
                                        <p:attrNameLst>
                                          <p:attrName>style.visibility</p:attrName>
                                        </p:attrNameLst>
                                      </p:cBhvr>
                                      <p:to>
                                        <p:strVal val="visible"/>
                                      </p:to>
                                    </p:set>
                                    <p:animEffect transition="in" filter="fade">
                                      <p:cBhvr>
                                        <p:cTn id="59" dur="500"/>
                                        <p:tgtEl>
                                          <p:spTgt spid="125967"/>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25968"/>
                                        </p:tgtEl>
                                        <p:attrNameLst>
                                          <p:attrName>style.visibility</p:attrName>
                                        </p:attrNameLst>
                                      </p:cBhvr>
                                      <p:to>
                                        <p:strVal val="visible"/>
                                      </p:to>
                                    </p:set>
                                    <p:animEffect transition="in" filter="fade">
                                      <p:cBhvr>
                                        <p:cTn id="63" dur="500"/>
                                        <p:tgtEl>
                                          <p:spTgt spid="12596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25969"/>
                                        </p:tgtEl>
                                        <p:attrNameLst>
                                          <p:attrName>style.visibility</p:attrName>
                                        </p:attrNameLst>
                                      </p:cBhvr>
                                      <p:to>
                                        <p:strVal val="visible"/>
                                      </p:to>
                                    </p:set>
                                    <p:animEffect transition="in" filter="fade">
                                      <p:cBhvr>
                                        <p:cTn id="67" dur="500"/>
                                        <p:tgtEl>
                                          <p:spTgt spid="12596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125970"/>
                                        </p:tgtEl>
                                        <p:attrNameLst>
                                          <p:attrName>style.visibility</p:attrName>
                                        </p:attrNameLst>
                                      </p:cBhvr>
                                      <p:to>
                                        <p:strVal val="visible"/>
                                      </p:to>
                                    </p:set>
                                    <p:animEffect transition="in" filter="fade">
                                      <p:cBhvr>
                                        <p:cTn id="71" dur="500"/>
                                        <p:tgtEl>
                                          <p:spTgt spid="125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5" grpId="0"/>
      <p:bldP spid="125956" grpId="0"/>
      <p:bldP spid="125957" grpId="0"/>
      <p:bldP spid="125958" grpId="0"/>
      <p:bldP spid="125959" grpId="0"/>
      <p:bldP spid="125960" grpId="0"/>
      <p:bldP spid="125961" grpId="0"/>
      <p:bldP spid="125962" grpId="0"/>
      <p:bldP spid="125963" grpId="0"/>
      <p:bldP spid="125964" grpId="0"/>
      <p:bldP spid="125965" grpId="0"/>
      <p:bldP spid="125966" grpId="0"/>
      <p:bldP spid="125967" grpId="0"/>
      <p:bldP spid="125968" grpId="0"/>
      <p:bldP spid="125969" grpId="0"/>
      <p:bldP spid="12597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3962400" y="892373"/>
            <a:ext cx="153599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Tư vấn trước mổ</a:t>
            </a:r>
          </a:p>
        </p:txBody>
      </p:sp>
      <p:sp>
        <p:nvSpPr>
          <p:cNvPr id="125955" name="Text Box 3"/>
          <p:cNvSpPr txBox="1">
            <a:spLocks noChangeArrowheads="1"/>
          </p:cNvSpPr>
          <p:nvPr/>
        </p:nvSpPr>
        <p:spPr bwMode="auto">
          <a:xfrm>
            <a:off x="5716979" y="1120973"/>
            <a:ext cx="190302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Chuẩn bị ĐT chọn lọc</a:t>
            </a:r>
          </a:p>
        </p:txBody>
      </p:sp>
      <p:sp>
        <p:nvSpPr>
          <p:cNvPr id="125956" name="Text Box 4"/>
          <p:cNvSpPr txBox="1">
            <a:spLocks noChangeArrowheads="1"/>
          </p:cNvSpPr>
          <p:nvPr/>
        </p:nvSpPr>
        <p:spPr bwMode="auto">
          <a:xfrm>
            <a:off x="6297775" y="1545430"/>
            <a:ext cx="2084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Cung cấp Carbohydrate</a:t>
            </a:r>
          </a:p>
        </p:txBody>
      </p:sp>
      <p:sp>
        <p:nvSpPr>
          <p:cNvPr id="125957" name="Text Box 5"/>
          <p:cNvSpPr txBox="1">
            <a:spLocks noChangeArrowheads="1"/>
          </p:cNvSpPr>
          <p:nvPr/>
        </p:nvSpPr>
        <p:spPr bwMode="auto">
          <a:xfrm>
            <a:off x="6814572" y="1959173"/>
            <a:ext cx="13388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Không nhịn ăn</a:t>
            </a:r>
          </a:p>
        </p:txBody>
      </p:sp>
      <p:sp>
        <p:nvSpPr>
          <p:cNvPr id="125958" name="Text Box 6"/>
          <p:cNvSpPr txBox="1">
            <a:spLocks noChangeArrowheads="1"/>
          </p:cNvSpPr>
          <p:nvPr/>
        </p:nvSpPr>
        <p:spPr bwMode="auto">
          <a:xfrm>
            <a:off x="6829338" y="2419350"/>
            <a:ext cx="20098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Thông mũi dạ dày (-)</a:t>
            </a:r>
          </a:p>
        </p:txBody>
      </p:sp>
      <p:sp>
        <p:nvSpPr>
          <p:cNvPr id="125959" name="Text Box 7"/>
          <p:cNvSpPr txBox="1">
            <a:spLocks noChangeArrowheads="1"/>
          </p:cNvSpPr>
          <p:nvPr/>
        </p:nvSpPr>
        <p:spPr bwMode="auto">
          <a:xfrm>
            <a:off x="6588084" y="2949773"/>
            <a:ext cx="19463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vi-VN" altLang="en-US" sz="1400">
                <a:solidFill>
                  <a:srgbClr val="FFFF00"/>
                </a:solidFill>
              </a:rPr>
              <a:t>Giảm đau đa mô thức</a:t>
            </a:r>
            <a:endParaRPr lang="nb-NO" altLang="en-US" sz="1400">
              <a:solidFill>
                <a:srgbClr val="FFFF00"/>
              </a:solidFill>
              <a:latin typeface="Arial" pitchFamily="34" charset="0"/>
            </a:endParaRPr>
          </a:p>
        </p:txBody>
      </p:sp>
      <p:sp>
        <p:nvSpPr>
          <p:cNvPr id="125960" name="Text Box 8"/>
          <p:cNvSpPr txBox="1">
            <a:spLocks noChangeArrowheads="1"/>
          </p:cNvSpPr>
          <p:nvPr/>
        </p:nvSpPr>
        <p:spPr bwMode="auto">
          <a:xfrm>
            <a:off x="6322218" y="3409950"/>
            <a:ext cx="274558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Thuốc giảm đau tác dụng ngắn</a:t>
            </a:r>
          </a:p>
        </p:txBody>
      </p:sp>
      <p:sp>
        <p:nvSpPr>
          <p:cNvPr id="125961" name="Text Box 9"/>
          <p:cNvSpPr txBox="1">
            <a:spLocks noChangeArrowheads="1"/>
          </p:cNvSpPr>
          <p:nvPr/>
        </p:nvSpPr>
        <p:spPr bwMode="auto">
          <a:xfrm>
            <a:off x="5922169" y="3864173"/>
            <a:ext cx="195893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Tránh quá tải Na</a:t>
            </a:r>
            <a:r>
              <a:rPr lang="nb-NO" altLang="en-US" sz="1400" baseline="30000">
                <a:solidFill>
                  <a:prstClr val="white"/>
                </a:solidFill>
                <a:latin typeface="Arial" pitchFamily="34" charset="0"/>
              </a:rPr>
              <a:t>+</a:t>
            </a:r>
            <a:r>
              <a:rPr lang="nb-NO" altLang="en-US" sz="1400">
                <a:solidFill>
                  <a:prstClr val="white"/>
                </a:solidFill>
                <a:latin typeface="Arial" pitchFamily="34" charset="0"/>
              </a:rPr>
              <a:t>/dịch</a:t>
            </a:r>
          </a:p>
        </p:txBody>
      </p:sp>
      <p:sp>
        <p:nvSpPr>
          <p:cNvPr id="125962" name="Text Box 10"/>
          <p:cNvSpPr txBox="1">
            <a:spLocks noChangeArrowheads="1"/>
          </p:cNvSpPr>
          <p:nvPr/>
        </p:nvSpPr>
        <p:spPr bwMode="auto">
          <a:xfrm>
            <a:off x="5578436" y="4397573"/>
            <a:ext cx="20249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rgbClr val="FFFF00"/>
                </a:solidFill>
                <a:latin typeface="Arial" pitchFamily="34" charset="0"/>
              </a:rPr>
              <a:t>Đường mổ ngắn/PTNS</a:t>
            </a:r>
          </a:p>
        </p:txBody>
      </p:sp>
      <p:sp>
        <p:nvSpPr>
          <p:cNvPr id="125963" name="Text Box 11"/>
          <p:cNvSpPr txBox="1">
            <a:spLocks noChangeArrowheads="1"/>
          </p:cNvSpPr>
          <p:nvPr/>
        </p:nvSpPr>
        <p:spPr bwMode="auto">
          <a:xfrm>
            <a:off x="3962400" y="4702373"/>
            <a:ext cx="18299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Giữ ấm bệnh nhân</a:t>
            </a:r>
          </a:p>
        </p:txBody>
      </p:sp>
      <p:sp>
        <p:nvSpPr>
          <p:cNvPr id="125964" name="Text Box 12"/>
          <p:cNvSpPr txBox="1">
            <a:spLocks noChangeArrowheads="1"/>
          </p:cNvSpPr>
          <p:nvPr/>
        </p:nvSpPr>
        <p:spPr bwMode="auto">
          <a:xfrm>
            <a:off x="2808954" y="4402537"/>
            <a:ext cx="13564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srgbClr val="FFFF00"/>
                </a:solidFill>
                <a:latin typeface="Arial" pitchFamily="34" charset="0"/>
              </a:rPr>
              <a:t>Vận động sớm</a:t>
            </a:r>
          </a:p>
        </p:txBody>
      </p:sp>
      <p:sp>
        <p:nvSpPr>
          <p:cNvPr id="125965" name="Text Box 13"/>
          <p:cNvSpPr txBox="1">
            <a:spLocks noChangeArrowheads="1"/>
          </p:cNvSpPr>
          <p:nvPr/>
        </p:nvSpPr>
        <p:spPr bwMode="auto">
          <a:xfrm>
            <a:off x="456795" y="3943350"/>
            <a:ext cx="29722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Giảm đau non – opiate/NSAIDs</a:t>
            </a:r>
          </a:p>
        </p:txBody>
      </p:sp>
      <p:sp>
        <p:nvSpPr>
          <p:cNvPr id="125966" name="Text Box 14"/>
          <p:cNvSpPr txBox="1">
            <a:spLocks noChangeArrowheads="1"/>
          </p:cNvSpPr>
          <p:nvPr/>
        </p:nvSpPr>
        <p:spPr bwMode="auto">
          <a:xfrm>
            <a:off x="381000" y="3219453"/>
            <a:ext cx="23371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Dự phòng nôn/buồn nôn</a:t>
            </a:r>
          </a:p>
        </p:txBody>
      </p:sp>
      <p:sp>
        <p:nvSpPr>
          <p:cNvPr id="125967" name="Text Box 15"/>
          <p:cNvSpPr txBox="1">
            <a:spLocks noChangeArrowheads="1"/>
          </p:cNvSpPr>
          <p:nvPr/>
        </p:nvSpPr>
        <p:spPr bwMode="auto">
          <a:xfrm>
            <a:off x="228600" y="2581930"/>
            <a:ext cx="213763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Kích thích nhu động ruột</a:t>
            </a:r>
          </a:p>
        </p:txBody>
      </p:sp>
      <p:sp>
        <p:nvSpPr>
          <p:cNvPr id="125968" name="Text Box 16"/>
          <p:cNvSpPr txBox="1">
            <a:spLocks noChangeArrowheads="1"/>
          </p:cNvSpPr>
          <p:nvPr/>
        </p:nvSpPr>
        <p:spPr bwMode="auto">
          <a:xfrm>
            <a:off x="398918" y="2038350"/>
            <a:ext cx="257288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prstClr val="white"/>
                </a:solidFill>
                <a:latin typeface="Arial" pitchFamily="34" charset="0"/>
              </a:rPr>
              <a:t>Rút sonde tiểu /ODL sớm</a:t>
            </a:r>
          </a:p>
        </p:txBody>
      </p:sp>
      <p:sp>
        <p:nvSpPr>
          <p:cNvPr id="125969" name="Text Box 17"/>
          <p:cNvSpPr txBox="1">
            <a:spLocks noChangeArrowheads="1"/>
          </p:cNvSpPr>
          <p:nvPr/>
        </p:nvSpPr>
        <p:spPr bwMode="auto">
          <a:xfrm>
            <a:off x="533400" y="1437086"/>
            <a:ext cx="27967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b-NO" altLang="en-US" sz="1400">
                <a:solidFill>
                  <a:srgbClr val="FFFF00"/>
                </a:solidFill>
                <a:latin typeface="Arial" pitchFamily="34" charset="0"/>
              </a:rPr>
              <a:t>Dinh dưỡng chu phẫu (oral)</a:t>
            </a:r>
          </a:p>
        </p:txBody>
      </p:sp>
      <p:sp>
        <p:nvSpPr>
          <p:cNvPr id="125970" name="Text Box 18"/>
          <p:cNvSpPr txBox="1">
            <a:spLocks noChangeArrowheads="1"/>
          </p:cNvSpPr>
          <p:nvPr/>
        </p:nvSpPr>
        <p:spPr bwMode="auto">
          <a:xfrm>
            <a:off x="2667000" y="968573"/>
            <a:ext cx="88036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b-NO" altLang="en-US" sz="1400">
                <a:solidFill>
                  <a:prstClr val="white"/>
                </a:solidFill>
                <a:latin typeface="Arial" pitchFamily="34" charset="0"/>
              </a:rPr>
              <a:t>Theo dõi</a:t>
            </a:r>
          </a:p>
        </p:txBody>
      </p:sp>
      <p:sp>
        <p:nvSpPr>
          <p:cNvPr id="125971" name="Rectangle 19"/>
          <p:cNvSpPr>
            <a:spLocks noChangeArrowheads="1"/>
          </p:cNvSpPr>
          <p:nvPr/>
        </p:nvSpPr>
        <p:spPr bwMode="auto">
          <a:xfrm>
            <a:off x="3762376" y="2356247"/>
            <a:ext cx="1727597" cy="6477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solidFill>
                <a:prstClr val="black"/>
              </a:solidFill>
            </a:endParaRPr>
          </a:p>
        </p:txBody>
      </p:sp>
      <p:sp>
        <p:nvSpPr>
          <p:cNvPr id="125973" name="Oval 21"/>
          <p:cNvSpPr>
            <a:spLocks noChangeArrowheads="1"/>
          </p:cNvSpPr>
          <p:nvPr/>
        </p:nvSpPr>
        <p:spPr bwMode="auto">
          <a:xfrm>
            <a:off x="3437338" y="2193131"/>
            <a:ext cx="2431256" cy="972741"/>
          </a:xfrm>
          <a:prstGeom prst="ellipse">
            <a:avLst/>
          </a:prstGeom>
          <a:noFill/>
          <a:ln w="9525">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solidFill>
                <a:prstClr val="black"/>
              </a:solidFill>
            </a:endParaRPr>
          </a:p>
        </p:txBody>
      </p:sp>
      <p:sp>
        <p:nvSpPr>
          <p:cNvPr id="125974" name="Line 22"/>
          <p:cNvSpPr>
            <a:spLocks noChangeShapeType="1"/>
          </p:cNvSpPr>
          <p:nvPr/>
        </p:nvSpPr>
        <p:spPr bwMode="auto">
          <a:xfrm>
            <a:off x="3330179" y="1275161"/>
            <a:ext cx="647700" cy="756047"/>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75" name="Line 23"/>
          <p:cNvSpPr>
            <a:spLocks noChangeShapeType="1"/>
          </p:cNvSpPr>
          <p:nvPr/>
        </p:nvSpPr>
        <p:spPr bwMode="auto">
          <a:xfrm>
            <a:off x="4680347" y="1221581"/>
            <a:ext cx="0" cy="64770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76" name="Line 24"/>
          <p:cNvSpPr>
            <a:spLocks noChangeShapeType="1"/>
          </p:cNvSpPr>
          <p:nvPr/>
        </p:nvSpPr>
        <p:spPr bwMode="auto">
          <a:xfrm flipH="1">
            <a:off x="5219703" y="1383509"/>
            <a:ext cx="540544" cy="540544"/>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77" name="Line 25"/>
          <p:cNvSpPr>
            <a:spLocks noChangeShapeType="1"/>
          </p:cNvSpPr>
          <p:nvPr/>
        </p:nvSpPr>
        <p:spPr bwMode="auto">
          <a:xfrm flipH="1">
            <a:off x="5598321" y="1815704"/>
            <a:ext cx="756047" cy="32385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78" name="Line 26"/>
          <p:cNvSpPr>
            <a:spLocks noChangeShapeType="1"/>
          </p:cNvSpPr>
          <p:nvPr/>
        </p:nvSpPr>
        <p:spPr bwMode="auto">
          <a:xfrm flipH="1">
            <a:off x="5813822" y="2162868"/>
            <a:ext cx="939551" cy="13861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79" name="Line 27"/>
          <p:cNvSpPr>
            <a:spLocks noChangeShapeType="1"/>
          </p:cNvSpPr>
          <p:nvPr/>
        </p:nvSpPr>
        <p:spPr bwMode="auto">
          <a:xfrm flipH="1" flipV="1">
            <a:off x="5975748" y="2518175"/>
            <a:ext cx="777626" cy="5951"/>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0" name="Line 28"/>
          <p:cNvSpPr>
            <a:spLocks noChangeShapeType="1"/>
          </p:cNvSpPr>
          <p:nvPr/>
        </p:nvSpPr>
        <p:spPr bwMode="auto">
          <a:xfrm flipH="1" flipV="1">
            <a:off x="5975748" y="2787254"/>
            <a:ext cx="612336" cy="234411"/>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1" name="Line 29"/>
          <p:cNvSpPr>
            <a:spLocks noChangeShapeType="1"/>
          </p:cNvSpPr>
          <p:nvPr/>
        </p:nvSpPr>
        <p:spPr bwMode="auto">
          <a:xfrm flipH="1" flipV="1">
            <a:off x="5760243" y="3112295"/>
            <a:ext cx="573889" cy="36497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2" name="Line 30"/>
          <p:cNvSpPr>
            <a:spLocks noChangeShapeType="1"/>
          </p:cNvSpPr>
          <p:nvPr/>
        </p:nvSpPr>
        <p:spPr bwMode="auto">
          <a:xfrm flipH="1" flipV="1">
            <a:off x="5489973" y="3294461"/>
            <a:ext cx="432196" cy="56971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3" name="Line 31"/>
          <p:cNvSpPr>
            <a:spLocks noChangeShapeType="1"/>
          </p:cNvSpPr>
          <p:nvPr/>
        </p:nvSpPr>
        <p:spPr bwMode="auto">
          <a:xfrm flipV="1">
            <a:off x="4680347" y="3436146"/>
            <a:ext cx="0" cy="1189336"/>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4" name="Line 32"/>
          <p:cNvSpPr>
            <a:spLocks noChangeShapeType="1"/>
          </p:cNvSpPr>
          <p:nvPr/>
        </p:nvSpPr>
        <p:spPr bwMode="auto">
          <a:xfrm flipV="1">
            <a:off x="3600451" y="3436146"/>
            <a:ext cx="647700" cy="864394"/>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5" name="Line 33"/>
          <p:cNvSpPr>
            <a:spLocks noChangeShapeType="1"/>
          </p:cNvSpPr>
          <p:nvPr/>
        </p:nvSpPr>
        <p:spPr bwMode="auto">
          <a:xfrm flipV="1">
            <a:off x="3113487" y="3327797"/>
            <a:ext cx="702469" cy="647700"/>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6" name="Line 34"/>
          <p:cNvSpPr>
            <a:spLocks noChangeShapeType="1"/>
          </p:cNvSpPr>
          <p:nvPr/>
        </p:nvSpPr>
        <p:spPr bwMode="auto">
          <a:xfrm flipV="1">
            <a:off x="2681292" y="3057525"/>
            <a:ext cx="756045" cy="317897"/>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7" name="Line 35"/>
          <p:cNvSpPr>
            <a:spLocks noChangeShapeType="1"/>
          </p:cNvSpPr>
          <p:nvPr/>
        </p:nvSpPr>
        <p:spPr bwMode="auto">
          <a:xfrm>
            <a:off x="2419813" y="2728576"/>
            <a:ext cx="855598" cy="58678"/>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8" name="Line 36"/>
          <p:cNvSpPr>
            <a:spLocks noChangeShapeType="1"/>
          </p:cNvSpPr>
          <p:nvPr/>
        </p:nvSpPr>
        <p:spPr bwMode="auto">
          <a:xfrm>
            <a:off x="2627716" y="2241552"/>
            <a:ext cx="756044" cy="221853"/>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125989" name="Line 37"/>
          <p:cNvSpPr>
            <a:spLocks noChangeShapeType="1"/>
          </p:cNvSpPr>
          <p:nvPr/>
        </p:nvSpPr>
        <p:spPr bwMode="auto">
          <a:xfrm>
            <a:off x="2895600" y="1744864"/>
            <a:ext cx="650082" cy="394692"/>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
        <p:nvSpPr>
          <p:cNvPr id="39" name="Text Box 20"/>
          <p:cNvSpPr txBox="1">
            <a:spLocks noChangeArrowheads="1"/>
          </p:cNvSpPr>
          <p:nvPr/>
        </p:nvSpPr>
        <p:spPr bwMode="auto">
          <a:xfrm>
            <a:off x="3497105" y="2476440"/>
            <a:ext cx="22955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nb-NO" altLang="en-US" sz="2000" b="1">
                <a:solidFill>
                  <a:srgbClr val="FF9900"/>
                </a:solidFill>
                <a:latin typeface="Arial" pitchFamily="34" charset="0"/>
              </a:rPr>
              <a:t>HỒI PHỤC SỚM</a:t>
            </a:r>
          </a:p>
        </p:txBody>
      </p:sp>
      <p:sp>
        <p:nvSpPr>
          <p:cNvPr id="40" name="Title 1"/>
          <p:cNvSpPr txBox="1">
            <a:spLocks/>
          </p:cNvSpPr>
          <p:nvPr/>
        </p:nvSpPr>
        <p:spPr>
          <a:xfrm>
            <a:off x="1579935" y="32951"/>
            <a:ext cx="5915025" cy="971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a:lstStyle>
          <a:p>
            <a:pPr algn="ctr"/>
            <a:r>
              <a:rPr lang="en-US" sz="3300" b="1">
                <a:solidFill>
                  <a:srgbClr val="FFFF00"/>
                </a:solidFill>
                <a:latin typeface="Arial (Body)"/>
              </a:rPr>
              <a:t>HỒI PHỤC SỚM SAU MỔ</a:t>
            </a:r>
          </a:p>
        </p:txBody>
      </p:sp>
      <p:sp>
        <p:nvSpPr>
          <p:cNvPr id="41" name="Line 30"/>
          <p:cNvSpPr>
            <a:spLocks noChangeShapeType="1"/>
          </p:cNvSpPr>
          <p:nvPr/>
        </p:nvSpPr>
        <p:spPr bwMode="auto">
          <a:xfrm flipH="1" flipV="1">
            <a:off x="5092303" y="3434949"/>
            <a:ext cx="488723" cy="878733"/>
          </a:xfrm>
          <a:prstGeom prst="line">
            <a:avLst/>
          </a:prstGeom>
          <a:noFill/>
          <a:ln w="19050">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solidFill>
                <a:prstClr val="black"/>
              </a:solidFill>
            </a:endParaRPr>
          </a:p>
        </p:txBody>
      </p:sp>
    </p:spTree>
    <p:extLst>
      <p:ext uri="{BB962C8B-B14F-4D97-AF65-F5344CB8AC3E}">
        <p14:creationId xmlns:p14="http://schemas.microsoft.com/office/powerpoint/2010/main" val="1824499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type="body" sz="half" idx="1"/>
          </p:nvPr>
        </p:nvSpPr>
        <p:spPr>
          <a:xfrm>
            <a:off x="609600" y="1335702"/>
            <a:ext cx="3657600" cy="3293448"/>
          </a:xfrm>
          <a:noFill/>
        </p:spPr>
        <p:txBody>
          <a:bodyPr>
            <a:noAutofit/>
          </a:bodyPr>
          <a:lstStyle/>
          <a:p>
            <a:pPr marL="0" indent="0" eaLnBrk="1" hangingPunct="1">
              <a:lnSpc>
                <a:spcPct val="150000"/>
              </a:lnSpc>
              <a:buNone/>
            </a:pPr>
            <a:r>
              <a:rPr lang="vi-VN" altLang="en-US">
                <a:solidFill>
                  <a:srgbClr val="002060"/>
                </a:solidFill>
                <a:latin typeface="Arial Hebrew" charset="-79"/>
                <a:ea typeface="Arial Hebrew" charset="-79"/>
                <a:cs typeface="Arial Hebrew" charset="-79"/>
              </a:rPr>
              <a:t>ERAS </a:t>
            </a:r>
            <a:r>
              <a:rPr lang="vi-VN" altLang="en-US">
                <a:solidFill>
                  <a:srgbClr val="002060"/>
                </a:solidFill>
                <a:latin typeface="Arial Hebrew" charset="-79"/>
                <a:ea typeface="Arial Hebrew" charset="-79"/>
                <a:cs typeface="Arial Hebrew" charset="-79"/>
                <a:sym typeface="Wingdings"/>
              </a:rPr>
              <a:t> </a:t>
            </a:r>
            <a:r>
              <a:rPr lang="vi-VN" altLang="en-US">
                <a:solidFill>
                  <a:srgbClr val="002060"/>
                </a:solidFill>
                <a:latin typeface="Arial Hebrew" charset="-79"/>
                <a:ea typeface="Arial Hebrew" charset="-79"/>
                <a:cs typeface="Arial Hebrew" charset="-79"/>
              </a:rPr>
              <a:t>Tối ưu:</a:t>
            </a:r>
            <a:endParaRPr lang="en-GB" altLang="en-US">
              <a:solidFill>
                <a:srgbClr val="002060"/>
              </a:solidFill>
              <a:latin typeface="Arial Hebrew" charset="-79"/>
              <a:ea typeface="Arial Hebrew" charset="-79"/>
              <a:cs typeface="Arial Hebrew" charset="-79"/>
            </a:endParaRPr>
          </a:p>
          <a:p>
            <a:pPr lvl="1">
              <a:lnSpc>
                <a:spcPct val="150000"/>
              </a:lnSpc>
            </a:pPr>
            <a:r>
              <a:rPr lang="en-GB" altLang="en-US" err="1">
                <a:solidFill>
                  <a:srgbClr val="002060"/>
                </a:solidFill>
                <a:latin typeface="Arial Hebrew" charset="-79"/>
                <a:ea typeface="Arial Hebrew" charset="-79"/>
                <a:cs typeface="Arial Hebrew" charset="-79"/>
              </a:rPr>
              <a:t>Tình</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trạng</a:t>
            </a:r>
            <a:r>
              <a:rPr lang="en-GB" altLang="en-US">
                <a:solidFill>
                  <a:srgbClr val="002060"/>
                </a:solidFill>
                <a:latin typeface="Arial Hebrew" charset="-79"/>
                <a:ea typeface="Arial Hebrew" charset="-79"/>
                <a:cs typeface="Arial Hebrew" charset="-79"/>
              </a:rPr>
              <a:t> BN </a:t>
            </a:r>
            <a:r>
              <a:rPr lang="en-GB" altLang="en-US" err="1">
                <a:solidFill>
                  <a:srgbClr val="002060"/>
                </a:solidFill>
                <a:latin typeface="Arial Hebrew" charset="-79"/>
                <a:ea typeface="Arial Hebrew" charset="-79"/>
                <a:cs typeface="Arial Hebrew" charset="-79"/>
              </a:rPr>
              <a:t>trước</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mổ</a:t>
            </a:r>
            <a:endParaRPr lang="en-GB" altLang="en-US">
              <a:solidFill>
                <a:srgbClr val="002060"/>
              </a:solidFill>
              <a:latin typeface="Arial Hebrew" charset="-79"/>
              <a:ea typeface="Arial Hebrew" charset="-79"/>
              <a:cs typeface="Arial Hebrew" charset="-79"/>
            </a:endParaRPr>
          </a:p>
          <a:p>
            <a:pPr lvl="1">
              <a:lnSpc>
                <a:spcPct val="150000"/>
              </a:lnSpc>
            </a:pPr>
            <a:r>
              <a:rPr lang="vi-VN" altLang="en-US">
                <a:solidFill>
                  <a:srgbClr val="002060"/>
                </a:solidFill>
                <a:latin typeface="Arial Hebrew" charset="-79"/>
                <a:ea typeface="Arial Hebrew" charset="-79"/>
                <a:cs typeface="Arial Hebrew" charset="-79"/>
              </a:rPr>
              <a:t>Đ</a:t>
            </a:r>
            <a:r>
              <a:rPr lang="en-GB" altLang="en-US" err="1">
                <a:solidFill>
                  <a:srgbClr val="002060"/>
                </a:solidFill>
                <a:latin typeface="Arial Hebrew" charset="-79"/>
                <a:ea typeface="Arial Hebrew" charset="-79"/>
                <a:cs typeface="Arial Hebrew" charset="-79"/>
              </a:rPr>
              <a:t>iều</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trị</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chu</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phẫu</a:t>
            </a:r>
            <a:endParaRPr lang="en-GB" altLang="en-US">
              <a:solidFill>
                <a:srgbClr val="002060"/>
              </a:solidFill>
              <a:latin typeface="Arial Hebrew" charset="-79"/>
              <a:ea typeface="Arial Hebrew" charset="-79"/>
              <a:cs typeface="Arial Hebrew" charset="-79"/>
            </a:endParaRPr>
          </a:p>
          <a:p>
            <a:pPr lvl="1">
              <a:lnSpc>
                <a:spcPct val="150000"/>
              </a:lnSpc>
            </a:pPr>
            <a:r>
              <a:rPr lang="vi-VN" altLang="en-US">
                <a:solidFill>
                  <a:srgbClr val="002060"/>
                </a:solidFill>
                <a:latin typeface="Arial Hebrew" charset="-79"/>
                <a:ea typeface="Arial Hebrew" charset="-79"/>
                <a:cs typeface="Arial Hebrew" charset="-79"/>
              </a:rPr>
              <a:t>C</a:t>
            </a:r>
            <a:r>
              <a:rPr lang="en-GB" altLang="en-US" err="1">
                <a:solidFill>
                  <a:srgbClr val="002060"/>
                </a:solidFill>
                <a:latin typeface="Arial Hebrew" charset="-79"/>
                <a:ea typeface="Arial Hebrew" charset="-79"/>
                <a:cs typeface="Arial Hebrew" charset="-79"/>
              </a:rPr>
              <a:t>hăm</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sóc</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sau</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mổ</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và</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sau</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khi</a:t>
            </a:r>
            <a:r>
              <a:rPr lang="en-GB" altLang="en-US">
                <a:solidFill>
                  <a:srgbClr val="002060"/>
                </a:solidFill>
                <a:latin typeface="Arial Hebrew" charset="-79"/>
                <a:ea typeface="Arial Hebrew" charset="-79"/>
                <a:cs typeface="Arial Hebrew" charset="-79"/>
              </a:rPr>
              <a:t> BN </a:t>
            </a:r>
            <a:r>
              <a:rPr lang="en-GB" altLang="en-US" err="1">
                <a:solidFill>
                  <a:srgbClr val="002060"/>
                </a:solidFill>
                <a:latin typeface="Arial Hebrew" charset="-79"/>
                <a:ea typeface="Arial Hebrew" charset="-79"/>
                <a:cs typeface="Arial Hebrew" charset="-79"/>
              </a:rPr>
              <a:t>ra</a:t>
            </a:r>
            <a:r>
              <a:rPr lang="en-GB" altLang="en-US">
                <a:solidFill>
                  <a:srgbClr val="002060"/>
                </a:solidFill>
                <a:latin typeface="Arial Hebrew" charset="-79"/>
                <a:ea typeface="Arial Hebrew" charset="-79"/>
                <a:cs typeface="Arial Hebrew" charset="-79"/>
              </a:rPr>
              <a:t> </a:t>
            </a:r>
            <a:r>
              <a:rPr lang="en-GB" altLang="en-US" err="1">
                <a:solidFill>
                  <a:srgbClr val="002060"/>
                </a:solidFill>
                <a:latin typeface="Arial Hebrew" charset="-79"/>
                <a:ea typeface="Arial Hebrew" charset="-79"/>
                <a:cs typeface="Arial Hebrew" charset="-79"/>
              </a:rPr>
              <a:t>viện</a:t>
            </a:r>
            <a:endParaRPr lang="en-GB" altLang="en-US">
              <a:solidFill>
                <a:srgbClr val="002060"/>
              </a:solidFill>
              <a:latin typeface="Arial Hebrew" charset="-79"/>
              <a:ea typeface="Arial Hebrew" charset="-79"/>
              <a:cs typeface="Arial Hebrew" charset="-79"/>
            </a:endParaRPr>
          </a:p>
          <a:p>
            <a:pPr lvl="1" eaLnBrk="1" hangingPunct="1">
              <a:lnSpc>
                <a:spcPct val="150000"/>
              </a:lnSpc>
              <a:buFont typeface="Wingdings" pitchFamily="2" charset="2"/>
              <a:buNone/>
            </a:pPr>
            <a:endParaRPr lang="en-GB" altLang="en-US" sz="2400">
              <a:solidFill>
                <a:srgbClr val="002060"/>
              </a:solidFill>
            </a:endParaRPr>
          </a:p>
        </p:txBody>
      </p:sp>
      <p:grpSp>
        <p:nvGrpSpPr>
          <p:cNvPr id="2" name="Group 1"/>
          <p:cNvGrpSpPr/>
          <p:nvPr/>
        </p:nvGrpSpPr>
        <p:grpSpPr>
          <a:xfrm>
            <a:off x="5410200" y="1548959"/>
            <a:ext cx="3200400" cy="2932861"/>
            <a:chOff x="5410200" y="1548959"/>
            <a:chExt cx="2862263" cy="2622991"/>
          </a:xfrm>
        </p:grpSpPr>
        <p:sp>
          <p:nvSpPr>
            <p:cNvPr id="244743" name="Freeform 7"/>
            <p:cNvSpPr>
              <a:spLocks/>
            </p:cNvSpPr>
            <p:nvPr/>
          </p:nvSpPr>
          <p:spPr bwMode="auto">
            <a:xfrm>
              <a:off x="5410201" y="2197850"/>
              <a:ext cx="2345531" cy="1069181"/>
            </a:xfrm>
            <a:custGeom>
              <a:avLst/>
              <a:gdLst>
                <a:gd name="T0" fmla="*/ 0 w 1970"/>
                <a:gd name="T1" fmla="*/ 0 h 898"/>
                <a:gd name="T2" fmla="*/ 35 w 1970"/>
                <a:gd name="T3" fmla="*/ 374 h 898"/>
                <a:gd name="T4" fmla="*/ 162 w 1970"/>
                <a:gd name="T5" fmla="*/ 750 h 898"/>
                <a:gd name="T6" fmla="*/ 450 w 1970"/>
                <a:gd name="T7" fmla="*/ 894 h 898"/>
                <a:gd name="T8" fmla="*/ 730 w 1970"/>
                <a:gd name="T9" fmla="*/ 776 h 898"/>
                <a:gd name="T10" fmla="*/ 899 w 1970"/>
                <a:gd name="T11" fmla="*/ 547 h 898"/>
                <a:gd name="T12" fmla="*/ 1077 w 1970"/>
                <a:gd name="T13" fmla="*/ 352 h 898"/>
                <a:gd name="T14" fmla="*/ 1311 w 1970"/>
                <a:gd name="T15" fmla="*/ 181 h 898"/>
                <a:gd name="T16" fmla="*/ 1617 w 1970"/>
                <a:gd name="T17" fmla="*/ 100 h 898"/>
                <a:gd name="T18" fmla="*/ 1970 w 1970"/>
                <a:gd name="T19" fmla="*/ 62 h 8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70"/>
                <a:gd name="T31" fmla="*/ 0 h 898"/>
                <a:gd name="T32" fmla="*/ 1970 w 1970"/>
                <a:gd name="T33" fmla="*/ 898 h 8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70" h="898">
                  <a:moveTo>
                    <a:pt x="0" y="0"/>
                  </a:moveTo>
                  <a:cubicBezTo>
                    <a:pt x="6" y="63"/>
                    <a:pt x="8" y="249"/>
                    <a:pt x="35" y="374"/>
                  </a:cubicBezTo>
                  <a:cubicBezTo>
                    <a:pt x="62" y="499"/>
                    <a:pt x="93" y="663"/>
                    <a:pt x="162" y="750"/>
                  </a:cubicBezTo>
                  <a:cubicBezTo>
                    <a:pt x="231" y="837"/>
                    <a:pt x="355" y="890"/>
                    <a:pt x="450" y="894"/>
                  </a:cubicBezTo>
                  <a:cubicBezTo>
                    <a:pt x="545" y="898"/>
                    <a:pt x="655" y="834"/>
                    <a:pt x="730" y="776"/>
                  </a:cubicBezTo>
                  <a:cubicBezTo>
                    <a:pt x="805" y="718"/>
                    <a:pt x="841" y="618"/>
                    <a:pt x="899" y="547"/>
                  </a:cubicBezTo>
                  <a:cubicBezTo>
                    <a:pt x="957" y="476"/>
                    <a:pt x="1008" y="413"/>
                    <a:pt x="1077" y="352"/>
                  </a:cubicBezTo>
                  <a:cubicBezTo>
                    <a:pt x="1146" y="291"/>
                    <a:pt x="1221" y="223"/>
                    <a:pt x="1311" y="181"/>
                  </a:cubicBezTo>
                  <a:cubicBezTo>
                    <a:pt x="1401" y="139"/>
                    <a:pt x="1507" y="120"/>
                    <a:pt x="1617" y="100"/>
                  </a:cubicBezTo>
                  <a:cubicBezTo>
                    <a:pt x="1726" y="80"/>
                    <a:pt x="1896" y="70"/>
                    <a:pt x="1970" y="62"/>
                  </a:cubicBezTo>
                </a:path>
              </a:pathLst>
            </a:cu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44744" name="Freeform 8"/>
            <p:cNvSpPr>
              <a:spLocks/>
            </p:cNvSpPr>
            <p:nvPr/>
          </p:nvSpPr>
          <p:spPr bwMode="auto">
            <a:xfrm>
              <a:off x="5410200" y="2197849"/>
              <a:ext cx="2089547" cy="461963"/>
            </a:xfrm>
            <a:custGeom>
              <a:avLst/>
              <a:gdLst>
                <a:gd name="T0" fmla="*/ 0 w 1755"/>
                <a:gd name="T1" fmla="*/ 7 h 388"/>
                <a:gd name="T2" fmla="*/ 54 w 1755"/>
                <a:gd name="T3" fmla="*/ 166 h 388"/>
                <a:gd name="T4" fmla="*/ 216 w 1755"/>
                <a:gd name="T5" fmla="*/ 358 h 388"/>
                <a:gd name="T6" fmla="*/ 415 w 1755"/>
                <a:gd name="T7" fmla="*/ 344 h 388"/>
                <a:gd name="T8" fmla="*/ 552 w 1755"/>
                <a:gd name="T9" fmla="*/ 198 h 388"/>
                <a:gd name="T10" fmla="*/ 662 w 1755"/>
                <a:gd name="T11" fmla="*/ 97 h 388"/>
                <a:gd name="T12" fmla="*/ 806 w 1755"/>
                <a:gd name="T13" fmla="*/ 20 h 388"/>
                <a:gd name="T14" fmla="*/ 1009 w 1755"/>
                <a:gd name="T15" fmla="*/ 3 h 388"/>
                <a:gd name="T16" fmla="*/ 1755 w 1755"/>
                <a:gd name="T17" fmla="*/ 3 h 3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5"/>
                <a:gd name="T28" fmla="*/ 0 h 388"/>
                <a:gd name="T29" fmla="*/ 1755 w 1755"/>
                <a:gd name="T30" fmla="*/ 388 h 3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5" h="388">
                  <a:moveTo>
                    <a:pt x="0" y="7"/>
                  </a:moveTo>
                  <a:cubicBezTo>
                    <a:pt x="9" y="57"/>
                    <a:pt x="18" y="108"/>
                    <a:pt x="54" y="166"/>
                  </a:cubicBezTo>
                  <a:cubicBezTo>
                    <a:pt x="89" y="225"/>
                    <a:pt x="156" y="329"/>
                    <a:pt x="216" y="358"/>
                  </a:cubicBezTo>
                  <a:cubicBezTo>
                    <a:pt x="276" y="388"/>
                    <a:pt x="359" y="371"/>
                    <a:pt x="415" y="344"/>
                  </a:cubicBezTo>
                  <a:cubicBezTo>
                    <a:pt x="471" y="317"/>
                    <a:pt x="511" y="239"/>
                    <a:pt x="552" y="198"/>
                  </a:cubicBezTo>
                  <a:cubicBezTo>
                    <a:pt x="593" y="157"/>
                    <a:pt x="620" y="127"/>
                    <a:pt x="662" y="97"/>
                  </a:cubicBezTo>
                  <a:cubicBezTo>
                    <a:pt x="704" y="67"/>
                    <a:pt x="748" y="36"/>
                    <a:pt x="806" y="20"/>
                  </a:cubicBezTo>
                  <a:cubicBezTo>
                    <a:pt x="864" y="4"/>
                    <a:pt x="851" y="6"/>
                    <a:pt x="1009" y="3"/>
                  </a:cubicBezTo>
                  <a:cubicBezTo>
                    <a:pt x="1167" y="0"/>
                    <a:pt x="1600" y="3"/>
                    <a:pt x="1755" y="3"/>
                  </a:cubicBezTo>
                </a:path>
              </a:pathLst>
            </a:custGeom>
            <a:noFill/>
            <a:ln w="3810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grpSp>
          <p:nvGrpSpPr>
            <p:cNvPr id="7175" name="Group 15"/>
            <p:cNvGrpSpPr>
              <a:grpSpLocks/>
            </p:cNvGrpSpPr>
            <p:nvPr/>
          </p:nvGrpSpPr>
          <p:grpSpPr bwMode="auto">
            <a:xfrm>
              <a:off x="5410200" y="1548959"/>
              <a:ext cx="2862263" cy="2106215"/>
              <a:chOff x="3243" y="1616"/>
              <a:chExt cx="2404" cy="1769"/>
            </a:xfrm>
          </p:grpSpPr>
          <p:sp>
            <p:nvSpPr>
              <p:cNvPr id="7180" name="Line 5"/>
              <p:cNvSpPr>
                <a:spLocks noChangeShapeType="1"/>
              </p:cNvSpPr>
              <p:nvPr/>
            </p:nvSpPr>
            <p:spPr bwMode="auto">
              <a:xfrm flipV="1">
                <a:off x="3243" y="1661"/>
                <a:ext cx="0" cy="1724"/>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7181" name="Line 6"/>
              <p:cNvSpPr>
                <a:spLocks noChangeShapeType="1"/>
              </p:cNvSpPr>
              <p:nvPr/>
            </p:nvSpPr>
            <p:spPr bwMode="auto">
              <a:xfrm>
                <a:off x="3243" y="2172"/>
                <a:ext cx="199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7182" name="Text Box 9"/>
              <p:cNvSpPr txBox="1">
                <a:spLocks noChangeArrowheads="1"/>
              </p:cNvSpPr>
              <p:nvPr/>
            </p:nvSpPr>
            <p:spPr bwMode="auto">
              <a:xfrm>
                <a:off x="4848" y="1888"/>
                <a:ext cx="79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altLang="en-US" sz="1350" err="1"/>
                  <a:t>Thời</a:t>
                </a:r>
                <a:r>
                  <a:rPr lang="en-GB" altLang="en-US" sz="1350"/>
                  <a:t> </a:t>
                </a:r>
                <a:r>
                  <a:rPr lang="en-GB" altLang="en-US" sz="1350" err="1"/>
                  <a:t>gian</a:t>
                </a:r>
                <a:endParaRPr lang="en-GB" altLang="en-US" sz="1350"/>
              </a:p>
            </p:txBody>
          </p:sp>
          <p:sp>
            <p:nvSpPr>
              <p:cNvPr id="7183" name="Text Box 10"/>
              <p:cNvSpPr txBox="1">
                <a:spLocks noChangeArrowheads="1"/>
              </p:cNvSpPr>
              <p:nvPr/>
            </p:nvSpPr>
            <p:spPr bwMode="auto">
              <a:xfrm>
                <a:off x="3243" y="1616"/>
                <a:ext cx="87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altLang="en-US" sz="1350" err="1"/>
                  <a:t>Chức</a:t>
                </a:r>
                <a:r>
                  <a:rPr lang="en-GB" altLang="en-US" sz="1350"/>
                  <a:t> </a:t>
                </a:r>
                <a:r>
                  <a:rPr lang="en-GB" altLang="en-US" sz="1350" err="1"/>
                  <a:t>năng</a:t>
                </a:r>
                <a:endParaRPr lang="en-GB" altLang="en-US" sz="1350"/>
              </a:p>
            </p:txBody>
          </p:sp>
        </p:grpSp>
        <p:sp>
          <p:nvSpPr>
            <p:cNvPr id="244747" name="Line 11"/>
            <p:cNvSpPr>
              <a:spLocks noChangeShapeType="1"/>
            </p:cNvSpPr>
            <p:nvPr/>
          </p:nvSpPr>
          <p:spPr bwMode="auto">
            <a:xfrm>
              <a:off x="5572125" y="3763522"/>
              <a:ext cx="622697" cy="119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4748" name="Text Box 12"/>
            <p:cNvSpPr txBox="1">
              <a:spLocks noChangeArrowheads="1"/>
            </p:cNvSpPr>
            <p:nvPr/>
          </p:nvSpPr>
          <p:spPr bwMode="auto">
            <a:xfrm>
              <a:off x="6328172" y="3601596"/>
              <a:ext cx="140493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vi-VN" altLang="en-US" sz="1350"/>
                <a:t>Truyền thống</a:t>
              </a:r>
              <a:endParaRPr lang="en-GB" altLang="en-US" sz="1350"/>
            </a:p>
          </p:txBody>
        </p:sp>
        <p:sp>
          <p:nvSpPr>
            <p:cNvPr id="244749" name="Line 13"/>
            <p:cNvSpPr>
              <a:spLocks noChangeShapeType="1"/>
            </p:cNvSpPr>
            <p:nvPr/>
          </p:nvSpPr>
          <p:spPr bwMode="auto">
            <a:xfrm>
              <a:off x="5572125" y="4033793"/>
              <a:ext cx="6477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4750" name="Text Box 14"/>
            <p:cNvSpPr txBox="1">
              <a:spLocks noChangeArrowheads="1"/>
            </p:cNvSpPr>
            <p:nvPr/>
          </p:nvSpPr>
          <p:spPr bwMode="auto">
            <a:xfrm>
              <a:off x="6328172" y="3871868"/>
              <a:ext cx="17823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vi-VN" altLang="en-US" sz="1350"/>
                <a:t>ERAS protocol</a:t>
              </a:r>
              <a:endParaRPr lang="en-GB" altLang="en-US" sz="1350"/>
            </a:p>
          </p:txBody>
        </p:sp>
      </p:grpSp>
      <p:sp>
        <p:nvSpPr>
          <p:cNvPr id="18" name="Title 1"/>
          <p:cNvSpPr>
            <a:spLocks noGrp="1"/>
          </p:cNvSpPr>
          <p:nvPr>
            <p:ph type="title"/>
          </p:nvPr>
        </p:nvSpPr>
        <p:spPr>
          <a:xfrm>
            <a:off x="1657350" y="213121"/>
            <a:ext cx="5829300" cy="606029"/>
          </a:xfrm>
        </p:spPr>
        <p:txBody>
          <a:bodyPr>
            <a:noAutofit/>
          </a:bodyPr>
          <a:lstStyle/>
          <a:p>
            <a:r>
              <a:rPr lang="vi-VN" sz="4000" b="1">
                <a:solidFill>
                  <a:srgbClr val="002060"/>
                </a:solidFill>
              </a:rPr>
              <a:t>SO SÁNH</a:t>
            </a:r>
            <a:endParaRPr lang="en-US" sz="4000" b="1">
              <a:solidFill>
                <a:srgbClr val="002060"/>
              </a:solidFill>
            </a:endParaRPr>
          </a:p>
        </p:txBody>
      </p:sp>
      <p:sp>
        <p:nvSpPr>
          <p:cNvPr id="20" name="Content Placeholder 2"/>
          <p:cNvSpPr txBox="1">
            <a:spLocks/>
          </p:cNvSpPr>
          <p:nvPr/>
        </p:nvSpPr>
        <p:spPr>
          <a:xfrm>
            <a:off x="679480" y="3381375"/>
            <a:ext cx="2719387" cy="1065608"/>
          </a:xfrm>
          <a:prstGeom prst="rect">
            <a:avLst/>
          </a:prstGeom>
        </p:spPr>
        <p:txBody>
          <a:bodyPr vert="horz" lIns="91440" tIns="45720" rIns="91440" bIns="45720" rtlCol="0">
            <a:normAutofit/>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385763" indent="-385763">
              <a:buFont typeface="+mj-lt"/>
              <a:buAutoNum type="arabicPeriod"/>
            </a:pPr>
            <a:endParaRPr lang="en-US" sz="1600">
              <a:solidFill>
                <a:srgbClr val="002060"/>
              </a:solidFill>
            </a:endParaRPr>
          </a:p>
        </p:txBody>
      </p:sp>
    </p:spTree>
    <p:extLst>
      <p:ext uri="{BB962C8B-B14F-4D97-AF65-F5344CB8AC3E}">
        <p14:creationId xmlns:p14="http://schemas.microsoft.com/office/powerpoint/2010/main" val="15494845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animEffect transition="in" filter="fade">
                                      <p:cBhvr>
                                        <p:cTn id="7" dur="500"/>
                                        <p:tgtEl>
                                          <p:spTgt spid="24473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4739">
                                            <p:txEl>
                                              <p:pRg st="1" end="1"/>
                                            </p:txEl>
                                          </p:spTgt>
                                        </p:tgtEl>
                                        <p:attrNameLst>
                                          <p:attrName>style.visibility</p:attrName>
                                        </p:attrNameLst>
                                      </p:cBhvr>
                                      <p:to>
                                        <p:strVal val="visible"/>
                                      </p:to>
                                    </p:set>
                                    <p:animEffect transition="in" filter="fade">
                                      <p:cBhvr>
                                        <p:cTn id="10" dur="500"/>
                                        <p:tgtEl>
                                          <p:spTgt spid="244739">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4739">
                                            <p:txEl>
                                              <p:pRg st="2" end="2"/>
                                            </p:txEl>
                                          </p:spTgt>
                                        </p:tgtEl>
                                        <p:attrNameLst>
                                          <p:attrName>style.visibility</p:attrName>
                                        </p:attrNameLst>
                                      </p:cBhvr>
                                      <p:to>
                                        <p:strVal val="visible"/>
                                      </p:to>
                                    </p:set>
                                    <p:animEffect transition="in" filter="barn(inVertical)">
                                      <p:cBhvr>
                                        <p:cTn id="13" dur="500"/>
                                        <p:tgtEl>
                                          <p:spTgt spid="244739">
                                            <p:txEl>
                                              <p:pRg st="2" end="2"/>
                                            </p:txEl>
                                          </p:spTgt>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447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1484710" y="0"/>
            <a:ext cx="6172200" cy="857250"/>
          </a:xfrm>
          <a:noFill/>
        </p:spPr>
        <p:txBody>
          <a:bodyPr anchor="ctr">
            <a:normAutofit/>
          </a:bodyPr>
          <a:lstStyle/>
          <a:p>
            <a:r>
              <a:rPr lang="en-GB" altLang="en-US" sz="3600" b="1" err="1">
                <a:solidFill>
                  <a:srgbClr val="C00000"/>
                </a:solidFill>
                <a:latin typeface="Arial" panose="020B0604020202020204" pitchFamily="34" charset="0"/>
                <a:cs typeface="Arial" panose="020B0604020202020204" pitchFamily="34" charset="0"/>
              </a:rPr>
              <a:t>Thực</a:t>
            </a:r>
            <a:r>
              <a:rPr lang="en-GB" altLang="en-US" sz="3600" b="1">
                <a:solidFill>
                  <a:srgbClr val="C00000"/>
                </a:solidFill>
                <a:latin typeface="Arial" panose="020B0604020202020204" pitchFamily="34" charset="0"/>
                <a:cs typeface="Arial" panose="020B0604020202020204" pitchFamily="34" charset="0"/>
              </a:rPr>
              <a:t> </a:t>
            </a:r>
            <a:r>
              <a:rPr lang="en-GB" altLang="en-US" sz="3600" b="1" err="1">
                <a:solidFill>
                  <a:srgbClr val="C00000"/>
                </a:solidFill>
                <a:latin typeface="Arial" panose="020B0604020202020204" pitchFamily="34" charset="0"/>
                <a:cs typeface="Arial" panose="020B0604020202020204" pitchFamily="34" charset="0"/>
              </a:rPr>
              <a:t>hành</a:t>
            </a:r>
            <a:r>
              <a:rPr lang="en-GB" altLang="en-US" sz="3600" b="1">
                <a:solidFill>
                  <a:srgbClr val="C00000"/>
                </a:solidFill>
                <a:latin typeface="Arial" panose="020B0604020202020204" pitchFamily="34" charset="0"/>
                <a:cs typeface="Arial" panose="020B0604020202020204" pitchFamily="34" charset="0"/>
              </a:rPr>
              <a:t> ERAS</a:t>
            </a:r>
          </a:p>
        </p:txBody>
      </p:sp>
      <p:sp>
        <p:nvSpPr>
          <p:cNvPr id="245763" name="Text Box 3"/>
          <p:cNvSpPr txBox="1">
            <a:spLocks noChangeArrowheads="1"/>
          </p:cNvSpPr>
          <p:nvPr/>
        </p:nvSpPr>
        <p:spPr bwMode="auto">
          <a:xfrm>
            <a:off x="1143000" y="804864"/>
            <a:ext cx="1538288" cy="665560"/>
          </a:xfrm>
          <a:prstGeom prst="rect">
            <a:avLst/>
          </a:prstGeom>
          <a:noFill/>
          <a:ln w="76200" cmpd="tri">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500" b="1" err="1"/>
              <a:t>Đánh</a:t>
            </a:r>
            <a:r>
              <a:rPr lang="en-GB" altLang="en-US" sz="1500" b="1"/>
              <a:t> </a:t>
            </a:r>
            <a:r>
              <a:rPr lang="en-GB" altLang="en-US" sz="1500" b="1" err="1"/>
              <a:t>giá</a:t>
            </a:r>
            <a:r>
              <a:rPr lang="en-GB" altLang="en-US" sz="1500" b="1"/>
              <a:t> </a:t>
            </a:r>
            <a:r>
              <a:rPr lang="en-GB" altLang="en-US" sz="1500" b="1" err="1"/>
              <a:t>tình</a:t>
            </a:r>
            <a:r>
              <a:rPr lang="en-GB" altLang="en-US" sz="1500" b="1"/>
              <a:t> </a:t>
            </a:r>
            <a:r>
              <a:rPr lang="en-GB" altLang="en-US" sz="1500" b="1" err="1"/>
              <a:t>trạng</a:t>
            </a:r>
            <a:r>
              <a:rPr lang="en-GB" altLang="en-US" sz="1500" b="1"/>
              <a:t> </a:t>
            </a:r>
            <a:r>
              <a:rPr lang="en-GB" altLang="en-US" sz="1500" b="1" err="1"/>
              <a:t>sức</a:t>
            </a:r>
            <a:r>
              <a:rPr lang="en-GB" altLang="en-US" sz="1500" b="1"/>
              <a:t> </a:t>
            </a:r>
            <a:r>
              <a:rPr lang="en-GB" altLang="en-US" sz="1500" b="1" err="1"/>
              <a:t>khỏe</a:t>
            </a:r>
            <a:r>
              <a:rPr lang="en-GB" altLang="en-US" sz="1500" b="1"/>
              <a:t> BN</a:t>
            </a:r>
          </a:p>
        </p:txBody>
      </p:sp>
      <p:sp>
        <p:nvSpPr>
          <p:cNvPr id="245764" name="Text Box 4"/>
          <p:cNvSpPr txBox="1">
            <a:spLocks noChangeArrowheads="1"/>
          </p:cNvSpPr>
          <p:nvPr/>
        </p:nvSpPr>
        <p:spPr bwMode="auto">
          <a:xfrm>
            <a:off x="2464594" y="1619251"/>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vi-VN" altLang="en-US" sz="1200" b="1">
                <a:solidFill>
                  <a:srgbClr val="FF0000"/>
                </a:solidFill>
              </a:rPr>
              <a:t>TRƯỚC MỔ</a:t>
            </a:r>
            <a:endParaRPr lang="en-GB" altLang="en-US" sz="1200" b="1">
              <a:solidFill>
                <a:srgbClr val="FF0000"/>
              </a:solidFill>
            </a:endParaRPr>
          </a:p>
        </p:txBody>
      </p:sp>
      <p:sp>
        <p:nvSpPr>
          <p:cNvPr id="245765" name="Text Box 5"/>
          <p:cNvSpPr txBox="1">
            <a:spLocks noChangeArrowheads="1"/>
          </p:cNvSpPr>
          <p:nvPr/>
        </p:nvSpPr>
        <p:spPr bwMode="auto">
          <a:xfrm>
            <a:off x="3517107" y="2239567"/>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err="1"/>
              <a:t>Chuẩn</a:t>
            </a:r>
            <a:r>
              <a:rPr lang="en-GB" altLang="en-US" sz="1200"/>
              <a:t> </a:t>
            </a:r>
            <a:r>
              <a:rPr lang="en-GB" altLang="en-US" sz="1200" err="1"/>
              <a:t>bị</a:t>
            </a:r>
            <a:endParaRPr lang="en-GB" altLang="en-US" sz="1200"/>
          </a:p>
        </p:txBody>
      </p:sp>
      <p:sp>
        <p:nvSpPr>
          <p:cNvPr id="245766" name="Text Box 6"/>
          <p:cNvSpPr txBox="1">
            <a:spLocks noChangeArrowheads="1"/>
          </p:cNvSpPr>
          <p:nvPr/>
        </p:nvSpPr>
        <p:spPr bwMode="auto">
          <a:xfrm>
            <a:off x="4570810" y="2861072"/>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b="1">
                <a:solidFill>
                  <a:srgbClr val="FF0000"/>
                </a:solidFill>
              </a:rPr>
              <a:t>T</a:t>
            </a:r>
            <a:r>
              <a:rPr lang="vi-VN" altLang="en-US" sz="1200" b="1">
                <a:solidFill>
                  <a:srgbClr val="FF0000"/>
                </a:solidFill>
              </a:rPr>
              <a:t>RONG MỔ</a:t>
            </a:r>
            <a:endParaRPr lang="en-GB" altLang="en-US" sz="1200" b="1">
              <a:solidFill>
                <a:srgbClr val="FF0000"/>
              </a:solidFill>
            </a:endParaRPr>
          </a:p>
        </p:txBody>
      </p:sp>
      <p:sp>
        <p:nvSpPr>
          <p:cNvPr id="245767" name="Text Box 7"/>
          <p:cNvSpPr txBox="1">
            <a:spLocks noChangeArrowheads="1"/>
          </p:cNvSpPr>
          <p:nvPr/>
        </p:nvSpPr>
        <p:spPr bwMode="auto">
          <a:xfrm>
            <a:off x="5623323" y="3481388"/>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b="1">
                <a:solidFill>
                  <a:srgbClr val="FF0000"/>
                </a:solidFill>
              </a:rPr>
              <a:t>S</a:t>
            </a:r>
            <a:r>
              <a:rPr lang="vi-VN" altLang="en-US" sz="1200" b="1">
                <a:solidFill>
                  <a:srgbClr val="FF0000"/>
                </a:solidFill>
              </a:rPr>
              <a:t>AU MỔ</a:t>
            </a:r>
            <a:endParaRPr lang="en-GB" altLang="en-US" sz="1200" b="1">
              <a:solidFill>
                <a:srgbClr val="FF0000"/>
              </a:solidFill>
            </a:endParaRPr>
          </a:p>
        </p:txBody>
      </p:sp>
      <p:sp>
        <p:nvSpPr>
          <p:cNvPr id="245768" name="Text Box 8"/>
          <p:cNvSpPr txBox="1">
            <a:spLocks noChangeArrowheads="1"/>
          </p:cNvSpPr>
          <p:nvPr/>
        </p:nvSpPr>
        <p:spPr bwMode="auto">
          <a:xfrm>
            <a:off x="6675835" y="4101704"/>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a:t>Theo </a:t>
            </a:r>
            <a:r>
              <a:rPr lang="en-GB" altLang="en-US" sz="1200" err="1"/>
              <a:t>dõi</a:t>
            </a:r>
            <a:endParaRPr lang="en-GB" altLang="en-US" sz="1200"/>
          </a:p>
        </p:txBody>
      </p:sp>
      <p:sp>
        <p:nvSpPr>
          <p:cNvPr id="245769" name="AutoShape 9"/>
          <p:cNvSpPr>
            <a:spLocks noChangeArrowheads="1"/>
          </p:cNvSpPr>
          <p:nvPr/>
        </p:nvSpPr>
        <p:spPr bwMode="auto">
          <a:xfrm rot="5400000">
            <a:off x="1898453" y="1307732"/>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245770" name="AutoShape 10"/>
          <p:cNvSpPr>
            <a:spLocks noChangeArrowheads="1"/>
          </p:cNvSpPr>
          <p:nvPr/>
        </p:nvSpPr>
        <p:spPr bwMode="auto">
          <a:xfrm rot="5400000">
            <a:off x="2949775" y="1929238"/>
            <a:ext cx="485775" cy="892120"/>
          </a:xfrm>
          <a:custGeom>
            <a:avLst/>
            <a:gdLst>
              <a:gd name="T0" fmla="*/ 462656 w 21600"/>
              <a:gd name="T1" fmla="*/ 0 h 21600"/>
              <a:gd name="T2" fmla="*/ 277581 w 21600"/>
              <a:gd name="T3" fmla="*/ 239712 h 21600"/>
              <a:gd name="T4" fmla="*/ 0 w 21600"/>
              <a:gd name="T5" fmla="*/ 599314 h 21600"/>
              <a:gd name="T6" fmla="*/ 277581 w 21600"/>
              <a:gd name="T7" fmla="*/ 719137 h 21600"/>
              <a:gd name="T8" fmla="*/ 555163 w 21600"/>
              <a:gd name="T9" fmla="*/ 499401 h 21600"/>
              <a:gd name="T10" fmla="*/ 647700 w 21600"/>
              <a:gd name="T11" fmla="*/ 239712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245771" name="AutoShape 11"/>
          <p:cNvSpPr>
            <a:spLocks noChangeArrowheads="1"/>
          </p:cNvSpPr>
          <p:nvPr/>
        </p:nvSpPr>
        <p:spPr bwMode="auto">
          <a:xfrm rot="5400000">
            <a:off x="4003478" y="2549553"/>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245772" name="AutoShape 12"/>
          <p:cNvSpPr>
            <a:spLocks noChangeArrowheads="1"/>
          </p:cNvSpPr>
          <p:nvPr/>
        </p:nvSpPr>
        <p:spPr bwMode="auto">
          <a:xfrm rot="5400000">
            <a:off x="5055990" y="3171060"/>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245773" name="AutoShape 13"/>
          <p:cNvSpPr>
            <a:spLocks noChangeArrowheads="1"/>
          </p:cNvSpPr>
          <p:nvPr/>
        </p:nvSpPr>
        <p:spPr bwMode="auto">
          <a:xfrm rot="5400000">
            <a:off x="6108503" y="3791376"/>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245774" name="AutoShape 14"/>
          <p:cNvSpPr>
            <a:spLocks noChangeArrowheads="1"/>
          </p:cNvSpPr>
          <p:nvPr/>
        </p:nvSpPr>
        <p:spPr bwMode="auto">
          <a:xfrm>
            <a:off x="3714750" y="1028703"/>
            <a:ext cx="4171950" cy="1079897"/>
          </a:xfrm>
          <a:prstGeom prst="wedgeRoundRectCallout">
            <a:avLst>
              <a:gd name="adj1" fmla="val -75069"/>
              <a:gd name="adj2" fmla="val -35556"/>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1350" err="1"/>
              <a:t>Tối</a:t>
            </a:r>
            <a:r>
              <a:rPr lang="en-GB" altLang="en-US" sz="1350"/>
              <a:t> </a:t>
            </a:r>
            <a:r>
              <a:rPr lang="en-GB" altLang="en-US" sz="1350" err="1"/>
              <a:t>ưu</a:t>
            </a:r>
            <a:r>
              <a:rPr lang="en-GB" altLang="en-US" sz="1350"/>
              <a:t> </a:t>
            </a:r>
            <a:r>
              <a:rPr lang="en-GB" altLang="en-US" sz="1350" err="1"/>
              <a:t>hóa</a:t>
            </a:r>
            <a:r>
              <a:rPr lang="en-GB" altLang="en-US" sz="1350"/>
              <a:t> </a:t>
            </a:r>
            <a:r>
              <a:rPr lang="en-GB" altLang="en-US" sz="1350" err="1"/>
              <a:t>tình</a:t>
            </a:r>
            <a:r>
              <a:rPr lang="en-GB" altLang="en-US" sz="1350"/>
              <a:t> </a:t>
            </a:r>
            <a:r>
              <a:rPr lang="en-GB" altLang="en-US" sz="1350" err="1"/>
              <a:t>trạng</a:t>
            </a:r>
            <a:r>
              <a:rPr lang="en-GB" altLang="en-US" sz="1350"/>
              <a:t> </a:t>
            </a:r>
            <a:r>
              <a:rPr lang="en-GB" altLang="en-US" sz="1350" err="1"/>
              <a:t>sức</a:t>
            </a:r>
            <a:r>
              <a:rPr lang="en-GB" altLang="en-US" sz="1350"/>
              <a:t> </a:t>
            </a:r>
            <a:r>
              <a:rPr lang="en-GB" altLang="en-US" sz="1350" err="1"/>
              <a:t>khỏe</a:t>
            </a:r>
            <a:r>
              <a:rPr lang="en-GB" altLang="en-US" sz="1350"/>
              <a:t> </a:t>
            </a:r>
            <a:r>
              <a:rPr lang="en-GB" altLang="en-US" sz="1350" err="1"/>
              <a:t>trước</a:t>
            </a:r>
            <a:r>
              <a:rPr lang="en-GB" altLang="en-US" sz="1350"/>
              <a:t> </a:t>
            </a:r>
            <a:r>
              <a:rPr lang="en-GB" altLang="en-US" sz="1350" err="1"/>
              <a:t>mổ</a:t>
            </a:r>
            <a:r>
              <a:rPr lang="en-GB" altLang="en-US" sz="1350"/>
              <a:t>: </a:t>
            </a:r>
            <a:r>
              <a:rPr lang="en-GB" altLang="en-US" sz="1350" err="1"/>
              <a:t>rượu</a:t>
            </a:r>
            <a:r>
              <a:rPr lang="en-GB" altLang="en-US" sz="1350"/>
              <a:t> </a:t>
            </a:r>
            <a:r>
              <a:rPr lang="en-GB" altLang="en-US" sz="1350" err="1"/>
              <a:t>thuốc</a:t>
            </a:r>
            <a:r>
              <a:rPr lang="en-GB" altLang="en-US" sz="1350"/>
              <a:t> </a:t>
            </a:r>
            <a:r>
              <a:rPr lang="en-GB" altLang="en-US" sz="1350" err="1"/>
              <a:t>lá</a:t>
            </a:r>
            <a:r>
              <a:rPr lang="en-GB" altLang="en-US" sz="1350"/>
              <a:t>, </a:t>
            </a:r>
            <a:r>
              <a:rPr lang="en-GB" altLang="en-US" sz="1350" err="1"/>
              <a:t>thiếu</a:t>
            </a:r>
            <a:r>
              <a:rPr lang="en-GB" altLang="en-US" sz="1350"/>
              <a:t> </a:t>
            </a:r>
            <a:r>
              <a:rPr lang="en-GB" altLang="en-US" sz="1350" err="1"/>
              <a:t>máu,hô</a:t>
            </a:r>
            <a:r>
              <a:rPr lang="en-GB" altLang="en-US" sz="1350"/>
              <a:t> </a:t>
            </a:r>
            <a:r>
              <a:rPr lang="en-GB" altLang="en-US" sz="1350" err="1"/>
              <a:t>hấp,tim</a:t>
            </a:r>
            <a:r>
              <a:rPr lang="en-GB" altLang="en-US" sz="1350"/>
              <a:t> </a:t>
            </a:r>
          </a:p>
          <a:p>
            <a:pPr eaLnBrk="1" hangingPunct="1">
              <a:spcBef>
                <a:spcPct val="50000"/>
              </a:spcBef>
              <a:buFontTx/>
              <a:buChar char="•"/>
            </a:pPr>
            <a:r>
              <a:rPr lang="en-GB" altLang="en-US" sz="1350" err="1"/>
              <a:t>Điều</a:t>
            </a:r>
            <a:r>
              <a:rPr lang="en-GB" altLang="en-US" sz="1350"/>
              <a:t> </a:t>
            </a:r>
            <a:r>
              <a:rPr lang="en-GB" altLang="en-US" sz="1350" err="1"/>
              <a:t>trị</a:t>
            </a:r>
            <a:r>
              <a:rPr lang="en-GB" altLang="en-US" sz="1350"/>
              <a:t> </a:t>
            </a:r>
            <a:r>
              <a:rPr lang="en-GB" altLang="en-US" sz="1350" err="1"/>
              <a:t>ổn</a:t>
            </a:r>
            <a:r>
              <a:rPr lang="en-GB" altLang="en-US" sz="1350"/>
              <a:t> </a:t>
            </a:r>
            <a:r>
              <a:rPr lang="en-GB" altLang="en-US" sz="1350" err="1"/>
              <a:t>các</a:t>
            </a:r>
            <a:r>
              <a:rPr lang="en-GB" altLang="en-US" sz="1350"/>
              <a:t> </a:t>
            </a:r>
            <a:r>
              <a:rPr lang="en-GB" altLang="en-US" sz="1350" err="1"/>
              <a:t>bệnh</a:t>
            </a:r>
            <a:r>
              <a:rPr lang="en-GB" altLang="en-US" sz="1350"/>
              <a:t> </a:t>
            </a:r>
            <a:r>
              <a:rPr lang="en-GB" altLang="en-US" sz="1350" err="1"/>
              <a:t>nội</a:t>
            </a:r>
            <a:r>
              <a:rPr lang="en-GB" altLang="en-US" sz="1350"/>
              <a:t> </a:t>
            </a:r>
            <a:r>
              <a:rPr lang="en-GB" altLang="en-US" sz="1350" err="1"/>
              <a:t>khoa</a:t>
            </a:r>
            <a:r>
              <a:rPr lang="en-GB" altLang="en-US" sz="1350"/>
              <a:t>: ĐTĐ, THA,COPD,…</a:t>
            </a:r>
          </a:p>
        </p:txBody>
      </p:sp>
      <p:sp>
        <p:nvSpPr>
          <p:cNvPr id="10256" name="Text Box 15"/>
          <p:cNvSpPr txBox="1">
            <a:spLocks noChangeArrowheads="1"/>
          </p:cNvSpPr>
          <p:nvPr/>
        </p:nvSpPr>
        <p:spPr bwMode="auto">
          <a:xfrm>
            <a:off x="4587985" y="552451"/>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endParaRPr lang="en-GB" altLang="en-US" sz="1200"/>
          </a:p>
        </p:txBody>
      </p:sp>
    </p:spTree>
    <p:extLst>
      <p:ext uri="{BB962C8B-B14F-4D97-AF65-F5344CB8AC3E}">
        <p14:creationId xmlns:p14="http://schemas.microsoft.com/office/powerpoint/2010/main" val="17772888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45762"/>
                                        </p:tgtEl>
                                        <p:attrNameLst>
                                          <p:attrName>style.visibility</p:attrName>
                                        </p:attrNameLst>
                                      </p:cBhvr>
                                      <p:to>
                                        <p:strVal val="visible"/>
                                      </p:to>
                                    </p:set>
                                  </p:childTnLst>
                                </p:cTn>
                              </p:par>
                            </p:childTnLst>
                          </p:cTn>
                        </p:par>
                        <p:par>
                          <p:cTn id="7" fill="hold" nodeType="with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45763"/>
                                        </p:tgtEl>
                                        <p:attrNameLst>
                                          <p:attrName>style.visibility</p:attrName>
                                        </p:attrNameLst>
                                      </p:cBhvr>
                                      <p:to>
                                        <p:strVal val="visible"/>
                                      </p:to>
                                    </p:set>
                                  </p:childTnLst>
                                </p:cTn>
                              </p:par>
                            </p:childTnLst>
                          </p:cTn>
                        </p:par>
                        <p:par>
                          <p:cTn id="10" fill="hold" nodeType="afterGroup">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245769"/>
                                        </p:tgtEl>
                                        <p:attrNameLst>
                                          <p:attrName>style.visibility</p:attrName>
                                        </p:attrNameLst>
                                      </p:cBhvr>
                                      <p:to>
                                        <p:strVal val="visible"/>
                                      </p:to>
                                    </p:set>
                                    <p:animEffect transition="in" filter="wipe(left)">
                                      <p:cBhvr>
                                        <p:cTn id="13" dur="500"/>
                                        <p:tgtEl>
                                          <p:spTgt spid="245769"/>
                                        </p:tgtEl>
                                      </p:cBhvr>
                                    </p:animEffect>
                                  </p:childTnLst>
                                </p:cTn>
                              </p:par>
                            </p:childTnLst>
                          </p:cTn>
                        </p:par>
                        <p:par>
                          <p:cTn id="14" fill="hold" nodeType="afterGroup">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245764"/>
                                        </p:tgtEl>
                                        <p:attrNameLst>
                                          <p:attrName>style.visibility</p:attrName>
                                        </p:attrNameLst>
                                      </p:cBhvr>
                                      <p:to>
                                        <p:strVal val="visible"/>
                                      </p:to>
                                    </p:se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45770"/>
                                        </p:tgtEl>
                                        <p:attrNameLst>
                                          <p:attrName>style.visibility</p:attrName>
                                        </p:attrNameLst>
                                      </p:cBhvr>
                                      <p:to>
                                        <p:strVal val="visible"/>
                                      </p:to>
                                    </p:set>
                                    <p:animEffect transition="in" filter="wipe(left)">
                                      <p:cBhvr>
                                        <p:cTn id="20" dur="500"/>
                                        <p:tgtEl>
                                          <p:spTgt spid="245770"/>
                                        </p:tgtEl>
                                      </p:cBhvr>
                                    </p:animEffect>
                                  </p:childTnLst>
                                </p:cTn>
                              </p:par>
                            </p:childTnLst>
                          </p:cTn>
                        </p:par>
                        <p:par>
                          <p:cTn id="21" fill="hold" nodeType="afterGroup">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245765"/>
                                        </p:tgtEl>
                                        <p:attrNameLst>
                                          <p:attrName>style.visibility</p:attrName>
                                        </p:attrNameLst>
                                      </p:cBhvr>
                                      <p:to>
                                        <p:strVal val="visible"/>
                                      </p:to>
                                    </p:set>
                                  </p:childTnLst>
                                </p:cTn>
                              </p:par>
                            </p:childTnLst>
                          </p:cTn>
                        </p:par>
                        <p:par>
                          <p:cTn id="24" fill="hold" nodeType="afterGroup">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245771"/>
                                        </p:tgtEl>
                                        <p:attrNameLst>
                                          <p:attrName>style.visibility</p:attrName>
                                        </p:attrNameLst>
                                      </p:cBhvr>
                                      <p:to>
                                        <p:strVal val="visible"/>
                                      </p:to>
                                    </p:set>
                                    <p:animEffect transition="in" filter="wipe(left)">
                                      <p:cBhvr>
                                        <p:cTn id="27" dur="500"/>
                                        <p:tgtEl>
                                          <p:spTgt spid="245771"/>
                                        </p:tgtEl>
                                      </p:cBhvr>
                                    </p:animEffect>
                                  </p:childTnLst>
                                </p:cTn>
                              </p:par>
                            </p:childTnLst>
                          </p:cTn>
                        </p:par>
                        <p:par>
                          <p:cTn id="28" fill="hold" nodeType="afterGroup">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245766"/>
                                        </p:tgtEl>
                                        <p:attrNameLst>
                                          <p:attrName>style.visibility</p:attrName>
                                        </p:attrNameLst>
                                      </p:cBhvr>
                                      <p:to>
                                        <p:strVal val="visible"/>
                                      </p:to>
                                    </p:set>
                                  </p:childTnLst>
                                </p:cTn>
                              </p:par>
                            </p:childTnLst>
                          </p:cTn>
                        </p:par>
                        <p:par>
                          <p:cTn id="31" fill="hold" nodeType="afterGroup">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45772"/>
                                        </p:tgtEl>
                                        <p:attrNameLst>
                                          <p:attrName>style.visibility</p:attrName>
                                        </p:attrNameLst>
                                      </p:cBhvr>
                                      <p:to>
                                        <p:strVal val="visible"/>
                                      </p:to>
                                    </p:set>
                                    <p:animEffect transition="in" filter="wipe(left)">
                                      <p:cBhvr>
                                        <p:cTn id="34" dur="500"/>
                                        <p:tgtEl>
                                          <p:spTgt spid="245772"/>
                                        </p:tgtEl>
                                      </p:cBhvr>
                                    </p:animEffect>
                                  </p:childTnLst>
                                </p:cTn>
                              </p:par>
                            </p:childTnLst>
                          </p:cTn>
                        </p:par>
                        <p:par>
                          <p:cTn id="35" fill="hold" nodeType="afterGroup">
                            <p:stCondLst>
                              <p:cond delay="2000"/>
                            </p:stCondLst>
                            <p:childTnLst>
                              <p:par>
                                <p:cTn id="36" presetID="1" presetClass="entr" presetSubtype="0" fill="hold" grpId="0" nodeType="afterEffect">
                                  <p:stCondLst>
                                    <p:cond delay="0"/>
                                  </p:stCondLst>
                                  <p:childTnLst>
                                    <p:set>
                                      <p:cBhvr>
                                        <p:cTn id="37" dur="1" fill="hold">
                                          <p:stCondLst>
                                            <p:cond delay="0"/>
                                          </p:stCondLst>
                                        </p:cTn>
                                        <p:tgtEl>
                                          <p:spTgt spid="245767"/>
                                        </p:tgtEl>
                                        <p:attrNameLst>
                                          <p:attrName>style.visibility</p:attrName>
                                        </p:attrNameLst>
                                      </p:cBhvr>
                                      <p:to>
                                        <p:strVal val="visible"/>
                                      </p:to>
                                    </p:set>
                                  </p:childTnLst>
                                </p:cTn>
                              </p:par>
                            </p:childTnLst>
                          </p:cTn>
                        </p:par>
                        <p:par>
                          <p:cTn id="38" fill="hold" nodeType="afterGroup">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45773"/>
                                        </p:tgtEl>
                                        <p:attrNameLst>
                                          <p:attrName>style.visibility</p:attrName>
                                        </p:attrNameLst>
                                      </p:cBhvr>
                                      <p:to>
                                        <p:strVal val="visible"/>
                                      </p:to>
                                    </p:set>
                                    <p:animEffect transition="in" filter="wipe(left)">
                                      <p:cBhvr>
                                        <p:cTn id="41" dur="500"/>
                                        <p:tgtEl>
                                          <p:spTgt spid="245773"/>
                                        </p:tgtEl>
                                      </p:cBhvr>
                                    </p:animEffect>
                                  </p:childTnLst>
                                </p:cTn>
                              </p:par>
                            </p:childTnLst>
                          </p:cTn>
                        </p:par>
                        <p:par>
                          <p:cTn id="42" fill="hold" nodeType="afterGroup">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245768"/>
                                        </p:tgtEl>
                                        <p:attrNameLst>
                                          <p:attrName>style.visibility</p:attrName>
                                        </p:attrNameLst>
                                      </p:cBhvr>
                                      <p:to>
                                        <p:strVal val="visible"/>
                                      </p:to>
                                    </p:set>
                                  </p:childTnLst>
                                </p:cTn>
                              </p:par>
                            </p:childTnLst>
                          </p:cTn>
                        </p:par>
                        <p:par>
                          <p:cTn id="45" fill="hold" nodeType="withGroup">
                            <p:stCondLst>
                              <p:cond delay="2500"/>
                            </p:stCondLst>
                            <p:childTnLst>
                              <p:par>
                                <p:cTn id="46" presetID="9" presetClass="entr" presetSubtype="0" fill="hold" grpId="0" nodeType="afterEffect">
                                  <p:stCondLst>
                                    <p:cond delay="0"/>
                                  </p:stCondLst>
                                  <p:childTnLst>
                                    <p:set>
                                      <p:cBhvr>
                                        <p:cTn id="47" dur="1" fill="hold">
                                          <p:stCondLst>
                                            <p:cond delay="0"/>
                                          </p:stCondLst>
                                        </p:cTn>
                                        <p:tgtEl>
                                          <p:spTgt spid="245774"/>
                                        </p:tgtEl>
                                        <p:attrNameLst>
                                          <p:attrName>style.visibility</p:attrName>
                                        </p:attrNameLst>
                                      </p:cBhvr>
                                      <p:to>
                                        <p:strVal val="visible"/>
                                      </p:to>
                                    </p:set>
                                    <p:animEffect transition="in" filter="dissolve">
                                      <p:cBhvr>
                                        <p:cTn id="48" dur="500"/>
                                        <p:tgtEl>
                                          <p:spTgt spid="245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2" grpId="0"/>
      <p:bldP spid="245763" grpId="0" animBg="1"/>
      <p:bldP spid="245764" grpId="0" animBg="1"/>
      <p:bldP spid="245765" grpId="0" animBg="1"/>
      <p:bldP spid="245766" grpId="0" animBg="1"/>
      <p:bldP spid="245767" grpId="0" animBg="1"/>
      <p:bldP spid="245768" grpId="0" animBg="1"/>
      <p:bldP spid="245769" grpId="0" animBg="1"/>
      <p:bldP spid="245770" grpId="0" animBg="1"/>
      <p:bldP spid="245771" grpId="0" animBg="1"/>
      <p:bldP spid="245772" grpId="0" animBg="1"/>
      <p:bldP spid="245773" grpId="0" animBg="1"/>
      <p:bldP spid="24577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3"/>
          <p:cNvSpPr txBox="1">
            <a:spLocks noChangeArrowheads="1"/>
          </p:cNvSpPr>
          <p:nvPr/>
        </p:nvSpPr>
        <p:spPr bwMode="auto">
          <a:xfrm>
            <a:off x="1277542" y="863207"/>
            <a:ext cx="1187053" cy="62031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err="1">
                <a:solidFill>
                  <a:schemeClr val="accent1">
                    <a:lumMod val="75000"/>
                  </a:schemeClr>
                </a:solidFill>
              </a:rPr>
              <a:t>Đánh</a:t>
            </a:r>
            <a:r>
              <a:rPr lang="en-GB" altLang="en-US" sz="1200">
                <a:solidFill>
                  <a:schemeClr val="accent1">
                    <a:lumMod val="75000"/>
                  </a:schemeClr>
                </a:solidFill>
              </a:rPr>
              <a:t> </a:t>
            </a:r>
            <a:r>
              <a:rPr lang="en-GB" altLang="en-US" sz="1200" err="1">
                <a:solidFill>
                  <a:schemeClr val="accent1">
                    <a:lumMod val="75000"/>
                  </a:schemeClr>
                </a:solidFill>
              </a:rPr>
              <a:t>giá</a:t>
            </a:r>
            <a:r>
              <a:rPr lang="en-GB" altLang="en-US" sz="1200">
                <a:solidFill>
                  <a:schemeClr val="accent1">
                    <a:lumMod val="75000"/>
                  </a:schemeClr>
                </a:solidFill>
              </a:rPr>
              <a:t> </a:t>
            </a:r>
            <a:r>
              <a:rPr lang="en-GB" altLang="en-US" sz="1200" err="1">
                <a:solidFill>
                  <a:schemeClr val="accent1">
                    <a:lumMod val="75000"/>
                  </a:schemeClr>
                </a:solidFill>
              </a:rPr>
              <a:t>tình</a:t>
            </a:r>
            <a:r>
              <a:rPr lang="en-GB" altLang="en-US" sz="1200">
                <a:solidFill>
                  <a:schemeClr val="accent1">
                    <a:lumMod val="75000"/>
                  </a:schemeClr>
                </a:solidFill>
              </a:rPr>
              <a:t> </a:t>
            </a:r>
            <a:r>
              <a:rPr lang="en-GB" altLang="en-US" sz="1200" err="1">
                <a:solidFill>
                  <a:schemeClr val="accent1">
                    <a:lumMod val="75000"/>
                  </a:schemeClr>
                </a:solidFill>
              </a:rPr>
              <a:t>trạng</a:t>
            </a:r>
            <a:r>
              <a:rPr lang="en-GB" altLang="en-US" sz="1200">
                <a:solidFill>
                  <a:schemeClr val="accent1">
                    <a:lumMod val="75000"/>
                  </a:schemeClr>
                </a:solidFill>
              </a:rPr>
              <a:t> </a:t>
            </a:r>
            <a:r>
              <a:rPr lang="en-GB" altLang="en-US" sz="1200" err="1">
                <a:solidFill>
                  <a:schemeClr val="accent1">
                    <a:lumMod val="75000"/>
                  </a:schemeClr>
                </a:solidFill>
              </a:rPr>
              <a:t>sức</a:t>
            </a:r>
            <a:r>
              <a:rPr lang="en-GB" altLang="en-US" sz="1200">
                <a:solidFill>
                  <a:schemeClr val="accent1">
                    <a:lumMod val="75000"/>
                  </a:schemeClr>
                </a:solidFill>
              </a:rPr>
              <a:t> </a:t>
            </a:r>
            <a:r>
              <a:rPr lang="en-GB" altLang="en-US" sz="1200" err="1">
                <a:solidFill>
                  <a:schemeClr val="accent1">
                    <a:lumMod val="75000"/>
                  </a:schemeClr>
                </a:solidFill>
              </a:rPr>
              <a:t>khỏe</a:t>
            </a:r>
            <a:r>
              <a:rPr lang="en-GB" altLang="en-US" sz="1200">
                <a:solidFill>
                  <a:schemeClr val="accent1">
                    <a:lumMod val="75000"/>
                  </a:schemeClr>
                </a:solidFill>
              </a:rPr>
              <a:t> BN</a:t>
            </a:r>
          </a:p>
        </p:txBody>
      </p:sp>
      <p:sp>
        <p:nvSpPr>
          <p:cNvPr id="11269" name="Text Box 4"/>
          <p:cNvSpPr txBox="1">
            <a:spLocks noChangeArrowheads="1"/>
          </p:cNvSpPr>
          <p:nvPr/>
        </p:nvSpPr>
        <p:spPr bwMode="auto">
          <a:xfrm>
            <a:off x="2464594" y="1619251"/>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vi-VN" altLang="en-US" sz="1200" b="1">
                <a:solidFill>
                  <a:srgbClr val="FF0000"/>
                </a:solidFill>
              </a:rPr>
              <a:t>TRƯỚC MỔ</a:t>
            </a:r>
            <a:endParaRPr lang="en-GB" altLang="en-US" sz="1200" b="1">
              <a:solidFill>
                <a:srgbClr val="FF0000"/>
              </a:solidFill>
            </a:endParaRPr>
          </a:p>
        </p:txBody>
      </p:sp>
      <p:sp>
        <p:nvSpPr>
          <p:cNvPr id="11270" name="Text Box 5"/>
          <p:cNvSpPr txBox="1">
            <a:spLocks noChangeArrowheads="1"/>
          </p:cNvSpPr>
          <p:nvPr/>
        </p:nvSpPr>
        <p:spPr bwMode="auto">
          <a:xfrm>
            <a:off x="3517107" y="2239567"/>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err="1"/>
              <a:t>Chuẩn</a:t>
            </a:r>
            <a:r>
              <a:rPr lang="en-GB" altLang="en-US" sz="1200"/>
              <a:t> </a:t>
            </a:r>
            <a:r>
              <a:rPr lang="en-GB" altLang="en-US" sz="1200" err="1"/>
              <a:t>bị</a:t>
            </a:r>
            <a:endParaRPr lang="en-GB" altLang="en-US" sz="1200"/>
          </a:p>
        </p:txBody>
      </p:sp>
      <p:sp>
        <p:nvSpPr>
          <p:cNvPr id="11271" name="Text Box 6"/>
          <p:cNvSpPr txBox="1">
            <a:spLocks noChangeArrowheads="1"/>
          </p:cNvSpPr>
          <p:nvPr/>
        </p:nvSpPr>
        <p:spPr bwMode="auto">
          <a:xfrm>
            <a:off x="4570810" y="2861072"/>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b="1">
                <a:solidFill>
                  <a:srgbClr val="FF0000"/>
                </a:solidFill>
              </a:rPr>
              <a:t>T</a:t>
            </a:r>
            <a:r>
              <a:rPr lang="vi-VN" altLang="en-US" sz="1200" b="1">
                <a:solidFill>
                  <a:srgbClr val="FF0000"/>
                </a:solidFill>
              </a:rPr>
              <a:t>RONG MỔ</a:t>
            </a:r>
            <a:endParaRPr lang="en-GB" altLang="en-US" sz="1200" b="1">
              <a:solidFill>
                <a:srgbClr val="FF0000"/>
              </a:solidFill>
            </a:endParaRPr>
          </a:p>
        </p:txBody>
      </p:sp>
      <p:sp>
        <p:nvSpPr>
          <p:cNvPr id="11272" name="Text Box 7"/>
          <p:cNvSpPr txBox="1">
            <a:spLocks noChangeArrowheads="1"/>
          </p:cNvSpPr>
          <p:nvPr/>
        </p:nvSpPr>
        <p:spPr bwMode="auto">
          <a:xfrm>
            <a:off x="5623323" y="3481388"/>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b="1">
                <a:solidFill>
                  <a:srgbClr val="FF0000"/>
                </a:solidFill>
              </a:rPr>
              <a:t>S</a:t>
            </a:r>
            <a:r>
              <a:rPr lang="vi-VN" altLang="en-US" sz="1200" b="1">
                <a:solidFill>
                  <a:srgbClr val="FF0000"/>
                </a:solidFill>
              </a:rPr>
              <a:t>AU MỔ</a:t>
            </a:r>
            <a:endParaRPr lang="en-GB" altLang="en-US" sz="1200" b="1">
              <a:solidFill>
                <a:srgbClr val="FF0000"/>
              </a:solidFill>
            </a:endParaRPr>
          </a:p>
        </p:txBody>
      </p:sp>
      <p:sp>
        <p:nvSpPr>
          <p:cNvPr id="11273" name="Text Box 8"/>
          <p:cNvSpPr txBox="1">
            <a:spLocks noChangeArrowheads="1"/>
          </p:cNvSpPr>
          <p:nvPr/>
        </p:nvSpPr>
        <p:spPr bwMode="auto">
          <a:xfrm>
            <a:off x="6675835" y="4101704"/>
            <a:ext cx="1052513" cy="485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en-US" sz="1200" b="1">
                <a:solidFill>
                  <a:srgbClr val="002060"/>
                </a:solidFill>
              </a:rPr>
              <a:t>Theo </a:t>
            </a:r>
            <a:r>
              <a:rPr lang="en-GB" altLang="en-US" sz="1200" b="1" err="1">
                <a:solidFill>
                  <a:srgbClr val="002060"/>
                </a:solidFill>
              </a:rPr>
              <a:t>dõi</a:t>
            </a:r>
            <a:endParaRPr lang="en-GB" altLang="en-US" sz="1200" b="1">
              <a:solidFill>
                <a:srgbClr val="002060"/>
              </a:solidFill>
            </a:endParaRPr>
          </a:p>
        </p:txBody>
      </p:sp>
      <p:sp>
        <p:nvSpPr>
          <p:cNvPr id="11274" name="AutoShape 9"/>
          <p:cNvSpPr>
            <a:spLocks noChangeArrowheads="1"/>
          </p:cNvSpPr>
          <p:nvPr/>
        </p:nvSpPr>
        <p:spPr bwMode="auto">
          <a:xfrm rot="5400000">
            <a:off x="1898453" y="1307732"/>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11275" name="AutoShape 10"/>
          <p:cNvSpPr>
            <a:spLocks noChangeArrowheads="1"/>
          </p:cNvSpPr>
          <p:nvPr/>
        </p:nvSpPr>
        <p:spPr bwMode="auto">
          <a:xfrm rot="5400000">
            <a:off x="2949775" y="1929238"/>
            <a:ext cx="485775" cy="892120"/>
          </a:xfrm>
          <a:custGeom>
            <a:avLst/>
            <a:gdLst>
              <a:gd name="T0" fmla="*/ 462656 w 21600"/>
              <a:gd name="T1" fmla="*/ 0 h 21600"/>
              <a:gd name="T2" fmla="*/ 277581 w 21600"/>
              <a:gd name="T3" fmla="*/ 239712 h 21600"/>
              <a:gd name="T4" fmla="*/ 0 w 21600"/>
              <a:gd name="T5" fmla="*/ 599314 h 21600"/>
              <a:gd name="T6" fmla="*/ 277581 w 21600"/>
              <a:gd name="T7" fmla="*/ 719137 h 21600"/>
              <a:gd name="T8" fmla="*/ 555163 w 21600"/>
              <a:gd name="T9" fmla="*/ 499401 h 21600"/>
              <a:gd name="T10" fmla="*/ 647700 w 21600"/>
              <a:gd name="T11" fmla="*/ 239712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11276" name="AutoShape 11"/>
          <p:cNvSpPr>
            <a:spLocks noChangeArrowheads="1"/>
          </p:cNvSpPr>
          <p:nvPr/>
        </p:nvSpPr>
        <p:spPr bwMode="auto">
          <a:xfrm rot="5400000">
            <a:off x="4003478" y="2549553"/>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11277" name="AutoShape 12"/>
          <p:cNvSpPr>
            <a:spLocks noChangeArrowheads="1"/>
          </p:cNvSpPr>
          <p:nvPr/>
        </p:nvSpPr>
        <p:spPr bwMode="auto">
          <a:xfrm rot="5400000">
            <a:off x="5055990" y="3171060"/>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11278" name="AutoShape 13"/>
          <p:cNvSpPr>
            <a:spLocks noChangeArrowheads="1"/>
          </p:cNvSpPr>
          <p:nvPr/>
        </p:nvSpPr>
        <p:spPr bwMode="auto">
          <a:xfrm rot="5400000">
            <a:off x="6108503" y="3791376"/>
            <a:ext cx="485775" cy="892120"/>
          </a:xfrm>
          <a:custGeom>
            <a:avLst/>
            <a:gdLst>
              <a:gd name="T0" fmla="*/ 462656 w 21600"/>
              <a:gd name="T1" fmla="*/ 0 h 21600"/>
              <a:gd name="T2" fmla="*/ 277581 w 21600"/>
              <a:gd name="T3" fmla="*/ 239713 h 21600"/>
              <a:gd name="T4" fmla="*/ 0 w 21600"/>
              <a:gd name="T5" fmla="*/ 599315 h 21600"/>
              <a:gd name="T6" fmla="*/ 277581 w 21600"/>
              <a:gd name="T7" fmla="*/ 719138 h 21600"/>
              <a:gd name="T8" fmla="*/ 555163 w 21600"/>
              <a:gd name="T9" fmla="*/ 499401 h 21600"/>
              <a:gd name="T10" fmla="*/ 647700 w 21600"/>
              <a:gd name="T11" fmla="*/ 239713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lgn="ctr">
            <a:solidFill>
              <a:schemeClr val="tx1"/>
            </a:solidFill>
            <a:miter lim="800000"/>
            <a:headEnd/>
            <a:tailEnd/>
          </a:ln>
        </p:spPr>
        <p:txBody>
          <a:bodyPr anchor="ctr">
            <a:spAutoFit/>
          </a:bodyPr>
          <a:lstStyle/>
          <a:p>
            <a:endParaRPr lang="en-US" sz="1350"/>
          </a:p>
        </p:txBody>
      </p:sp>
      <p:sp>
        <p:nvSpPr>
          <p:cNvPr id="11279" name="AutoShape 14"/>
          <p:cNvSpPr>
            <a:spLocks noChangeArrowheads="1"/>
          </p:cNvSpPr>
          <p:nvPr/>
        </p:nvSpPr>
        <p:spPr bwMode="auto">
          <a:xfrm>
            <a:off x="2736056" y="863206"/>
            <a:ext cx="1620441" cy="702469"/>
          </a:xfrm>
          <a:prstGeom prst="wedgeRoundRectCallout">
            <a:avLst>
              <a:gd name="adj1" fmla="val -66310"/>
              <a:gd name="adj2" fmla="val 16102"/>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err="1"/>
              <a:t>Điều</a:t>
            </a:r>
            <a:r>
              <a:rPr lang="en-GB" altLang="en-US" sz="900"/>
              <a:t> </a:t>
            </a:r>
            <a:r>
              <a:rPr lang="en-GB" altLang="en-US" sz="900" err="1"/>
              <a:t>chỉnh</a:t>
            </a:r>
            <a:r>
              <a:rPr lang="en-GB" altLang="en-US" sz="900"/>
              <a:t> </a:t>
            </a:r>
            <a:r>
              <a:rPr lang="en-GB" altLang="en-US" sz="900" err="1"/>
              <a:t>nồng</a:t>
            </a:r>
            <a:r>
              <a:rPr lang="en-GB" altLang="en-US" sz="900"/>
              <a:t> </a:t>
            </a:r>
            <a:r>
              <a:rPr lang="en-GB" altLang="en-US" sz="900" err="1"/>
              <a:t>độ</a:t>
            </a:r>
            <a:r>
              <a:rPr lang="en-GB" altLang="en-US" sz="900"/>
              <a:t> </a:t>
            </a:r>
            <a:r>
              <a:rPr lang="en-GB" altLang="en-US" sz="900" err="1"/>
              <a:t>Hb</a:t>
            </a:r>
            <a:endParaRPr lang="en-GB" altLang="en-US" sz="900"/>
          </a:p>
          <a:p>
            <a:pPr eaLnBrk="1" hangingPunct="1">
              <a:spcBef>
                <a:spcPct val="50000"/>
              </a:spcBef>
              <a:buFontTx/>
              <a:buChar char="•"/>
            </a:pPr>
            <a:r>
              <a:rPr lang="en-GB" altLang="en-US" sz="900" err="1"/>
              <a:t>Ổn</a:t>
            </a:r>
            <a:r>
              <a:rPr lang="en-GB" altLang="en-US" sz="900"/>
              <a:t> </a:t>
            </a:r>
            <a:r>
              <a:rPr lang="en-GB" altLang="en-US" sz="900" err="1"/>
              <a:t>định</a:t>
            </a:r>
            <a:r>
              <a:rPr lang="en-GB" altLang="en-US" sz="900"/>
              <a:t> </a:t>
            </a:r>
            <a:r>
              <a:rPr lang="en-GB" altLang="en-US" sz="900" err="1"/>
              <a:t>bệnh</a:t>
            </a:r>
            <a:r>
              <a:rPr lang="en-GB" altLang="en-US" sz="900"/>
              <a:t> </a:t>
            </a:r>
            <a:r>
              <a:rPr lang="en-GB" altLang="en-US" sz="900" err="1"/>
              <a:t>đồng</a:t>
            </a:r>
            <a:r>
              <a:rPr lang="en-GB" altLang="en-US" sz="900"/>
              <a:t> </a:t>
            </a:r>
            <a:r>
              <a:rPr lang="en-GB" altLang="en-US" sz="900" err="1"/>
              <a:t>mắc</a:t>
            </a:r>
            <a:r>
              <a:rPr lang="en-GB" altLang="en-US" sz="900"/>
              <a:t>: ĐTĐ, THA, COPD,…</a:t>
            </a:r>
          </a:p>
        </p:txBody>
      </p:sp>
      <p:sp>
        <p:nvSpPr>
          <p:cNvPr id="11280" name="AutoShape 15"/>
          <p:cNvSpPr>
            <a:spLocks noChangeArrowheads="1"/>
          </p:cNvSpPr>
          <p:nvPr/>
        </p:nvSpPr>
        <p:spPr bwMode="auto">
          <a:xfrm>
            <a:off x="6731794" y="2644378"/>
            <a:ext cx="1134666" cy="1214438"/>
          </a:xfrm>
          <a:prstGeom prst="wedgeRoundRectCallout">
            <a:avLst>
              <a:gd name="adj1" fmla="val -30903"/>
              <a:gd name="adj2" fmla="val 67546"/>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err="1">
                <a:solidFill>
                  <a:schemeClr val="accent4">
                    <a:lumMod val="75000"/>
                  </a:schemeClr>
                </a:solidFill>
              </a:rPr>
              <a:t>Dự</a:t>
            </a:r>
            <a:r>
              <a:rPr lang="en-GB" altLang="en-US" sz="900">
                <a:solidFill>
                  <a:schemeClr val="accent4">
                    <a:lumMod val="75000"/>
                  </a:schemeClr>
                </a:solidFill>
              </a:rPr>
              <a:t> </a:t>
            </a:r>
            <a:r>
              <a:rPr lang="en-GB" altLang="en-US" sz="900" err="1">
                <a:solidFill>
                  <a:schemeClr val="accent4">
                    <a:lumMod val="75000"/>
                  </a:schemeClr>
                </a:solidFill>
              </a:rPr>
              <a:t>kiến</a:t>
            </a:r>
            <a:r>
              <a:rPr lang="en-GB" altLang="en-US" sz="900">
                <a:solidFill>
                  <a:schemeClr val="accent4">
                    <a:lumMod val="75000"/>
                  </a:schemeClr>
                </a:solidFill>
              </a:rPr>
              <a:t> </a:t>
            </a:r>
            <a:r>
              <a:rPr lang="en-GB" altLang="en-US" sz="900" err="1">
                <a:solidFill>
                  <a:schemeClr val="accent4">
                    <a:lumMod val="75000"/>
                  </a:schemeClr>
                </a:solidFill>
              </a:rPr>
              <a:t>ngày</a:t>
            </a:r>
            <a:r>
              <a:rPr lang="en-GB" altLang="en-US" sz="900">
                <a:solidFill>
                  <a:schemeClr val="accent4">
                    <a:lumMod val="75000"/>
                  </a:schemeClr>
                </a:solidFill>
              </a:rPr>
              <a:t> </a:t>
            </a:r>
            <a:r>
              <a:rPr lang="en-GB" altLang="en-US" sz="900" err="1">
                <a:solidFill>
                  <a:schemeClr val="accent4">
                    <a:lumMod val="75000"/>
                  </a:schemeClr>
                </a:solidFill>
              </a:rPr>
              <a:t>ra</a:t>
            </a:r>
            <a:r>
              <a:rPr lang="en-GB" altLang="en-US" sz="900">
                <a:solidFill>
                  <a:schemeClr val="accent4">
                    <a:lumMod val="75000"/>
                  </a:schemeClr>
                </a:solidFill>
              </a:rPr>
              <a:t> </a:t>
            </a:r>
            <a:r>
              <a:rPr lang="en-GB" altLang="en-US" sz="900" err="1">
                <a:solidFill>
                  <a:schemeClr val="accent4">
                    <a:lumMod val="75000"/>
                  </a:schemeClr>
                </a:solidFill>
              </a:rPr>
              <a:t>viện</a:t>
            </a:r>
            <a:endParaRPr lang="en-GB" altLang="en-US" sz="900">
              <a:solidFill>
                <a:schemeClr val="accent4">
                  <a:lumMod val="75000"/>
                </a:schemeClr>
              </a:solidFill>
            </a:endParaRPr>
          </a:p>
          <a:p>
            <a:pPr eaLnBrk="1" hangingPunct="1">
              <a:spcBef>
                <a:spcPct val="50000"/>
              </a:spcBef>
              <a:buFontTx/>
              <a:buChar char="•"/>
            </a:pPr>
            <a:r>
              <a:rPr lang="en-GB" altLang="en-US" sz="900" err="1">
                <a:solidFill>
                  <a:schemeClr val="accent4">
                    <a:lumMod val="75000"/>
                  </a:schemeClr>
                </a:solidFill>
              </a:rPr>
              <a:t>Khám</a:t>
            </a:r>
            <a:r>
              <a:rPr lang="en-GB" altLang="en-US" sz="900">
                <a:solidFill>
                  <a:schemeClr val="accent4">
                    <a:lumMod val="75000"/>
                  </a:schemeClr>
                </a:solidFill>
              </a:rPr>
              <a:t> TQ </a:t>
            </a:r>
            <a:r>
              <a:rPr lang="en-GB" altLang="en-US" sz="900" err="1">
                <a:solidFill>
                  <a:schemeClr val="accent4">
                    <a:lumMod val="75000"/>
                  </a:schemeClr>
                </a:solidFill>
              </a:rPr>
              <a:t>trước</a:t>
            </a:r>
            <a:r>
              <a:rPr lang="en-GB" altLang="en-US" sz="900">
                <a:solidFill>
                  <a:schemeClr val="accent4">
                    <a:lumMod val="75000"/>
                  </a:schemeClr>
                </a:solidFill>
              </a:rPr>
              <a:t> </a:t>
            </a:r>
            <a:r>
              <a:rPr lang="en-GB" altLang="en-US" sz="900" err="1">
                <a:solidFill>
                  <a:schemeClr val="accent4">
                    <a:lumMod val="75000"/>
                  </a:schemeClr>
                </a:solidFill>
              </a:rPr>
              <a:t>khi</a:t>
            </a:r>
            <a:r>
              <a:rPr lang="en-GB" altLang="en-US" sz="900">
                <a:solidFill>
                  <a:schemeClr val="accent4">
                    <a:lumMod val="75000"/>
                  </a:schemeClr>
                </a:solidFill>
              </a:rPr>
              <a:t> </a:t>
            </a:r>
            <a:r>
              <a:rPr lang="en-GB" altLang="en-US" sz="900" err="1">
                <a:solidFill>
                  <a:schemeClr val="accent4">
                    <a:lumMod val="75000"/>
                  </a:schemeClr>
                </a:solidFill>
              </a:rPr>
              <a:t>ra</a:t>
            </a:r>
            <a:r>
              <a:rPr lang="en-GB" altLang="en-US" sz="900">
                <a:solidFill>
                  <a:schemeClr val="accent4">
                    <a:lumMod val="75000"/>
                  </a:schemeClr>
                </a:solidFill>
              </a:rPr>
              <a:t> </a:t>
            </a:r>
            <a:r>
              <a:rPr lang="en-GB" altLang="en-US" sz="900" err="1">
                <a:solidFill>
                  <a:schemeClr val="accent4">
                    <a:lumMod val="75000"/>
                  </a:schemeClr>
                </a:solidFill>
              </a:rPr>
              <a:t>viện</a:t>
            </a:r>
            <a:endParaRPr lang="en-GB" altLang="en-US" sz="900">
              <a:solidFill>
                <a:schemeClr val="accent4">
                  <a:lumMod val="75000"/>
                </a:schemeClr>
              </a:solidFill>
            </a:endParaRPr>
          </a:p>
          <a:p>
            <a:pPr eaLnBrk="1" hangingPunct="1">
              <a:spcBef>
                <a:spcPct val="50000"/>
              </a:spcBef>
              <a:buFontTx/>
              <a:buChar char="•"/>
            </a:pPr>
            <a:r>
              <a:rPr lang="en-GB" altLang="en-US" sz="900" err="1">
                <a:solidFill>
                  <a:schemeClr val="accent4">
                    <a:lumMod val="75000"/>
                  </a:schemeClr>
                </a:solidFill>
              </a:rPr>
              <a:t>Điện</a:t>
            </a:r>
            <a:r>
              <a:rPr lang="en-GB" altLang="en-US" sz="900">
                <a:solidFill>
                  <a:schemeClr val="accent4">
                    <a:lumMod val="75000"/>
                  </a:schemeClr>
                </a:solidFill>
              </a:rPr>
              <a:t> </a:t>
            </a:r>
            <a:r>
              <a:rPr lang="en-GB" altLang="en-US" sz="900" err="1">
                <a:solidFill>
                  <a:schemeClr val="accent4">
                    <a:lumMod val="75000"/>
                  </a:schemeClr>
                </a:solidFill>
              </a:rPr>
              <a:t>thoại</a:t>
            </a:r>
            <a:r>
              <a:rPr lang="en-GB" altLang="en-US" sz="900">
                <a:solidFill>
                  <a:schemeClr val="accent4">
                    <a:lumMod val="75000"/>
                  </a:schemeClr>
                </a:solidFill>
              </a:rPr>
              <a:t> </a:t>
            </a:r>
            <a:r>
              <a:rPr lang="en-GB" altLang="en-US" sz="900" err="1">
                <a:solidFill>
                  <a:schemeClr val="accent4">
                    <a:lumMod val="75000"/>
                  </a:schemeClr>
                </a:solidFill>
              </a:rPr>
              <a:t>theo</a:t>
            </a:r>
            <a:r>
              <a:rPr lang="en-GB" altLang="en-US" sz="900">
                <a:solidFill>
                  <a:schemeClr val="accent4">
                    <a:lumMod val="75000"/>
                  </a:schemeClr>
                </a:solidFill>
              </a:rPr>
              <a:t> </a:t>
            </a:r>
            <a:r>
              <a:rPr lang="en-GB" altLang="en-US" sz="900" err="1">
                <a:solidFill>
                  <a:schemeClr val="accent4">
                    <a:lumMod val="75000"/>
                  </a:schemeClr>
                </a:solidFill>
              </a:rPr>
              <a:t>dõi</a:t>
            </a:r>
            <a:endParaRPr lang="en-GB" altLang="en-US" sz="900">
              <a:solidFill>
                <a:schemeClr val="accent4">
                  <a:lumMod val="75000"/>
                </a:schemeClr>
              </a:solidFill>
            </a:endParaRPr>
          </a:p>
        </p:txBody>
      </p:sp>
      <p:sp>
        <p:nvSpPr>
          <p:cNvPr id="11281" name="AutoShape 16"/>
          <p:cNvSpPr>
            <a:spLocks noChangeArrowheads="1"/>
          </p:cNvSpPr>
          <p:nvPr/>
        </p:nvSpPr>
        <p:spPr bwMode="auto">
          <a:xfrm>
            <a:off x="4733925" y="4210051"/>
            <a:ext cx="1134666" cy="377429"/>
          </a:xfrm>
          <a:prstGeom prst="wedgeRoundRectCallout">
            <a:avLst>
              <a:gd name="adj1" fmla="val 120620"/>
              <a:gd name="adj2" fmla="val 36750"/>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altLang="en-US" sz="900" err="1">
                <a:solidFill>
                  <a:schemeClr val="accent1">
                    <a:lumMod val="75000"/>
                  </a:schemeClr>
                </a:solidFill>
              </a:rPr>
              <a:t>Kiểm</a:t>
            </a:r>
            <a:r>
              <a:rPr lang="en-GB" altLang="en-US" sz="900">
                <a:solidFill>
                  <a:schemeClr val="accent1">
                    <a:lumMod val="75000"/>
                  </a:schemeClr>
                </a:solidFill>
              </a:rPr>
              <a:t> </a:t>
            </a:r>
            <a:r>
              <a:rPr lang="en-GB" altLang="en-US" sz="900" err="1">
                <a:solidFill>
                  <a:schemeClr val="accent1">
                    <a:lumMod val="75000"/>
                  </a:schemeClr>
                </a:solidFill>
              </a:rPr>
              <a:t>tra</a:t>
            </a:r>
            <a:r>
              <a:rPr lang="en-GB" altLang="en-US" sz="900">
                <a:solidFill>
                  <a:schemeClr val="accent1">
                    <a:lumMod val="75000"/>
                  </a:schemeClr>
                </a:solidFill>
              </a:rPr>
              <a:t> </a:t>
            </a:r>
            <a:r>
              <a:rPr lang="en-GB" altLang="en-US" sz="900" err="1">
                <a:solidFill>
                  <a:schemeClr val="accent1">
                    <a:lumMod val="75000"/>
                  </a:schemeClr>
                </a:solidFill>
              </a:rPr>
              <a:t>và</a:t>
            </a:r>
            <a:r>
              <a:rPr lang="en-GB" altLang="en-US" sz="900">
                <a:solidFill>
                  <a:schemeClr val="accent1">
                    <a:lumMod val="75000"/>
                  </a:schemeClr>
                </a:solidFill>
              </a:rPr>
              <a:t> </a:t>
            </a:r>
            <a:r>
              <a:rPr lang="en-GB" altLang="en-US" sz="900" err="1">
                <a:solidFill>
                  <a:schemeClr val="accent1">
                    <a:lumMod val="75000"/>
                  </a:schemeClr>
                </a:solidFill>
              </a:rPr>
              <a:t>đánh</a:t>
            </a:r>
            <a:r>
              <a:rPr lang="en-GB" altLang="en-US" sz="900">
                <a:solidFill>
                  <a:schemeClr val="accent1">
                    <a:lumMod val="75000"/>
                  </a:schemeClr>
                </a:solidFill>
              </a:rPr>
              <a:t> </a:t>
            </a:r>
            <a:r>
              <a:rPr lang="en-GB" altLang="en-US" sz="900" err="1">
                <a:solidFill>
                  <a:schemeClr val="accent1">
                    <a:lumMod val="75000"/>
                  </a:schemeClr>
                </a:solidFill>
              </a:rPr>
              <a:t>giá</a:t>
            </a:r>
            <a:r>
              <a:rPr lang="en-GB" altLang="en-US" sz="900">
                <a:solidFill>
                  <a:schemeClr val="accent1">
                    <a:lumMod val="75000"/>
                  </a:schemeClr>
                </a:solidFill>
              </a:rPr>
              <a:t> </a:t>
            </a:r>
            <a:r>
              <a:rPr lang="en-GB" altLang="en-US" sz="900" err="1">
                <a:solidFill>
                  <a:schemeClr val="accent1">
                    <a:lumMod val="75000"/>
                  </a:schemeClr>
                </a:solidFill>
              </a:rPr>
              <a:t>kết</a:t>
            </a:r>
            <a:r>
              <a:rPr lang="en-GB" altLang="en-US" sz="900">
                <a:solidFill>
                  <a:schemeClr val="accent1">
                    <a:lumMod val="75000"/>
                  </a:schemeClr>
                </a:solidFill>
              </a:rPr>
              <a:t> </a:t>
            </a:r>
            <a:r>
              <a:rPr lang="en-GB" altLang="en-US" sz="900" err="1">
                <a:solidFill>
                  <a:schemeClr val="accent1">
                    <a:lumMod val="75000"/>
                  </a:schemeClr>
                </a:solidFill>
              </a:rPr>
              <a:t>quả</a:t>
            </a:r>
            <a:endParaRPr lang="en-GB" altLang="en-US" sz="900">
              <a:solidFill>
                <a:schemeClr val="accent1">
                  <a:lumMod val="75000"/>
                </a:schemeClr>
              </a:solidFill>
            </a:endParaRPr>
          </a:p>
        </p:txBody>
      </p:sp>
      <p:sp>
        <p:nvSpPr>
          <p:cNvPr id="11282" name="AutoShape 17"/>
          <p:cNvSpPr>
            <a:spLocks noChangeArrowheads="1"/>
          </p:cNvSpPr>
          <p:nvPr/>
        </p:nvSpPr>
        <p:spPr bwMode="auto">
          <a:xfrm>
            <a:off x="5922169" y="863203"/>
            <a:ext cx="1944291" cy="1728788"/>
          </a:xfrm>
          <a:prstGeom prst="wedgeRoundRectCallout">
            <a:avLst>
              <a:gd name="adj1" fmla="val -35917"/>
              <a:gd name="adj2" fmla="val 101171"/>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err="1">
                <a:solidFill>
                  <a:schemeClr val="accent6">
                    <a:lumMod val="50000"/>
                  </a:schemeClr>
                </a:solidFill>
              </a:rPr>
              <a:t>Kế</a:t>
            </a:r>
            <a:r>
              <a:rPr lang="en-GB" altLang="en-US" sz="900">
                <a:solidFill>
                  <a:schemeClr val="accent6">
                    <a:lumMod val="50000"/>
                  </a:schemeClr>
                </a:solidFill>
              </a:rPr>
              <a:t> </a:t>
            </a:r>
            <a:r>
              <a:rPr lang="en-GB" altLang="en-US" sz="900" err="1">
                <a:solidFill>
                  <a:schemeClr val="accent6">
                    <a:lumMod val="50000"/>
                  </a:schemeClr>
                </a:solidFill>
              </a:rPr>
              <a:t>hoạch</a:t>
            </a:r>
            <a:r>
              <a:rPr lang="en-GB" altLang="en-US" sz="900">
                <a:solidFill>
                  <a:schemeClr val="accent6">
                    <a:lumMod val="50000"/>
                  </a:schemeClr>
                </a:solidFill>
              </a:rPr>
              <a:t> </a:t>
            </a:r>
            <a:r>
              <a:rPr lang="en-GB" altLang="en-US" sz="900" err="1">
                <a:solidFill>
                  <a:schemeClr val="accent6">
                    <a:lumMod val="50000"/>
                  </a:schemeClr>
                </a:solidFill>
              </a:rPr>
              <a:t>vận</a:t>
            </a:r>
            <a:r>
              <a:rPr lang="en-GB" altLang="en-US" sz="900">
                <a:solidFill>
                  <a:schemeClr val="accent6">
                    <a:lumMod val="50000"/>
                  </a:schemeClr>
                </a:solidFill>
              </a:rPr>
              <a:t> </a:t>
            </a:r>
            <a:r>
              <a:rPr lang="en-GB" altLang="en-US" sz="900" err="1">
                <a:solidFill>
                  <a:schemeClr val="accent6">
                    <a:lumMod val="50000"/>
                  </a:schemeClr>
                </a:solidFill>
              </a:rPr>
              <a:t>động</a:t>
            </a:r>
            <a:r>
              <a:rPr lang="en-GB" altLang="en-US" sz="900">
                <a:solidFill>
                  <a:schemeClr val="accent6">
                    <a:lumMod val="50000"/>
                  </a:schemeClr>
                </a:solidFill>
              </a:rPr>
              <a:t> </a:t>
            </a:r>
            <a:r>
              <a:rPr lang="en-GB" altLang="en-US" sz="900" err="1">
                <a:solidFill>
                  <a:schemeClr val="accent6">
                    <a:lumMod val="50000"/>
                  </a:schemeClr>
                </a:solidFill>
              </a:rPr>
              <a:t>sớm</a:t>
            </a:r>
            <a:endParaRPr lang="en-GB" altLang="en-US" sz="900">
              <a:solidFill>
                <a:schemeClr val="accent6">
                  <a:lumMod val="50000"/>
                </a:schemeClr>
              </a:solidFill>
            </a:endParaRPr>
          </a:p>
          <a:p>
            <a:pPr eaLnBrk="1" hangingPunct="1">
              <a:spcBef>
                <a:spcPct val="50000"/>
              </a:spcBef>
              <a:buFontTx/>
              <a:buChar char="•"/>
            </a:pPr>
            <a:r>
              <a:rPr lang="en-GB" altLang="en-US" sz="900" b="1" err="1">
                <a:solidFill>
                  <a:srgbClr val="FF0000"/>
                </a:solidFill>
              </a:rPr>
              <a:t>Nuôi</a:t>
            </a:r>
            <a:r>
              <a:rPr lang="en-GB" altLang="en-US" sz="900" b="1">
                <a:solidFill>
                  <a:srgbClr val="FF0000"/>
                </a:solidFill>
              </a:rPr>
              <a:t> </a:t>
            </a:r>
            <a:r>
              <a:rPr lang="en-GB" altLang="en-US" sz="900" b="1" err="1">
                <a:solidFill>
                  <a:srgbClr val="FF0000"/>
                </a:solidFill>
              </a:rPr>
              <a:t>ăn</a:t>
            </a:r>
            <a:r>
              <a:rPr lang="en-GB" altLang="en-US" sz="900" b="1">
                <a:solidFill>
                  <a:srgbClr val="FF0000"/>
                </a:solidFill>
              </a:rPr>
              <a:t> </a:t>
            </a:r>
            <a:r>
              <a:rPr lang="en-GB" altLang="en-US" sz="900" b="1" err="1">
                <a:solidFill>
                  <a:srgbClr val="FF0000"/>
                </a:solidFill>
              </a:rPr>
              <a:t>sớm</a:t>
            </a:r>
            <a:endParaRPr lang="en-GB" altLang="en-US" sz="900" b="1">
              <a:solidFill>
                <a:srgbClr val="FF0000"/>
              </a:solidFill>
            </a:endParaRPr>
          </a:p>
          <a:p>
            <a:pPr eaLnBrk="1" hangingPunct="1">
              <a:spcBef>
                <a:spcPct val="50000"/>
              </a:spcBef>
              <a:buFontTx/>
              <a:buChar char="•"/>
            </a:pPr>
            <a:r>
              <a:rPr lang="en-GB" altLang="en-US" sz="900" err="1">
                <a:solidFill>
                  <a:schemeClr val="accent6">
                    <a:lumMod val="50000"/>
                  </a:schemeClr>
                </a:solidFill>
              </a:rPr>
              <a:t>Truyền</a:t>
            </a:r>
            <a:r>
              <a:rPr lang="en-GB" altLang="en-US" sz="900">
                <a:solidFill>
                  <a:schemeClr val="accent6">
                    <a:lumMod val="50000"/>
                  </a:schemeClr>
                </a:solidFill>
              </a:rPr>
              <a:t> </a:t>
            </a:r>
            <a:r>
              <a:rPr lang="en-GB" altLang="en-US" sz="900" err="1">
                <a:solidFill>
                  <a:schemeClr val="accent6">
                    <a:lumMod val="50000"/>
                  </a:schemeClr>
                </a:solidFill>
              </a:rPr>
              <a:t>dịch</a:t>
            </a:r>
            <a:r>
              <a:rPr lang="en-GB" altLang="en-US" sz="900">
                <a:solidFill>
                  <a:schemeClr val="accent6">
                    <a:lumMod val="50000"/>
                  </a:schemeClr>
                </a:solidFill>
              </a:rPr>
              <a:t> </a:t>
            </a:r>
            <a:r>
              <a:rPr lang="en-GB" altLang="en-US" sz="900" err="1">
                <a:solidFill>
                  <a:schemeClr val="accent6">
                    <a:lumMod val="50000"/>
                  </a:schemeClr>
                </a:solidFill>
              </a:rPr>
              <a:t>thích</a:t>
            </a:r>
            <a:r>
              <a:rPr lang="en-GB" altLang="en-US" sz="900">
                <a:solidFill>
                  <a:schemeClr val="accent6">
                    <a:lumMod val="50000"/>
                  </a:schemeClr>
                </a:solidFill>
              </a:rPr>
              <a:t> </a:t>
            </a:r>
            <a:r>
              <a:rPr lang="en-GB" altLang="en-US" sz="900" err="1">
                <a:solidFill>
                  <a:schemeClr val="accent6">
                    <a:lumMod val="50000"/>
                  </a:schemeClr>
                </a:solidFill>
              </a:rPr>
              <a:t>hợp</a:t>
            </a:r>
            <a:endParaRPr lang="en-GB" altLang="en-US" sz="900">
              <a:solidFill>
                <a:schemeClr val="accent6">
                  <a:lumMod val="50000"/>
                </a:schemeClr>
              </a:solidFill>
            </a:endParaRPr>
          </a:p>
          <a:p>
            <a:pPr eaLnBrk="1" hangingPunct="1">
              <a:spcBef>
                <a:spcPct val="50000"/>
              </a:spcBef>
              <a:buFontTx/>
              <a:buChar char="•"/>
            </a:pPr>
            <a:r>
              <a:rPr lang="en-GB" altLang="en-US" sz="900" err="1">
                <a:solidFill>
                  <a:schemeClr val="accent6">
                    <a:lumMod val="50000"/>
                  </a:schemeClr>
                </a:solidFill>
              </a:rPr>
              <a:t>Không</a:t>
            </a:r>
            <a:r>
              <a:rPr lang="en-GB" altLang="en-US" sz="900">
                <a:solidFill>
                  <a:schemeClr val="accent6">
                    <a:lumMod val="50000"/>
                  </a:schemeClr>
                </a:solidFill>
              </a:rPr>
              <a:t> </a:t>
            </a:r>
            <a:r>
              <a:rPr lang="en-GB" altLang="en-US" sz="900" err="1">
                <a:solidFill>
                  <a:schemeClr val="accent6">
                    <a:lumMod val="50000"/>
                  </a:schemeClr>
                </a:solidFill>
              </a:rPr>
              <a:t>đặt</a:t>
            </a:r>
            <a:r>
              <a:rPr lang="en-GB" altLang="en-US" sz="900">
                <a:solidFill>
                  <a:schemeClr val="accent6">
                    <a:lumMod val="50000"/>
                  </a:schemeClr>
                </a:solidFill>
              </a:rPr>
              <a:t> </a:t>
            </a:r>
            <a:r>
              <a:rPr lang="en-GB" altLang="en-US" sz="900" err="1">
                <a:solidFill>
                  <a:schemeClr val="accent6">
                    <a:lumMod val="50000"/>
                  </a:schemeClr>
                </a:solidFill>
              </a:rPr>
              <a:t>dẫn</a:t>
            </a:r>
            <a:r>
              <a:rPr lang="en-GB" altLang="en-US" sz="900">
                <a:solidFill>
                  <a:schemeClr val="accent6">
                    <a:lumMod val="50000"/>
                  </a:schemeClr>
                </a:solidFill>
              </a:rPr>
              <a:t> </a:t>
            </a:r>
            <a:r>
              <a:rPr lang="en-GB" altLang="en-US" sz="900" err="1">
                <a:solidFill>
                  <a:schemeClr val="accent6">
                    <a:lumMod val="50000"/>
                  </a:schemeClr>
                </a:solidFill>
              </a:rPr>
              <a:t>lưu</a:t>
            </a:r>
            <a:endParaRPr lang="en-GB" altLang="en-US" sz="900">
              <a:solidFill>
                <a:schemeClr val="accent6">
                  <a:lumMod val="50000"/>
                </a:schemeClr>
              </a:solidFill>
            </a:endParaRPr>
          </a:p>
          <a:p>
            <a:pPr eaLnBrk="1" hangingPunct="1">
              <a:spcBef>
                <a:spcPct val="50000"/>
              </a:spcBef>
              <a:buFontTx/>
              <a:buChar char="•"/>
            </a:pPr>
            <a:r>
              <a:rPr lang="en-GB" altLang="en-US" sz="900" err="1">
                <a:solidFill>
                  <a:schemeClr val="accent6">
                    <a:lumMod val="50000"/>
                  </a:schemeClr>
                </a:solidFill>
              </a:rPr>
              <a:t>Không</a:t>
            </a:r>
            <a:r>
              <a:rPr lang="en-GB" altLang="en-US" sz="900">
                <a:solidFill>
                  <a:schemeClr val="accent6">
                    <a:lumMod val="50000"/>
                  </a:schemeClr>
                </a:solidFill>
              </a:rPr>
              <a:t> </a:t>
            </a:r>
            <a:r>
              <a:rPr lang="en-GB" altLang="en-US" sz="900" err="1">
                <a:solidFill>
                  <a:schemeClr val="accent6">
                    <a:lumMod val="50000"/>
                  </a:schemeClr>
                </a:solidFill>
              </a:rPr>
              <a:t>đặt</a:t>
            </a:r>
            <a:r>
              <a:rPr lang="en-GB" altLang="en-US" sz="900">
                <a:solidFill>
                  <a:schemeClr val="accent6">
                    <a:lumMod val="50000"/>
                  </a:schemeClr>
                </a:solidFill>
              </a:rPr>
              <a:t> </a:t>
            </a:r>
            <a:r>
              <a:rPr lang="en-GB" altLang="en-US" sz="900" err="1">
                <a:solidFill>
                  <a:schemeClr val="accent6">
                    <a:lumMod val="50000"/>
                  </a:schemeClr>
                </a:solidFill>
              </a:rPr>
              <a:t>sonde</a:t>
            </a:r>
            <a:r>
              <a:rPr lang="en-GB" altLang="en-US" sz="900">
                <a:solidFill>
                  <a:schemeClr val="accent6">
                    <a:lumMod val="50000"/>
                  </a:schemeClr>
                </a:solidFill>
              </a:rPr>
              <a:t> </a:t>
            </a:r>
            <a:r>
              <a:rPr lang="en-GB" altLang="en-US" sz="900" err="1">
                <a:solidFill>
                  <a:schemeClr val="accent6">
                    <a:lumMod val="50000"/>
                  </a:schemeClr>
                </a:solidFill>
              </a:rPr>
              <a:t>mũi</a:t>
            </a:r>
            <a:r>
              <a:rPr lang="en-GB" altLang="en-US" sz="900">
                <a:solidFill>
                  <a:schemeClr val="accent6">
                    <a:lumMod val="50000"/>
                  </a:schemeClr>
                </a:solidFill>
              </a:rPr>
              <a:t> </a:t>
            </a:r>
            <a:r>
              <a:rPr lang="en-GB" altLang="en-US" sz="900" err="1">
                <a:solidFill>
                  <a:schemeClr val="accent6">
                    <a:lumMod val="50000"/>
                  </a:schemeClr>
                </a:solidFill>
              </a:rPr>
              <a:t>dạ</a:t>
            </a:r>
            <a:r>
              <a:rPr lang="en-GB" altLang="en-US" sz="900">
                <a:solidFill>
                  <a:schemeClr val="accent6">
                    <a:lumMod val="50000"/>
                  </a:schemeClr>
                </a:solidFill>
              </a:rPr>
              <a:t> </a:t>
            </a:r>
            <a:r>
              <a:rPr lang="en-GB" altLang="en-US" sz="900" err="1">
                <a:solidFill>
                  <a:schemeClr val="accent6">
                    <a:lumMod val="50000"/>
                  </a:schemeClr>
                </a:solidFill>
              </a:rPr>
              <a:t>dày</a:t>
            </a:r>
            <a:endParaRPr lang="en-GB" altLang="en-US" sz="900">
              <a:solidFill>
                <a:schemeClr val="accent6">
                  <a:lumMod val="50000"/>
                </a:schemeClr>
              </a:solidFill>
            </a:endParaRPr>
          </a:p>
          <a:p>
            <a:pPr eaLnBrk="1" hangingPunct="1">
              <a:spcBef>
                <a:spcPct val="50000"/>
              </a:spcBef>
              <a:buFontTx/>
              <a:buChar char="•"/>
            </a:pPr>
            <a:r>
              <a:rPr lang="en-GB" altLang="en-US" sz="900" err="1">
                <a:solidFill>
                  <a:schemeClr val="accent6">
                    <a:lumMod val="50000"/>
                  </a:schemeClr>
                </a:solidFill>
              </a:rPr>
              <a:t>Rút</a:t>
            </a:r>
            <a:r>
              <a:rPr lang="en-GB" altLang="en-US" sz="900">
                <a:solidFill>
                  <a:schemeClr val="accent6">
                    <a:lumMod val="50000"/>
                  </a:schemeClr>
                </a:solidFill>
              </a:rPr>
              <a:t> </a:t>
            </a:r>
            <a:r>
              <a:rPr lang="en-GB" altLang="en-US" sz="900" err="1">
                <a:solidFill>
                  <a:schemeClr val="accent6">
                    <a:lumMod val="50000"/>
                  </a:schemeClr>
                </a:solidFill>
              </a:rPr>
              <a:t>sonde</a:t>
            </a:r>
            <a:r>
              <a:rPr lang="en-GB" altLang="en-US" sz="900">
                <a:solidFill>
                  <a:schemeClr val="accent6">
                    <a:lumMod val="50000"/>
                  </a:schemeClr>
                </a:solidFill>
              </a:rPr>
              <a:t> </a:t>
            </a:r>
            <a:r>
              <a:rPr lang="en-GB" altLang="en-US" sz="900" err="1">
                <a:solidFill>
                  <a:schemeClr val="accent6">
                    <a:lumMod val="50000"/>
                  </a:schemeClr>
                </a:solidFill>
              </a:rPr>
              <a:t>tiểu</a:t>
            </a:r>
            <a:r>
              <a:rPr lang="en-GB" altLang="en-US" sz="900">
                <a:solidFill>
                  <a:schemeClr val="accent6">
                    <a:lumMod val="50000"/>
                  </a:schemeClr>
                </a:solidFill>
              </a:rPr>
              <a:t> </a:t>
            </a:r>
            <a:r>
              <a:rPr lang="en-GB" altLang="en-US" sz="900" err="1">
                <a:solidFill>
                  <a:schemeClr val="accent6">
                    <a:lumMod val="50000"/>
                  </a:schemeClr>
                </a:solidFill>
              </a:rPr>
              <a:t>sớm</a:t>
            </a:r>
            <a:endParaRPr lang="en-GB" altLang="en-US" sz="900">
              <a:solidFill>
                <a:schemeClr val="accent6">
                  <a:lumMod val="50000"/>
                </a:schemeClr>
              </a:solidFill>
            </a:endParaRPr>
          </a:p>
          <a:p>
            <a:pPr eaLnBrk="1" hangingPunct="1">
              <a:spcBef>
                <a:spcPct val="50000"/>
              </a:spcBef>
              <a:buFontTx/>
              <a:buChar char="•"/>
            </a:pPr>
            <a:r>
              <a:rPr lang="en-GB" altLang="en-US" sz="900" err="1">
                <a:solidFill>
                  <a:schemeClr val="accent6">
                    <a:lumMod val="50000"/>
                  </a:schemeClr>
                </a:solidFill>
              </a:rPr>
              <a:t>Thuốc</a:t>
            </a:r>
            <a:r>
              <a:rPr lang="en-GB" altLang="en-US" sz="900">
                <a:solidFill>
                  <a:schemeClr val="accent6">
                    <a:lumMod val="50000"/>
                  </a:schemeClr>
                </a:solidFill>
              </a:rPr>
              <a:t> </a:t>
            </a:r>
            <a:r>
              <a:rPr lang="en-GB" altLang="en-US" sz="900" err="1">
                <a:solidFill>
                  <a:schemeClr val="accent6">
                    <a:lumMod val="50000"/>
                  </a:schemeClr>
                </a:solidFill>
              </a:rPr>
              <a:t>giảm</a:t>
            </a:r>
            <a:r>
              <a:rPr lang="en-GB" altLang="en-US" sz="900">
                <a:solidFill>
                  <a:schemeClr val="accent6">
                    <a:lumMod val="50000"/>
                  </a:schemeClr>
                </a:solidFill>
              </a:rPr>
              <a:t> </a:t>
            </a:r>
            <a:r>
              <a:rPr lang="en-GB" altLang="en-US" sz="900" err="1">
                <a:solidFill>
                  <a:schemeClr val="accent6">
                    <a:lumMod val="50000"/>
                  </a:schemeClr>
                </a:solidFill>
              </a:rPr>
              <a:t>đau</a:t>
            </a:r>
            <a:r>
              <a:rPr lang="en-GB" altLang="en-US" sz="900">
                <a:solidFill>
                  <a:schemeClr val="accent6">
                    <a:lumMod val="50000"/>
                  </a:schemeClr>
                </a:solidFill>
              </a:rPr>
              <a:t> </a:t>
            </a:r>
            <a:r>
              <a:rPr lang="en-GB" altLang="en-US" sz="900" err="1">
                <a:solidFill>
                  <a:schemeClr val="accent6">
                    <a:lumMod val="50000"/>
                  </a:schemeClr>
                </a:solidFill>
              </a:rPr>
              <a:t>uống</a:t>
            </a:r>
            <a:endParaRPr lang="en-GB" altLang="en-US" sz="900">
              <a:solidFill>
                <a:schemeClr val="accent6">
                  <a:lumMod val="50000"/>
                </a:schemeClr>
              </a:solidFill>
            </a:endParaRPr>
          </a:p>
          <a:p>
            <a:pPr eaLnBrk="1" hangingPunct="1">
              <a:spcBef>
                <a:spcPct val="50000"/>
              </a:spcBef>
              <a:buFontTx/>
              <a:buChar char="•"/>
            </a:pPr>
            <a:r>
              <a:rPr lang="en-GB" altLang="en-US" sz="900" err="1">
                <a:solidFill>
                  <a:schemeClr val="accent6">
                    <a:lumMod val="50000"/>
                  </a:schemeClr>
                </a:solidFill>
              </a:rPr>
              <a:t>Tránh</a:t>
            </a:r>
            <a:r>
              <a:rPr lang="en-GB" altLang="en-US" sz="900">
                <a:solidFill>
                  <a:schemeClr val="accent6">
                    <a:lumMod val="50000"/>
                  </a:schemeClr>
                </a:solidFill>
              </a:rPr>
              <a:t> </a:t>
            </a:r>
            <a:r>
              <a:rPr lang="en-GB" altLang="en-US" sz="900" err="1">
                <a:solidFill>
                  <a:schemeClr val="accent6">
                    <a:lumMod val="50000"/>
                  </a:schemeClr>
                </a:solidFill>
              </a:rPr>
              <a:t>giảm</a:t>
            </a:r>
            <a:r>
              <a:rPr lang="en-GB" altLang="en-US" sz="900">
                <a:solidFill>
                  <a:schemeClr val="accent6">
                    <a:lumMod val="50000"/>
                  </a:schemeClr>
                </a:solidFill>
              </a:rPr>
              <a:t> </a:t>
            </a:r>
            <a:r>
              <a:rPr lang="en-GB" altLang="en-US" sz="900" err="1">
                <a:solidFill>
                  <a:schemeClr val="accent6">
                    <a:lumMod val="50000"/>
                  </a:schemeClr>
                </a:solidFill>
              </a:rPr>
              <a:t>đau</a:t>
            </a:r>
            <a:r>
              <a:rPr lang="en-GB" altLang="en-US" sz="900">
                <a:solidFill>
                  <a:schemeClr val="accent6">
                    <a:lumMod val="50000"/>
                  </a:schemeClr>
                </a:solidFill>
              </a:rPr>
              <a:t> TW</a:t>
            </a:r>
          </a:p>
        </p:txBody>
      </p:sp>
      <p:sp>
        <p:nvSpPr>
          <p:cNvPr id="11283" name="AutoShape 18"/>
          <p:cNvSpPr>
            <a:spLocks noChangeArrowheads="1"/>
          </p:cNvSpPr>
          <p:nvPr/>
        </p:nvSpPr>
        <p:spPr bwMode="auto">
          <a:xfrm>
            <a:off x="4543428" y="742952"/>
            <a:ext cx="1322785" cy="1578769"/>
          </a:xfrm>
          <a:prstGeom prst="wedgeRoundRectCallout">
            <a:avLst>
              <a:gd name="adj1" fmla="val -47750"/>
              <a:gd name="adj2" fmla="val 63727"/>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err="1">
                <a:solidFill>
                  <a:srgbClr val="00B050"/>
                </a:solidFill>
              </a:rPr>
              <a:t>Không</a:t>
            </a:r>
            <a:r>
              <a:rPr lang="en-GB" altLang="en-US" sz="900">
                <a:solidFill>
                  <a:srgbClr val="00B050"/>
                </a:solidFill>
              </a:rPr>
              <a:t> </a:t>
            </a:r>
            <a:r>
              <a:rPr lang="en-GB" altLang="en-US" sz="900" err="1">
                <a:solidFill>
                  <a:srgbClr val="00B050"/>
                </a:solidFill>
              </a:rPr>
              <a:t>nhịn</a:t>
            </a:r>
            <a:r>
              <a:rPr lang="en-GB" altLang="en-US" sz="900">
                <a:solidFill>
                  <a:srgbClr val="00B050"/>
                </a:solidFill>
              </a:rPr>
              <a:t> </a:t>
            </a:r>
            <a:r>
              <a:rPr lang="en-GB" altLang="en-US" sz="900" err="1">
                <a:solidFill>
                  <a:srgbClr val="00B050"/>
                </a:solidFill>
              </a:rPr>
              <a:t>ăn</a:t>
            </a:r>
            <a:r>
              <a:rPr lang="en-GB" altLang="en-US" sz="900">
                <a:solidFill>
                  <a:srgbClr val="00B050"/>
                </a:solidFill>
              </a:rPr>
              <a:t> </a:t>
            </a:r>
            <a:r>
              <a:rPr lang="en-GB" altLang="en-US" sz="900" err="1">
                <a:solidFill>
                  <a:srgbClr val="00B050"/>
                </a:solidFill>
              </a:rPr>
              <a:t>trước</a:t>
            </a:r>
            <a:r>
              <a:rPr lang="en-GB" altLang="en-US" sz="900">
                <a:solidFill>
                  <a:srgbClr val="00B050"/>
                </a:solidFill>
              </a:rPr>
              <a:t> </a:t>
            </a:r>
            <a:r>
              <a:rPr lang="en-GB" altLang="en-US" sz="900" err="1">
                <a:solidFill>
                  <a:srgbClr val="00B050"/>
                </a:solidFill>
              </a:rPr>
              <a:t>mổ</a:t>
            </a:r>
            <a:endParaRPr lang="en-GB" altLang="en-US" sz="900">
              <a:solidFill>
                <a:srgbClr val="00B050"/>
              </a:solidFill>
            </a:endParaRPr>
          </a:p>
          <a:p>
            <a:pPr eaLnBrk="1" hangingPunct="1">
              <a:spcBef>
                <a:spcPct val="50000"/>
              </a:spcBef>
              <a:buFontTx/>
              <a:buChar char="•"/>
            </a:pPr>
            <a:r>
              <a:rPr lang="en-GB" altLang="en-US" sz="900" err="1">
                <a:solidFill>
                  <a:srgbClr val="00B050"/>
                </a:solidFill>
              </a:rPr>
              <a:t>Cung</a:t>
            </a:r>
            <a:r>
              <a:rPr lang="en-GB" altLang="en-US" sz="900">
                <a:solidFill>
                  <a:srgbClr val="00B050"/>
                </a:solidFill>
              </a:rPr>
              <a:t> </a:t>
            </a:r>
            <a:r>
              <a:rPr lang="en-GB" altLang="en-US" sz="900" err="1">
                <a:solidFill>
                  <a:srgbClr val="00B050"/>
                </a:solidFill>
              </a:rPr>
              <a:t>cấp</a:t>
            </a:r>
            <a:r>
              <a:rPr lang="en-GB" altLang="en-US" sz="900">
                <a:solidFill>
                  <a:srgbClr val="00B050"/>
                </a:solidFill>
              </a:rPr>
              <a:t> Carbohydrate</a:t>
            </a:r>
          </a:p>
          <a:p>
            <a:pPr eaLnBrk="1" hangingPunct="1">
              <a:spcBef>
                <a:spcPct val="50000"/>
              </a:spcBef>
              <a:buFontTx/>
              <a:buChar char="•"/>
            </a:pPr>
            <a:r>
              <a:rPr lang="en-GB" altLang="en-US" sz="900" err="1">
                <a:solidFill>
                  <a:srgbClr val="00B050"/>
                </a:solidFill>
              </a:rPr>
              <a:t>Không</a:t>
            </a:r>
            <a:r>
              <a:rPr lang="en-GB" altLang="en-US" sz="900">
                <a:solidFill>
                  <a:srgbClr val="00B050"/>
                </a:solidFill>
              </a:rPr>
              <a:t> </a:t>
            </a:r>
            <a:r>
              <a:rPr lang="en-GB" altLang="en-US" sz="900" err="1">
                <a:solidFill>
                  <a:srgbClr val="00B050"/>
                </a:solidFill>
              </a:rPr>
              <a:t>chuẩn</a:t>
            </a:r>
            <a:r>
              <a:rPr lang="en-GB" altLang="en-US" sz="900">
                <a:solidFill>
                  <a:srgbClr val="00B050"/>
                </a:solidFill>
              </a:rPr>
              <a:t> </a:t>
            </a:r>
            <a:r>
              <a:rPr lang="en-GB" altLang="en-US" sz="900" err="1">
                <a:solidFill>
                  <a:srgbClr val="00B050"/>
                </a:solidFill>
              </a:rPr>
              <a:t>bị</a:t>
            </a:r>
            <a:r>
              <a:rPr lang="en-GB" altLang="en-US" sz="900">
                <a:solidFill>
                  <a:srgbClr val="00B050"/>
                </a:solidFill>
              </a:rPr>
              <a:t> </a:t>
            </a:r>
            <a:r>
              <a:rPr lang="en-GB" altLang="en-US" sz="900" err="1">
                <a:solidFill>
                  <a:srgbClr val="00B050"/>
                </a:solidFill>
              </a:rPr>
              <a:t>đại</a:t>
            </a:r>
            <a:r>
              <a:rPr lang="en-GB" altLang="en-US" sz="900">
                <a:solidFill>
                  <a:srgbClr val="00B050"/>
                </a:solidFill>
              </a:rPr>
              <a:t> </a:t>
            </a:r>
            <a:r>
              <a:rPr lang="en-GB" altLang="en-US" sz="900" err="1">
                <a:solidFill>
                  <a:srgbClr val="00B050"/>
                </a:solidFill>
              </a:rPr>
              <a:t>tràng</a:t>
            </a:r>
            <a:endParaRPr lang="en-GB" altLang="en-US" sz="900">
              <a:solidFill>
                <a:srgbClr val="00B050"/>
              </a:solidFill>
            </a:endParaRPr>
          </a:p>
          <a:p>
            <a:pPr eaLnBrk="1" hangingPunct="1">
              <a:spcBef>
                <a:spcPct val="50000"/>
              </a:spcBef>
              <a:buFontTx/>
              <a:buChar char="•"/>
            </a:pPr>
            <a:r>
              <a:rPr lang="en-GB" altLang="en-US" sz="900" err="1">
                <a:solidFill>
                  <a:srgbClr val="00B050"/>
                </a:solidFill>
              </a:rPr>
              <a:t>Kháng</a:t>
            </a:r>
            <a:r>
              <a:rPr lang="en-GB" altLang="en-US" sz="900">
                <a:solidFill>
                  <a:srgbClr val="00B050"/>
                </a:solidFill>
              </a:rPr>
              <a:t> </a:t>
            </a:r>
            <a:r>
              <a:rPr lang="en-GB" altLang="en-US" sz="900" err="1">
                <a:solidFill>
                  <a:srgbClr val="00B050"/>
                </a:solidFill>
              </a:rPr>
              <a:t>sinh</a:t>
            </a:r>
            <a:r>
              <a:rPr lang="en-GB" altLang="en-US" sz="900">
                <a:solidFill>
                  <a:srgbClr val="00B050"/>
                </a:solidFill>
              </a:rPr>
              <a:t> </a:t>
            </a:r>
            <a:r>
              <a:rPr lang="en-GB" altLang="en-US" sz="900" err="1">
                <a:solidFill>
                  <a:srgbClr val="00B050"/>
                </a:solidFill>
              </a:rPr>
              <a:t>dự</a:t>
            </a:r>
            <a:r>
              <a:rPr lang="en-GB" altLang="en-US" sz="900">
                <a:solidFill>
                  <a:srgbClr val="00B050"/>
                </a:solidFill>
              </a:rPr>
              <a:t> </a:t>
            </a:r>
            <a:r>
              <a:rPr lang="en-GB" altLang="en-US" sz="900" err="1">
                <a:solidFill>
                  <a:srgbClr val="00B050"/>
                </a:solidFill>
              </a:rPr>
              <a:t>phòng</a:t>
            </a:r>
            <a:r>
              <a:rPr lang="en-GB" altLang="en-US" sz="900">
                <a:solidFill>
                  <a:srgbClr val="00B050"/>
                </a:solidFill>
              </a:rPr>
              <a:t> + </a:t>
            </a:r>
            <a:r>
              <a:rPr lang="en-GB" altLang="en-US" sz="900" err="1">
                <a:solidFill>
                  <a:srgbClr val="00B050"/>
                </a:solidFill>
              </a:rPr>
              <a:t>Dự</a:t>
            </a:r>
            <a:r>
              <a:rPr lang="en-GB" altLang="en-US" sz="900">
                <a:solidFill>
                  <a:srgbClr val="00B050"/>
                </a:solidFill>
              </a:rPr>
              <a:t> </a:t>
            </a:r>
            <a:r>
              <a:rPr lang="en-GB" altLang="en-US" sz="900" err="1">
                <a:solidFill>
                  <a:srgbClr val="00B050"/>
                </a:solidFill>
              </a:rPr>
              <a:t>phòng</a:t>
            </a:r>
            <a:r>
              <a:rPr lang="en-GB" altLang="en-US" sz="900">
                <a:solidFill>
                  <a:srgbClr val="00B050"/>
                </a:solidFill>
              </a:rPr>
              <a:t> DVT</a:t>
            </a:r>
          </a:p>
        </p:txBody>
      </p:sp>
      <p:sp>
        <p:nvSpPr>
          <p:cNvPr id="11284" name="AutoShape 19"/>
          <p:cNvSpPr>
            <a:spLocks noChangeArrowheads="1"/>
          </p:cNvSpPr>
          <p:nvPr/>
        </p:nvSpPr>
        <p:spPr bwMode="auto">
          <a:xfrm>
            <a:off x="2736059" y="3257550"/>
            <a:ext cx="1835944" cy="1485900"/>
          </a:xfrm>
          <a:prstGeom prst="wedgeRoundRectCallout">
            <a:avLst>
              <a:gd name="adj1" fmla="val 59403"/>
              <a:gd name="adj2" fmla="val -42042"/>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a:solidFill>
                  <a:srgbClr val="FF0000"/>
                </a:solidFill>
              </a:rPr>
              <a:t>PT </a:t>
            </a:r>
            <a:r>
              <a:rPr lang="en-GB" altLang="en-US" sz="900" err="1">
                <a:solidFill>
                  <a:srgbClr val="FF0000"/>
                </a:solidFill>
              </a:rPr>
              <a:t>xâm</a:t>
            </a:r>
            <a:r>
              <a:rPr lang="en-GB" altLang="en-US" sz="900">
                <a:solidFill>
                  <a:srgbClr val="FF0000"/>
                </a:solidFill>
              </a:rPr>
              <a:t> </a:t>
            </a:r>
            <a:r>
              <a:rPr lang="en-GB" altLang="en-US" sz="900" err="1">
                <a:solidFill>
                  <a:srgbClr val="FF0000"/>
                </a:solidFill>
              </a:rPr>
              <a:t>lấn</a:t>
            </a:r>
            <a:r>
              <a:rPr lang="en-GB" altLang="en-US" sz="900">
                <a:solidFill>
                  <a:srgbClr val="FF0000"/>
                </a:solidFill>
              </a:rPr>
              <a:t> </a:t>
            </a:r>
            <a:r>
              <a:rPr lang="en-GB" altLang="en-US" sz="900" err="1">
                <a:solidFill>
                  <a:srgbClr val="FF0000"/>
                </a:solidFill>
              </a:rPr>
              <a:t>tối</a:t>
            </a:r>
            <a:r>
              <a:rPr lang="en-GB" altLang="en-US" sz="900">
                <a:solidFill>
                  <a:srgbClr val="FF0000"/>
                </a:solidFill>
              </a:rPr>
              <a:t> </a:t>
            </a:r>
            <a:r>
              <a:rPr lang="en-GB" altLang="en-US" sz="900" err="1">
                <a:solidFill>
                  <a:srgbClr val="FF0000"/>
                </a:solidFill>
              </a:rPr>
              <a:t>thiểu</a:t>
            </a:r>
            <a:endParaRPr lang="en-GB" altLang="en-US" sz="900">
              <a:solidFill>
                <a:srgbClr val="FF0000"/>
              </a:solidFill>
            </a:endParaRPr>
          </a:p>
          <a:p>
            <a:pPr eaLnBrk="1" hangingPunct="1">
              <a:spcBef>
                <a:spcPct val="50000"/>
              </a:spcBef>
              <a:buFontTx/>
              <a:buChar char="•"/>
            </a:pPr>
            <a:r>
              <a:rPr lang="en-GB" altLang="en-US" sz="900">
                <a:solidFill>
                  <a:srgbClr val="FF0000"/>
                </a:solidFill>
              </a:rPr>
              <a:t>PTNS </a:t>
            </a:r>
            <a:r>
              <a:rPr lang="en-GB" altLang="en-US" sz="900" err="1">
                <a:solidFill>
                  <a:srgbClr val="FF0000"/>
                </a:solidFill>
              </a:rPr>
              <a:t>hoặc</a:t>
            </a:r>
            <a:r>
              <a:rPr lang="en-GB" altLang="en-US" sz="900">
                <a:solidFill>
                  <a:srgbClr val="FF0000"/>
                </a:solidFill>
              </a:rPr>
              <a:t> </a:t>
            </a:r>
            <a:r>
              <a:rPr lang="en-GB" altLang="en-US" sz="900" err="1">
                <a:solidFill>
                  <a:srgbClr val="FF0000"/>
                </a:solidFill>
              </a:rPr>
              <a:t>đường</a:t>
            </a:r>
            <a:r>
              <a:rPr lang="en-GB" altLang="en-US" sz="900">
                <a:solidFill>
                  <a:srgbClr val="FF0000"/>
                </a:solidFill>
              </a:rPr>
              <a:t> </a:t>
            </a:r>
            <a:r>
              <a:rPr lang="en-GB" altLang="en-US" sz="900" err="1">
                <a:solidFill>
                  <a:srgbClr val="FF0000"/>
                </a:solidFill>
              </a:rPr>
              <a:t>rạch</a:t>
            </a:r>
            <a:r>
              <a:rPr lang="en-GB" altLang="en-US" sz="900">
                <a:solidFill>
                  <a:srgbClr val="FF0000"/>
                </a:solidFill>
              </a:rPr>
              <a:t> </a:t>
            </a:r>
            <a:r>
              <a:rPr lang="en-GB" altLang="en-US" sz="900" err="1">
                <a:solidFill>
                  <a:srgbClr val="FF0000"/>
                </a:solidFill>
              </a:rPr>
              <a:t>ngang</a:t>
            </a:r>
            <a:endParaRPr lang="en-GB" altLang="en-US" sz="900">
              <a:solidFill>
                <a:srgbClr val="FF0000"/>
              </a:solidFill>
            </a:endParaRPr>
          </a:p>
          <a:p>
            <a:pPr eaLnBrk="1" hangingPunct="1">
              <a:spcBef>
                <a:spcPct val="50000"/>
              </a:spcBef>
              <a:buFontTx/>
              <a:buChar char="•"/>
            </a:pPr>
            <a:r>
              <a:rPr lang="en-GB" altLang="en-US" sz="900" err="1">
                <a:solidFill>
                  <a:srgbClr val="FF0000"/>
                </a:solidFill>
              </a:rPr>
              <a:t>Tránh</a:t>
            </a:r>
            <a:r>
              <a:rPr lang="en-GB" altLang="en-US" sz="900">
                <a:solidFill>
                  <a:srgbClr val="FF0000"/>
                </a:solidFill>
              </a:rPr>
              <a:t> </a:t>
            </a:r>
            <a:r>
              <a:rPr lang="en-GB" altLang="en-US" sz="900" err="1">
                <a:solidFill>
                  <a:srgbClr val="FF0000"/>
                </a:solidFill>
              </a:rPr>
              <a:t>đặt</a:t>
            </a:r>
            <a:r>
              <a:rPr lang="en-GB" altLang="en-US" sz="900">
                <a:solidFill>
                  <a:srgbClr val="FF0000"/>
                </a:solidFill>
              </a:rPr>
              <a:t> </a:t>
            </a:r>
            <a:r>
              <a:rPr lang="en-GB" altLang="en-US" sz="900" err="1">
                <a:solidFill>
                  <a:srgbClr val="FF0000"/>
                </a:solidFill>
              </a:rPr>
              <a:t>sonde</a:t>
            </a:r>
            <a:r>
              <a:rPr lang="en-GB" altLang="en-US" sz="900">
                <a:solidFill>
                  <a:srgbClr val="FF0000"/>
                </a:solidFill>
              </a:rPr>
              <a:t> </a:t>
            </a:r>
            <a:r>
              <a:rPr lang="en-GB" altLang="en-US" sz="900" err="1">
                <a:solidFill>
                  <a:srgbClr val="FF0000"/>
                </a:solidFill>
              </a:rPr>
              <a:t>mũi</a:t>
            </a:r>
            <a:r>
              <a:rPr lang="en-GB" altLang="en-US" sz="900">
                <a:solidFill>
                  <a:srgbClr val="FF0000"/>
                </a:solidFill>
              </a:rPr>
              <a:t> </a:t>
            </a:r>
            <a:r>
              <a:rPr lang="en-GB" altLang="en-US" sz="900" err="1">
                <a:solidFill>
                  <a:srgbClr val="FF0000"/>
                </a:solidFill>
              </a:rPr>
              <a:t>dạ</a:t>
            </a:r>
            <a:r>
              <a:rPr lang="en-GB" altLang="en-US" sz="900">
                <a:solidFill>
                  <a:srgbClr val="FF0000"/>
                </a:solidFill>
              </a:rPr>
              <a:t> </a:t>
            </a:r>
            <a:r>
              <a:rPr lang="en-GB" altLang="en-US" sz="900" err="1">
                <a:solidFill>
                  <a:srgbClr val="FF0000"/>
                </a:solidFill>
              </a:rPr>
              <a:t>dày</a:t>
            </a:r>
            <a:endParaRPr lang="en-GB" altLang="en-US" sz="900">
              <a:solidFill>
                <a:srgbClr val="FF0000"/>
              </a:solidFill>
            </a:endParaRPr>
          </a:p>
          <a:p>
            <a:pPr eaLnBrk="1" hangingPunct="1">
              <a:spcBef>
                <a:spcPct val="50000"/>
              </a:spcBef>
              <a:buFontTx/>
              <a:buChar char="•"/>
            </a:pPr>
            <a:r>
              <a:rPr lang="en-GB" altLang="en-US" sz="900" err="1">
                <a:solidFill>
                  <a:srgbClr val="FF0000"/>
                </a:solidFill>
              </a:rPr>
              <a:t>Gây</a:t>
            </a:r>
            <a:r>
              <a:rPr lang="en-GB" altLang="en-US" sz="900">
                <a:solidFill>
                  <a:srgbClr val="FF0000"/>
                </a:solidFill>
              </a:rPr>
              <a:t> </a:t>
            </a:r>
            <a:r>
              <a:rPr lang="en-GB" altLang="en-US" sz="900" err="1">
                <a:solidFill>
                  <a:srgbClr val="FF0000"/>
                </a:solidFill>
              </a:rPr>
              <a:t>tê</a:t>
            </a:r>
            <a:r>
              <a:rPr lang="en-GB" altLang="en-US" sz="900">
                <a:solidFill>
                  <a:srgbClr val="FF0000"/>
                </a:solidFill>
              </a:rPr>
              <a:t> </a:t>
            </a:r>
            <a:r>
              <a:rPr lang="en-GB" altLang="en-US" sz="900" err="1">
                <a:solidFill>
                  <a:srgbClr val="FF0000"/>
                </a:solidFill>
              </a:rPr>
              <a:t>vùng</a:t>
            </a:r>
            <a:r>
              <a:rPr lang="en-GB" altLang="en-US" sz="900">
                <a:solidFill>
                  <a:srgbClr val="FF0000"/>
                </a:solidFill>
              </a:rPr>
              <a:t>: TAP blocks</a:t>
            </a:r>
          </a:p>
          <a:p>
            <a:pPr eaLnBrk="1" hangingPunct="1">
              <a:spcBef>
                <a:spcPct val="50000"/>
              </a:spcBef>
              <a:buFontTx/>
              <a:buChar char="•"/>
            </a:pPr>
            <a:r>
              <a:rPr lang="en-GB" altLang="en-US" sz="900" err="1">
                <a:solidFill>
                  <a:srgbClr val="FF0000"/>
                </a:solidFill>
              </a:rPr>
              <a:t>Giảm</a:t>
            </a:r>
            <a:r>
              <a:rPr lang="en-GB" altLang="en-US" sz="900">
                <a:solidFill>
                  <a:srgbClr val="FF0000"/>
                </a:solidFill>
              </a:rPr>
              <a:t> </a:t>
            </a:r>
            <a:r>
              <a:rPr lang="en-GB" altLang="en-US" sz="900" err="1">
                <a:solidFill>
                  <a:srgbClr val="FF0000"/>
                </a:solidFill>
              </a:rPr>
              <a:t>đau</a:t>
            </a:r>
            <a:r>
              <a:rPr lang="en-GB" altLang="en-US" sz="900">
                <a:solidFill>
                  <a:srgbClr val="FF0000"/>
                </a:solidFill>
              </a:rPr>
              <a:t> NMC (</a:t>
            </a:r>
            <a:r>
              <a:rPr lang="en-GB" altLang="en-US" sz="900" err="1">
                <a:solidFill>
                  <a:srgbClr val="FF0000"/>
                </a:solidFill>
              </a:rPr>
              <a:t>ngực</a:t>
            </a:r>
            <a:r>
              <a:rPr lang="en-GB" altLang="en-US" sz="900">
                <a:solidFill>
                  <a:srgbClr val="FF0000"/>
                </a:solidFill>
              </a:rPr>
              <a:t> </a:t>
            </a:r>
            <a:r>
              <a:rPr lang="en-GB" altLang="en-US" sz="900" err="1">
                <a:solidFill>
                  <a:srgbClr val="FF0000"/>
                </a:solidFill>
              </a:rPr>
              <a:t>giữa</a:t>
            </a:r>
            <a:r>
              <a:rPr lang="en-GB" altLang="en-US" sz="900">
                <a:solidFill>
                  <a:srgbClr val="FF0000"/>
                </a:solidFill>
              </a:rPr>
              <a:t>/</a:t>
            </a:r>
            <a:r>
              <a:rPr lang="en-GB" altLang="en-US" sz="900" err="1">
                <a:solidFill>
                  <a:srgbClr val="FF0000"/>
                </a:solidFill>
              </a:rPr>
              <a:t>thấp</a:t>
            </a:r>
            <a:r>
              <a:rPr lang="en-GB" altLang="en-US" sz="900">
                <a:solidFill>
                  <a:srgbClr val="FF0000"/>
                </a:solidFill>
              </a:rPr>
              <a:t>)</a:t>
            </a:r>
          </a:p>
          <a:p>
            <a:pPr eaLnBrk="1" hangingPunct="1">
              <a:spcBef>
                <a:spcPct val="50000"/>
              </a:spcBef>
              <a:buFontTx/>
              <a:buChar char="•"/>
            </a:pPr>
            <a:r>
              <a:rPr lang="en-GB" altLang="en-US" sz="900" err="1">
                <a:solidFill>
                  <a:srgbClr val="FF0000"/>
                </a:solidFill>
              </a:rPr>
              <a:t>Cân</a:t>
            </a:r>
            <a:r>
              <a:rPr lang="en-GB" altLang="en-US" sz="900">
                <a:solidFill>
                  <a:srgbClr val="FF0000"/>
                </a:solidFill>
              </a:rPr>
              <a:t> </a:t>
            </a:r>
            <a:r>
              <a:rPr lang="en-GB" altLang="en-US" sz="900" err="1">
                <a:solidFill>
                  <a:srgbClr val="FF0000"/>
                </a:solidFill>
              </a:rPr>
              <a:t>bằng</a:t>
            </a:r>
            <a:r>
              <a:rPr lang="en-GB" altLang="en-US" sz="900">
                <a:solidFill>
                  <a:srgbClr val="FF0000"/>
                </a:solidFill>
              </a:rPr>
              <a:t> </a:t>
            </a:r>
            <a:r>
              <a:rPr lang="en-GB" altLang="en-US" sz="900" err="1">
                <a:solidFill>
                  <a:srgbClr val="FF0000"/>
                </a:solidFill>
              </a:rPr>
              <a:t>dịch</a:t>
            </a:r>
            <a:r>
              <a:rPr lang="en-GB" altLang="en-US" sz="900">
                <a:solidFill>
                  <a:srgbClr val="FF0000"/>
                </a:solidFill>
              </a:rPr>
              <a:t> zero - GDT</a:t>
            </a:r>
          </a:p>
        </p:txBody>
      </p:sp>
      <p:sp>
        <p:nvSpPr>
          <p:cNvPr id="11285" name="AutoShape 20"/>
          <p:cNvSpPr>
            <a:spLocks noChangeArrowheads="1"/>
          </p:cNvSpPr>
          <p:nvPr/>
        </p:nvSpPr>
        <p:spPr bwMode="auto">
          <a:xfrm>
            <a:off x="1143000" y="2320532"/>
            <a:ext cx="1538288" cy="2269331"/>
          </a:xfrm>
          <a:prstGeom prst="wedgeRoundRectCallout">
            <a:avLst>
              <a:gd name="adj1" fmla="val 48134"/>
              <a:gd name="adj2" fmla="val -59130"/>
              <a:gd name="adj3" fmla="val 16667"/>
            </a:avLst>
          </a:prstGeom>
          <a:noFill/>
          <a:ln w="9525" algn="ctr">
            <a:solidFill>
              <a:srgbClr val="FF8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GB" altLang="en-US" sz="900" err="1">
                <a:solidFill>
                  <a:schemeClr val="accent4">
                    <a:lumMod val="50000"/>
                  </a:schemeClr>
                </a:solidFill>
              </a:rPr>
              <a:t>Tối</a:t>
            </a:r>
            <a:r>
              <a:rPr lang="en-GB" altLang="en-US" sz="900">
                <a:solidFill>
                  <a:schemeClr val="accent4">
                    <a:lumMod val="50000"/>
                  </a:schemeClr>
                </a:solidFill>
              </a:rPr>
              <a:t> </a:t>
            </a:r>
            <a:r>
              <a:rPr lang="en-GB" altLang="en-US" sz="900" err="1">
                <a:solidFill>
                  <a:schemeClr val="accent4">
                    <a:lumMod val="50000"/>
                  </a:schemeClr>
                </a:solidFill>
              </a:rPr>
              <a:t>ưu</a:t>
            </a:r>
            <a:r>
              <a:rPr lang="en-GB" altLang="en-US" sz="900">
                <a:solidFill>
                  <a:schemeClr val="accent4">
                    <a:lumMod val="50000"/>
                  </a:schemeClr>
                </a:solidFill>
              </a:rPr>
              <a:t> </a:t>
            </a:r>
            <a:r>
              <a:rPr lang="en-GB" altLang="en-US" sz="900" err="1">
                <a:solidFill>
                  <a:schemeClr val="accent4">
                    <a:lumMod val="50000"/>
                  </a:schemeClr>
                </a:solidFill>
              </a:rPr>
              <a:t>tình</a:t>
            </a:r>
            <a:r>
              <a:rPr lang="en-GB" altLang="en-US" sz="900">
                <a:solidFill>
                  <a:schemeClr val="accent4">
                    <a:lumMod val="50000"/>
                  </a:schemeClr>
                </a:solidFill>
              </a:rPr>
              <a:t> </a:t>
            </a:r>
            <a:r>
              <a:rPr lang="en-GB" altLang="en-US" sz="900" err="1">
                <a:solidFill>
                  <a:schemeClr val="accent4">
                    <a:lumMod val="50000"/>
                  </a:schemeClr>
                </a:solidFill>
              </a:rPr>
              <a:t>trạng</a:t>
            </a:r>
            <a:r>
              <a:rPr lang="en-GB" altLang="en-US" sz="900">
                <a:solidFill>
                  <a:schemeClr val="accent4">
                    <a:lumMod val="50000"/>
                  </a:schemeClr>
                </a:solidFill>
              </a:rPr>
              <a:t> </a:t>
            </a:r>
            <a:r>
              <a:rPr lang="en-GB" altLang="en-US" sz="900" err="1">
                <a:solidFill>
                  <a:schemeClr val="accent4">
                    <a:lumMod val="50000"/>
                  </a:schemeClr>
                </a:solidFill>
              </a:rPr>
              <a:t>sức</a:t>
            </a:r>
            <a:r>
              <a:rPr lang="en-GB" altLang="en-US" sz="900">
                <a:solidFill>
                  <a:schemeClr val="accent4">
                    <a:lumMod val="50000"/>
                  </a:schemeClr>
                </a:solidFill>
              </a:rPr>
              <a:t> </a:t>
            </a:r>
            <a:r>
              <a:rPr lang="en-GB" altLang="en-US" sz="900" err="1">
                <a:solidFill>
                  <a:schemeClr val="accent4">
                    <a:lumMod val="50000"/>
                  </a:schemeClr>
                </a:solidFill>
              </a:rPr>
              <a:t>khỏe</a:t>
            </a:r>
            <a:r>
              <a:rPr lang="en-GB" altLang="en-US" sz="900">
                <a:solidFill>
                  <a:schemeClr val="accent4">
                    <a:lumMod val="50000"/>
                  </a:schemeClr>
                </a:solidFill>
              </a:rPr>
              <a:t> BN</a:t>
            </a:r>
          </a:p>
          <a:p>
            <a:pPr eaLnBrk="1" hangingPunct="1">
              <a:spcBef>
                <a:spcPct val="50000"/>
              </a:spcBef>
              <a:buFontTx/>
              <a:buChar char="•"/>
            </a:pPr>
            <a:r>
              <a:rPr lang="en-GB" altLang="en-US" sz="900" err="1">
                <a:solidFill>
                  <a:schemeClr val="accent4">
                    <a:lumMod val="50000"/>
                  </a:schemeClr>
                </a:solidFill>
              </a:rPr>
              <a:t>Tư</a:t>
            </a:r>
            <a:r>
              <a:rPr lang="en-GB" altLang="en-US" sz="900">
                <a:solidFill>
                  <a:schemeClr val="accent4">
                    <a:lumMod val="50000"/>
                  </a:schemeClr>
                </a:solidFill>
              </a:rPr>
              <a:t> </a:t>
            </a:r>
            <a:r>
              <a:rPr lang="en-GB" altLang="en-US" sz="900" err="1">
                <a:solidFill>
                  <a:schemeClr val="accent4">
                    <a:lumMod val="50000"/>
                  </a:schemeClr>
                </a:solidFill>
              </a:rPr>
              <a:t>vấn</a:t>
            </a:r>
            <a:r>
              <a:rPr lang="en-GB" altLang="en-US" sz="900">
                <a:solidFill>
                  <a:schemeClr val="accent4">
                    <a:lumMod val="50000"/>
                  </a:schemeClr>
                </a:solidFill>
              </a:rPr>
              <a:t> + </a:t>
            </a:r>
            <a:r>
              <a:rPr lang="en-GB" altLang="en-US" sz="900" err="1">
                <a:solidFill>
                  <a:schemeClr val="accent4">
                    <a:lumMod val="50000"/>
                  </a:schemeClr>
                </a:solidFill>
              </a:rPr>
              <a:t>Giáo</a:t>
            </a:r>
            <a:r>
              <a:rPr lang="en-GB" altLang="en-US" sz="900">
                <a:solidFill>
                  <a:schemeClr val="accent4">
                    <a:lumMod val="50000"/>
                  </a:schemeClr>
                </a:solidFill>
              </a:rPr>
              <a:t> </a:t>
            </a:r>
            <a:r>
              <a:rPr lang="en-GB" altLang="en-US" sz="900" err="1">
                <a:solidFill>
                  <a:schemeClr val="accent4">
                    <a:lumMod val="50000"/>
                  </a:schemeClr>
                </a:solidFill>
              </a:rPr>
              <a:t>dục</a:t>
            </a:r>
            <a:r>
              <a:rPr lang="en-GB" altLang="en-US" sz="900">
                <a:solidFill>
                  <a:schemeClr val="accent4">
                    <a:lumMod val="50000"/>
                  </a:schemeClr>
                </a:solidFill>
              </a:rPr>
              <a:t> BN</a:t>
            </a:r>
          </a:p>
          <a:p>
            <a:pPr eaLnBrk="1" hangingPunct="1">
              <a:spcBef>
                <a:spcPct val="50000"/>
              </a:spcBef>
              <a:buFontTx/>
              <a:buChar char="•"/>
            </a:pPr>
            <a:r>
              <a:rPr lang="en-GB" altLang="en-US" sz="900" err="1">
                <a:solidFill>
                  <a:schemeClr val="accent4">
                    <a:lumMod val="50000"/>
                  </a:schemeClr>
                </a:solidFill>
              </a:rPr>
              <a:t>Đánh</a:t>
            </a:r>
            <a:r>
              <a:rPr lang="en-GB" altLang="en-US" sz="900">
                <a:solidFill>
                  <a:schemeClr val="accent4">
                    <a:lumMod val="50000"/>
                  </a:schemeClr>
                </a:solidFill>
              </a:rPr>
              <a:t> </a:t>
            </a:r>
            <a:r>
              <a:rPr lang="en-GB" altLang="en-US" sz="900" err="1">
                <a:solidFill>
                  <a:schemeClr val="accent4">
                    <a:lumMod val="50000"/>
                  </a:schemeClr>
                </a:solidFill>
              </a:rPr>
              <a:t>giá</a:t>
            </a:r>
            <a:r>
              <a:rPr lang="en-GB" altLang="en-US" sz="900">
                <a:solidFill>
                  <a:schemeClr val="accent4">
                    <a:lumMod val="50000"/>
                  </a:schemeClr>
                </a:solidFill>
              </a:rPr>
              <a:t> </a:t>
            </a:r>
            <a:r>
              <a:rPr lang="en-GB" altLang="en-US" sz="900" err="1">
                <a:solidFill>
                  <a:schemeClr val="accent4">
                    <a:lumMod val="50000"/>
                  </a:schemeClr>
                </a:solidFill>
              </a:rPr>
              <a:t>nguy</a:t>
            </a:r>
            <a:r>
              <a:rPr lang="en-GB" altLang="en-US" sz="900">
                <a:solidFill>
                  <a:schemeClr val="accent4">
                    <a:lumMod val="50000"/>
                  </a:schemeClr>
                </a:solidFill>
              </a:rPr>
              <a:t> </a:t>
            </a:r>
            <a:r>
              <a:rPr lang="en-GB" altLang="en-US" sz="900" err="1">
                <a:solidFill>
                  <a:schemeClr val="accent4">
                    <a:lumMod val="50000"/>
                  </a:schemeClr>
                </a:solidFill>
              </a:rPr>
              <a:t>cơ</a:t>
            </a:r>
            <a:r>
              <a:rPr lang="en-GB" altLang="en-US" sz="900">
                <a:solidFill>
                  <a:schemeClr val="accent4">
                    <a:lumMod val="50000"/>
                  </a:schemeClr>
                </a:solidFill>
              </a:rPr>
              <a:t> PT</a:t>
            </a:r>
          </a:p>
          <a:p>
            <a:pPr eaLnBrk="1" hangingPunct="1">
              <a:spcBef>
                <a:spcPct val="50000"/>
              </a:spcBef>
              <a:buFontTx/>
              <a:buChar char="•"/>
            </a:pPr>
            <a:r>
              <a:rPr lang="en-GB" altLang="en-US" sz="900" err="1">
                <a:solidFill>
                  <a:schemeClr val="accent4">
                    <a:lumMod val="50000"/>
                  </a:schemeClr>
                </a:solidFill>
              </a:rPr>
              <a:t>Tập</a:t>
            </a:r>
            <a:r>
              <a:rPr lang="en-GB" altLang="en-US" sz="900">
                <a:solidFill>
                  <a:schemeClr val="accent4">
                    <a:lumMod val="50000"/>
                  </a:schemeClr>
                </a:solidFill>
              </a:rPr>
              <a:t> </a:t>
            </a:r>
            <a:r>
              <a:rPr lang="en-GB" altLang="en-US" sz="900" err="1">
                <a:solidFill>
                  <a:schemeClr val="accent4">
                    <a:lumMod val="50000"/>
                  </a:schemeClr>
                </a:solidFill>
              </a:rPr>
              <a:t>huấn</a:t>
            </a:r>
            <a:r>
              <a:rPr lang="en-GB" altLang="en-US" sz="900">
                <a:solidFill>
                  <a:schemeClr val="accent4">
                    <a:lumMod val="50000"/>
                  </a:schemeClr>
                </a:solidFill>
              </a:rPr>
              <a:t> </a:t>
            </a:r>
            <a:r>
              <a:rPr lang="en-GB" altLang="en-US" sz="900" err="1">
                <a:solidFill>
                  <a:schemeClr val="accent4">
                    <a:lumMod val="50000"/>
                  </a:schemeClr>
                </a:solidFill>
              </a:rPr>
              <a:t>về</a:t>
            </a:r>
            <a:r>
              <a:rPr lang="en-GB" altLang="en-US" sz="900">
                <a:solidFill>
                  <a:schemeClr val="accent4">
                    <a:lumMod val="50000"/>
                  </a:schemeClr>
                </a:solidFill>
              </a:rPr>
              <a:t> </a:t>
            </a:r>
            <a:r>
              <a:rPr lang="en-GB" altLang="en-US" sz="900" err="1">
                <a:solidFill>
                  <a:schemeClr val="accent4">
                    <a:lumMod val="50000"/>
                  </a:schemeClr>
                </a:solidFill>
              </a:rPr>
              <a:t>lỗ</a:t>
            </a:r>
            <a:r>
              <a:rPr lang="en-GB" altLang="en-US" sz="900">
                <a:solidFill>
                  <a:schemeClr val="accent4">
                    <a:lumMod val="50000"/>
                  </a:schemeClr>
                </a:solidFill>
              </a:rPr>
              <a:t> </a:t>
            </a:r>
            <a:r>
              <a:rPr lang="en-GB" altLang="en-US" sz="900" err="1">
                <a:solidFill>
                  <a:schemeClr val="accent4">
                    <a:lumMod val="50000"/>
                  </a:schemeClr>
                </a:solidFill>
              </a:rPr>
              <a:t>mở</a:t>
            </a:r>
            <a:r>
              <a:rPr lang="en-GB" altLang="en-US" sz="900">
                <a:solidFill>
                  <a:schemeClr val="accent4">
                    <a:lumMod val="50000"/>
                  </a:schemeClr>
                </a:solidFill>
              </a:rPr>
              <a:t> </a:t>
            </a:r>
            <a:r>
              <a:rPr lang="en-GB" altLang="en-US" sz="900" err="1">
                <a:solidFill>
                  <a:schemeClr val="accent4">
                    <a:lumMod val="50000"/>
                  </a:schemeClr>
                </a:solidFill>
              </a:rPr>
              <a:t>thông</a:t>
            </a:r>
            <a:r>
              <a:rPr lang="en-GB" altLang="en-US" sz="900">
                <a:solidFill>
                  <a:schemeClr val="accent4">
                    <a:lumMod val="50000"/>
                  </a:schemeClr>
                </a:solidFill>
              </a:rPr>
              <a:t> </a:t>
            </a:r>
            <a:r>
              <a:rPr lang="en-GB" altLang="en-US" sz="900" err="1">
                <a:solidFill>
                  <a:schemeClr val="accent4">
                    <a:lumMod val="50000"/>
                  </a:schemeClr>
                </a:solidFill>
              </a:rPr>
              <a:t>ra</a:t>
            </a:r>
            <a:r>
              <a:rPr lang="en-GB" altLang="en-US" sz="900">
                <a:solidFill>
                  <a:schemeClr val="accent4">
                    <a:lumMod val="50000"/>
                  </a:schemeClr>
                </a:solidFill>
              </a:rPr>
              <a:t> da (HMNT, </a:t>
            </a:r>
            <a:r>
              <a:rPr lang="en-GB" altLang="en-US" sz="900" err="1">
                <a:solidFill>
                  <a:schemeClr val="accent4">
                    <a:lumMod val="50000"/>
                  </a:schemeClr>
                </a:solidFill>
              </a:rPr>
              <a:t>mở</a:t>
            </a:r>
            <a:r>
              <a:rPr lang="en-GB" altLang="en-US" sz="900">
                <a:solidFill>
                  <a:schemeClr val="accent4">
                    <a:lumMod val="50000"/>
                  </a:schemeClr>
                </a:solidFill>
              </a:rPr>
              <a:t> </a:t>
            </a:r>
            <a:r>
              <a:rPr lang="en-GB" altLang="en-US" sz="900" err="1">
                <a:solidFill>
                  <a:schemeClr val="accent4">
                    <a:lumMod val="50000"/>
                  </a:schemeClr>
                </a:solidFill>
              </a:rPr>
              <a:t>hồi</a:t>
            </a:r>
            <a:r>
              <a:rPr lang="en-GB" altLang="en-US" sz="900">
                <a:solidFill>
                  <a:schemeClr val="accent4">
                    <a:lumMod val="50000"/>
                  </a:schemeClr>
                </a:solidFill>
              </a:rPr>
              <a:t> </a:t>
            </a:r>
            <a:r>
              <a:rPr lang="en-GB" altLang="en-US" sz="900" err="1">
                <a:solidFill>
                  <a:schemeClr val="accent4">
                    <a:lumMod val="50000"/>
                  </a:schemeClr>
                </a:solidFill>
              </a:rPr>
              <a:t>tràng</a:t>
            </a:r>
            <a:r>
              <a:rPr lang="en-GB" altLang="en-US" sz="900">
                <a:solidFill>
                  <a:schemeClr val="accent4">
                    <a:lumMod val="50000"/>
                  </a:schemeClr>
                </a:solidFill>
              </a:rPr>
              <a:t> </a:t>
            </a:r>
            <a:r>
              <a:rPr lang="en-GB" altLang="en-US" sz="900" err="1">
                <a:solidFill>
                  <a:schemeClr val="accent4">
                    <a:lumMod val="50000"/>
                  </a:schemeClr>
                </a:solidFill>
              </a:rPr>
              <a:t>ra</a:t>
            </a:r>
            <a:r>
              <a:rPr lang="en-GB" altLang="en-US" sz="900">
                <a:solidFill>
                  <a:schemeClr val="accent4">
                    <a:lumMod val="50000"/>
                  </a:schemeClr>
                </a:solidFill>
              </a:rPr>
              <a:t> da)</a:t>
            </a:r>
          </a:p>
          <a:p>
            <a:pPr eaLnBrk="1" hangingPunct="1">
              <a:spcBef>
                <a:spcPct val="50000"/>
              </a:spcBef>
              <a:buFontTx/>
              <a:buChar char="•"/>
            </a:pPr>
            <a:r>
              <a:rPr lang="en-GB" altLang="en-US" sz="900" err="1">
                <a:solidFill>
                  <a:schemeClr val="accent4">
                    <a:lumMod val="50000"/>
                  </a:schemeClr>
                </a:solidFill>
              </a:rPr>
              <a:t>Kế</a:t>
            </a:r>
            <a:r>
              <a:rPr lang="en-GB" altLang="en-US" sz="900">
                <a:solidFill>
                  <a:schemeClr val="accent4">
                    <a:lumMod val="50000"/>
                  </a:schemeClr>
                </a:solidFill>
              </a:rPr>
              <a:t> </a:t>
            </a:r>
            <a:r>
              <a:rPr lang="en-GB" altLang="en-US" sz="900" err="1">
                <a:solidFill>
                  <a:schemeClr val="accent4">
                    <a:lumMod val="50000"/>
                  </a:schemeClr>
                </a:solidFill>
              </a:rPr>
              <a:t>hoạch</a:t>
            </a:r>
            <a:r>
              <a:rPr lang="en-GB" altLang="en-US" sz="900">
                <a:solidFill>
                  <a:schemeClr val="accent4">
                    <a:lumMod val="50000"/>
                  </a:schemeClr>
                </a:solidFill>
              </a:rPr>
              <a:t> </a:t>
            </a:r>
            <a:r>
              <a:rPr lang="en-GB" altLang="en-US" sz="900" err="1">
                <a:solidFill>
                  <a:schemeClr val="accent4">
                    <a:lumMod val="50000"/>
                  </a:schemeClr>
                </a:solidFill>
              </a:rPr>
              <a:t>ra</a:t>
            </a:r>
            <a:r>
              <a:rPr lang="en-GB" altLang="en-US" sz="900">
                <a:solidFill>
                  <a:schemeClr val="accent4">
                    <a:lumMod val="50000"/>
                  </a:schemeClr>
                </a:solidFill>
              </a:rPr>
              <a:t> </a:t>
            </a:r>
            <a:r>
              <a:rPr lang="en-GB" altLang="en-US" sz="900" err="1">
                <a:solidFill>
                  <a:schemeClr val="accent4">
                    <a:lumMod val="50000"/>
                  </a:schemeClr>
                </a:solidFill>
              </a:rPr>
              <a:t>viện</a:t>
            </a:r>
            <a:r>
              <a:rPr lang="en-GB" altLang="en-US" sz="900">
                <a:solidFill>
                  <a:schemeClr val="accent4">
                    <a:lumMod val="50000"/>
                  </a:schemeClr>
                </a:solidFill>
              </a:rPr>
              <a:t> </a:t>
            </a:r>
            <a:r>
              <a:rPr lang="en-GB" altLang="en-US" sz="900" err="1">
                <a:solidFill>
                  <a:schemeClr val="accent4">
                    <a:lumMod val="50000"/>
                  </a:schemeClr>
                </a:solidFill>
              </a:rPr>
              <a:t>và</a:t>
            </a:r>
            <a:r>
              <a:rPr lang="en-GB" altLang="en-US" sz="900">
                <a:solidFill>
                  <a:schemeClr val="accent4">
                    <a:lumMod val="50000"/>
                  </a:schemeClr>
                </a:solidFill>
              </a:rPr>
              <a:t> </a:t>
            </a:r>
            <a:r>
              <a:rPr lang="en-GB" altLang="en-US" sz="900" err="1">
                <a:solidFill>
                  <a:schemeClr val="accent4">
                    <a:lumMod val="50000"/>
                  </a:schemeClr>
                </a:solidFill>
              </a:rPr>
              <a:t>theo</a:t>
            </a:r>
            <a:r>
              <a:rPr lang="en-GB" altLang="en-US" sz="900">
                <a:solidFill>
                  <a:schemeClr val="accent4">
                    <a:lumMod val="50000"/>
                  </a:schemeClr>
                </a:solidFill>
              </a:rPr>
              <a:t> </a:t>
            </a:r>
            <a:r>
              <a:rPr lang="en-GB" altLang="en-US" sz="900" err="1">
                <a:solidFill>
                  <a:schemeClr val="accent4">
                    <a:lumMod val="50000"/>
                  </a:schemeClr>
                </a:solidFill>
              </a:rPr>
              <a:t>dõi</a:t>
            </a:r>
            <a:r>
              <a:rPr lang="en-GB" altLang="en-US" sz="900">
                <a:solidFill>
                  <a:schemeClr val="accent4">
                    <a:lumMod val="50000"/>
                  </a:schemeClr>
                </a:solidFill>
              </a:rPr>
              <a:t>, </a:t>
            </a:r>
            <a:r>
              <a:rPr lang="en-GB" altLang="en-US" sz="900" err="1">
                <a:solidFill>
                  <a:schemeClr val="accent4">
                    <a:lumMod val="50000"/>
                  </a:schemeClr>
                </a:solidFill>
              </a:rPr>
              <a:t>nhất</a:t>
            </a:r>
            <a:r>
              <a:rPr lang="en-GB" altLang="en-US" sz="900">
                <a:solidFill>
                  <a:schemeClr val="accent4">
                    <a:lumMod val="50000"/>
                  </a:schemeClr>
                </a:solidFill>
              </a:rPr>
              <a:t> </a:t>
            </a:r>
            <a:r>
              <a:rPr lang="en-GB" altLang="en-US" sz="900" err="1">
                <a:solidFill>
                  <a:schemeClr val="accent4">
                    <a:lumMod val="50000"/>
                  </a:schemeClr>
                </a:solidFill>
              </a:rPr>
              <a:t>là</a:t>
            </a:r>
            <a:r>
              <a:rPr lang="en-GB" altLang="en-US" sz="900">
                <a:solidFill>
                  <a:schemeClr val="accent4">
                    <a:lumMod val="50000"/>
                  </a:schemeClr>
                </a:solidFill>
              </a:rPr>
              <a:t> ở BN </a:t>
            </a:r>
            <a:r>
              <a:rPr lang="en-GB" altLang="en-US" sz="900" err="1">
                <a:solidFill>
                  <a:schemeClr val="accent4">
                    <a:lumMod val="50000"/>
                  </a:schemeClr>
                </a:solidFill>
              </a:rPr>
              <a:t>lớn</a:t>
            </a:r>
            <a:r>
              <a:rPr lang="en-GB" altLang="en-US" sz="900">
                <a:solidFill>
                  <a:schemeClr val="accent4">
                    <a:lumMod val="50000"/>
                  </a:schemeClr>
                </a:solidFill>
              </a:rPr>
              <a:t> </a:t>
            </a:r>
            <a:r>
              <a:rPr lang="en-GB" altLang="en-US" sz="900" err="1">
                <a:solidFill>
                  <a:schemeClr val="accent4">
                    <a:lumMod val="50000"/>
                  </a:schemeClr>
                </a:solidFill>
              </a:rPr>
              <a:t>tuổi</a:t>
            </a:r>
            <a:r>
              <a:rPr lang="en-GB" altLang="en-US" sz="900">
                <a:solidFill>
                  <a:schemeClr val="accent4">
                    <a:lumMod val="50000"/>
                  </a:schemeClr>
                </a:solidFill>
              </a:rPr>
              <a:t>.</a:t>
            </a:r>
          </a:p>
        </p:txBody>
      </p:sp>
      <p:sp>
        <p:nvSpPr>
          <p:cNvPr id="21" name="Rectangle 2"/>
          <p:cNvSpPr>
            <a:spLocks noGrp="1" noChangeArrowheads="1"/>
          </p:cNvSpPr>
          <p:nvPr>
            <p:ph type="title"/>
          </p:nvPr>
        </p:nvSpPr>
        <p:spPr>
          <a:xfrm>
            <a:off x="1484710" y="0"/>
            <a:ext cx="6172200" cy="857250"/>
          </a:xfrm>
          <a:noFill/>
        </p:spPr>
        <p:txBody>
          <a:bodyPr anchor="ctr">
            <a:normAutofit/>
          </a:bodyPr>
          <a:lstStyle/>
          <a:p>
            <a:r>
              <a:rPr lang="en-GB" altLang="en-US" sz="3600" b="1" err="1">
                <a:solidFill>
                  <a:srgbClr val="C00000"/>
                </a:solidFill>
                <a:latin typeface="Arial" panose="020B0604020202020204" pitchFamily="34" charset="0"/>
                <a:cs typeface="Arial" panose="020B0604020202020204" pitchFamily="34" charset="0"/>
              </a:rPr>
              <a:t>Thực</a:t>
            </a:r>
            <a:r>
              <a:rPr lang="en-GB" altLang="en-US" sz="3600" b="1">
                <a:solidFill>
                  <a:srgbClr val="C00000"/>
                </a:solidFill>
                <a:latin typeface="Arial" panose="020B0604020202020204" pitchFamily="34" charset="0"/>
                <a:cs typeface="Arial" panose="020B0604020202020204" pitchFamily="34" charset="0"/>
              </a:rPr>
              <a:t> </a:t>
            </a:r>
            <a:r>
              <a:rPr lang="en-GB" altLang="en-US" sz="3600" b="1" err="1">
                <a:solidFill>
                  <a:srgbClr val="C00000"/>
                </a:solidFill>
                <a:latin typeface="Arial" panose="020B0604020202020204" pitchFamily="34" charset="0"/>
                <a:cs typeface="Arial" panose="020B0604020202020204" pitchFamily="34" charset="0"/>
              </a:rPr>
              <a:t>hành</a:t>
            </a:r>
            <a:r>
              <a:rPr lang="en-GB" altLang="en-US" sz="3600" b="1">
                <a:solidFill>
                  <a:srgbClr val="C00000"/>
                </a:solidFill>
                <a:latin typeface="Arial" panose="020B0604020202020204" pitchFamily="34" charset="0"/>
                <a:cs typeface="Arial" panose="020B0604020202020204" pitchFamily="34" charset="0"/>
              </a:rPr>
              <a:t> ERAS</a:t>
            </a:r>
          </a:p>
        </p:txBody>
      </p:sp>
    </p:spTree>
    <p:extLst>
      <p:ext uri="{BB962C8B-B14F-4D97-AF65-F5344CB8AC3E}">
        <p14:creationId xmlns:p14="http://schemas.microsoft.com/office/powerpoint/2010/main" val="845954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Application>Microsoft Office PowerPoint</Application>
  <PresentationFormat>On-screen Show (16:9)</PresentationFormat>
  <Slides>49</Slides>
  <Notes>47</Notes>
  <HiddenSlides>5</HiddenSlide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HỒI PHỤC SỚM SAU PHẪU THUẬT</vt:lpstr>
      <vt:lpstr>PowerPoint Presentation</vt:lpstr>
      <vt:lpstr>PowerPoint Presentation</vt:lpstr>
      <vt:lpstr>PowerPoint Presentation</vt:lpstr>
      <vt:lpstr>PowerPoint Presentation</vt:lpstr>
      <vt:lpstr>PowerPoint Presentation</vt:lpstr>
      <vt:lpstr>SO SÁNH</vt:lpstr>
      <vt:lpstr>Thực hành ERAS</vt:lpstr>
      <vt:lpstr>Thực hành ERAS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Giảm stress và chuyển hóa do 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BÀN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HỒI PHỤC SỚM SAU       PHẪU THUẬT</dc:title>
  <dc:creator>Laptop</dc:creator>
  <cp:revision>1</cp:revision>
  <dcterms:created xsi:type="dcterms:W3CDTF">2006-08-16T00:00:00Z</dcterms:created>
  <dcterms:modified xsi:type="dcterms:W3CDTF">2023-03-03T07:01:13Z</dcterms:modified>
</cp:coreProperties>
</file>